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88"/>
  </p:notesMasterIdLst>
  <p:sldIdLst>
    <p:sldId id="598" r:id="rId6"/>
    <p:sldId id="641" r:id="rId7"/>
    <p:sldId id="1268" r:id="rId8"/>
    <p:sldId id="1269" r:id="rId9"/>
    <p:sldId id="1270" r:id="rId10"/>
    <p:sldId id="479" r:id="rId11"/>
    <p:sldId id="565" r:id="rId12"/>
    <p:sldId id="610" r:id="rId13"/>
    <p:sldId id="472" r:id="rId14"/>
    <p:sldId id="612" r:id="rId15"/>
    <p:sldId id="568" r:id="rId16"/>
    <p:sldId id="512" r:id="rId17"/>
    <p:sldId id="629" r:id="rId18"/>
    <p:sldId id="614" r:id="rId19"/>
    <p:sldId id="561" r:id="rId20"/>
    <p:sldId id="648" r:id="rId21"/>
    <p:sldId id="533" r:id="rId22"/>
    <p:sldId id="678" r:id="rId23"/>
    <p:sldId id="679" r:id="rId24"/>
    <p:sldId id="680" r:id="rId25"/>
    <p:sldId id="649" r:id="rId26"/>
    <p:sldId id="560" r:id="rId27"/>
    <p:sldId id="633" r:id="rId28"/>
    <p:sldId id="634" r:id="rId29"/>
    <p:sldId id="635" r:id="rId30"/>
    <p:sldId id="519" r:id="rId31"/>
    <p:sldId id="636" r:id="rId32"/>
    <p:sldId id="651" r:id="rId33"/>
    <p:sldId id="652" r:id="rId34"/>
    <p:sldId id="650" r:id="rId35"/>
    <p:sldId id="575" r:id="rId36"/>
    <p:sldId id="431" r:id="rId37"/>
    <p:sldId id="653" r:id="rId38"/>
    <p:sldId id="663" r:id="rId39"/>
    <p:sldId id="620" r:id="rId40"/>
    <p:sldId id="681" r:id="rId41"/>
    <p:sldId id="682" r:id="rId42"/>
    <p:sldId id="683" r:id="rId43"/>
    <p:sldId id="684" r:id="rId44"/>
    <p:sldId id="685" r:id="rId45"/>
    <p:sldId id="656" r:id="rId46"/>
    <p:sldId id="664" r:id="rId47"/>
    <p:sldId id="521" r:id="rId48"/>
    <p:sldId id="522" r:id="rId49"/>
    <p:sldId id="669" r:id="rId50"/>
    <p:sldId id="666" r:id="rId51"/>
    <p:sldId id="1272" r:id="rId52"/>
    <p:sldId id="639" r:id="rId53"/>
    <p:sldId id="643" r:id="rId54"/>
    <p:sldId id="686" r:id="rId55"/>
    <p:sldId id="687" r:id="rId56"/>
    <p:sldId id="688" r:id="rId57"/>
    <p:sldId id="689" r:id="rId58"/>
    <p:sldId id="488" r:id="rId59"/>
    <p:sldId id="658" r:id="rId60"/>
    <p:sldId id="690" r:id="rId61"/>
    <p:sldId id="691" r:id="rId62"/>
    <p:sldId id="692" r:id="rId63"/>
    <p:sldId id="693" r:id="rId64"/>
    <p:sldId id="657" r:id="rId65"/>
    <p:sldId id="484" r:id="rId66"/>
    <p:sldId id="672" r:id="rId67"/>
    <p:sldId id="667" r:id="rId68"/>
    <p:sldId id="305" r:id="rId69"/>
    <p:sldId id="555" r:id="rId70"/>
    <p:sldId id="694" r:id="rId71"/>
    <p:sldId id="673" r:id="rId72"/>
    <p:sldId id="1275" r:id="rId73"/>
    <p:sldId id="695" r:id="rId74"/>
    <p:sldId id="696" r:id="rId75"/>
    <p:sldId id="589" r:id="rId76"/>
    <p:sldId id="563" r:id="rId77"/>
    <p:sldId id="698" r:id="rId78"/>
    <p:sldId id="609" r:id="rId79"/>
    <p:sldId id="1274" r:id="rId80"/>
    <p:sldId id="507" r:id="rId81"/>
    <p:sldId id="1276" r:id="rId82"/>
    <p:sldId id="606" r:id="rId83"/>
    <p:sldId id="608" r:id="rId84"/>
    <p:sldId id="607" r:id="rId85"/>
    <p:sldId id="490" r:id="rId86"/>
    <p:sldId id="599"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037A11B-E6B7-F440-B54A-90FDA0F898FA}">
          <p14:sldIdLst>
            <p14:sldId id="598"/>
            <p14:sldId id="641"/>
            <p14:sldId id="1268"/>
            <p14:sldId id="1269"/>
            <p14:sldId id="1270"/>
            <p14:sldId id="479"/>
            <p14:sldId id="565"/>
            <p14:sldId id="610"/>
            <p14:sldId id="472"/>
            <p14:sldId id="612"/>
            <p14:sldId id="568"/>
            <p14:sldId id="512"/>
          </p14:sldIdLst>
        </p14:section>
        <p14:section name="Section 1 Whole School/College Social Scaffolding" id="{6D1969AD-AD41-4748-AFE1-D9178DE33950}">
          <p14:sldIdLst>
            <p14:sldId id="629"/>
            <p14:sldId id="614"/>
            <p14:sldId id="561"/>
            <p14:sldId id="648"/>
            <p14:sldId id="533"/>
            <p14:sldId id="678"/>
            <p14:sldId id="679"/>
            <p14:sldId id="680"/>
            <p14:sldId id="649"/>
            <p14:sldId id="560"/>
          </p14:sldIdLst>
        </p14:section>
        <p14:section name="Section 2 Bereavement and Other Loss" id="{9416F492-7ECF-7341-9A89-B80DC0058D83}">
          <p14:sldIdLst>
            <p14:sldId id="633"/>
            <p14:sldId id="634"/>
            <p14:sldId id="635"/>
            <p14:sldId id="519"/>
            <p14:sldId id="636"/>
            <p14:sldId id="651"/>
            <p14:sldId id="652"/>
            <p14:sldId id="650"/>
            <p14:sldId id="575"/>
            <p14:sldId id="431"/>
            <p14:sldId id="653"/>
            <p14:sldId id="663"/>
            <p14:sldId id="620"/>
            <p14:sldId id="681"/>
            <p14:sldId id="682"/>
            <p14:sldId id="683"/>
            <p14:sldId id="684"/>
            <p14:sldId id="685"/>
          </p14:sldIdLst>
        </p14:section>
        <p14:section name="Section 3 Understanding Anxiety and Low Mood" id="{7D9788F1-1E36-3449-96D2-C26835538390}">
          <p14:sldIdLst>
            <p14:sldId id="656"/>
            <p14:sldId id="664"/>
            <p14:sldId id="521"/>
            <p14:sldId id="522"/>
            <p14:sldId id="669"/>
            <p14:sldId id="666"/>
            <p14:sldId id="1272"/>
          </p14:sldIdLst>
        </p14:section>
        <p14:section name="Section 4 Supporting Recovery from Anxiety and Low Mood: Vignettes" id="{0E106567-9E83-EF40-87F7-DE14D6DB6AEA}">
          <p14:sldIdLst>
            <p14:sldId id="639"/>
            <p14:sldId id="643"/>
            <p14:sldId id="686"/>
            <p14:sldId id="687"/>
            <p14:sldId id="688"/>
            <p14:sldId id="689"/>
            <p14:sldId id="488"/>
            <p14:sldId id="658"/>
            <p14:sldId id="690"/>
            <p14:sldId id="691"/>
            <p14:sldId id="692"/>
            <p14:sldId id="693"/>
          </p14:sldIdLst>
        </p14:section>
        <p14:section name="Section 5 Stress and Trauma: Supporting Recovery" id="{95495D5F-13F1-0E4B-9BB1-4FE0F2F7A79A}">
          <p14:sldIdLst>
            <p14:sldId id="657"/>
            <p14:sldId id="484"/>
            <p14:sldId id="672"/>
            <p14:sldId id="667"/>
            <p14:sldId id="305"/>
            <p14:sldId id="555"/>
            <p14:sldId id="694"/>
            <p14:sldId id="673"/>
            <p14:sldId id="1275"/>
            <p14:sldId id="695"/>
            <p14:sldId id="696"/>
          </p14:sldIdLst>
        </p14:section>
        <p14:section name="Section 6 Further Resources, Links, Next Steps" id="{7893F3C3-60C3-F04E-9D7C-F6D5F83664F2}">
          <p14:sldIdLst>
            <p14:sldId id="589"/>
            <p14:sldId id="563"/>
            <p14:sldId id="698"/>
            <p14:sldId id="609"/>
            <p14:sldId id="1274"/>
            <p14:sldId id="507"/>
            <p14:sldId id="1276"/>
            <p14:sldId id="606"/>
            <p14:sldId id="608"/>
            <p14:sldId id="607"/>
            <p14:sldId id="490"/>
            <p14:sldId id="5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phael Kelvin" initials="RK" lastIdx="56" clrIdx="0">
    <p:extLst>
      <p:ext uri="{19B8F6BF-5375-455C-9EA6-DF929625EA0E}">
        <p15:presenceInfo xmlns:p15="http://schemas.microsoft.com/office/powerpoint/2012/main" userId="00faa2da73785bd8" providerId="Windows Live"/>
      </p:ext>
    </p:extLst>
  </p:cmAuthor>
  <p:cmAuthor id="2" name="Isadora Abrahamson" initials="IA" lastIdx="44" clrIdx="1">
    <p:extLst>
      <p:ext uri="{19B8F6BF-5375-455C-9EA6-DF929625EA0E}">
        <p15:presenceInfo xmlns:p15="http://schemas.microsoft.com/office/powerpoint/2012/main" userId="S::Isadora.Abrahamson@rcpsych.ac.uk::09a5a281-022c-45eb-ba4f-d1879f73c299" providerId="AD"/>
      </p:ext>
    </p:extLst>
  </p:cmAuthor>
  <p:cmAuthor id="3" name="John Ivens" initials="JI" lastIdx="12" clrIdx="2">
    <p:extLst>
      <p:ext uri="{19B8F6BF-5375-455C-9EA6-DF929625EA0E}">
        <p15:presenceInfo xmlns:p15="http://schemas.microsoft.com/office/powerpoint/2012/main" userId="S-1-5-21-4094018901-3914657341-3183099155-1210" providerId="AD"/>
      </p:ext>
    </p:extLst>
  </p:cmAuthor>
  <p:cmAuthor id="4" name="Stephen Rippin" initials="SR" lastIdx="19" clrIdx="3">
    <p:extLst>
      <p:ext uri="{19B8F6BF-5375-455C-9EA6-DF929625EA0E}">
        <p15:presenceInfo xmlns:p15="http://schemas.microsoft.com/office/powerpoint/2012/main" userId="Stephen Ripp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24" autoAdjust="0"/>
    <p:restoredTop sz="78496" autoAdjust="0"/>
  </p:normalViewPr>
  <p:slideViewPr>
    <p:cSldViewPr snapToGrid="0">
      <p:cViewPr varScale="1">
        <p:scale>
          <a:sx n="49" d="100"/>
          <a:sy n="49" d="100"/>
        </p:scale>
        <p:origin x="1000" y="44"/>
      </p:cViewPr>
      <p:guideLst/>
    </p:cSldViewPr>
  </p:slideViewPr>
  <p:outlineViewPr>
    <p:cViewPr>
      <p:scale>
        <a:sx n="33" d="100"/>
        <a:sy n="33" d="100"/>
      </p:scale>
      <p:origin x="0" y="-37952"/>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48" d="100"/>
          <a:sy n="148"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commentAuthors" Target="commentAuthor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na Bajaj" userId="05c4a6c4-a1eb-4ca7-8e1a-a8457ece1a14" providerId="ADAL" clId="{05788C3F-CC8C-40A8-874E-987AA98B6A8C}"/>
    <pc:docChg chg="undo custSel addSld modSld modSection">
      <pc:chgData name="Rina Bajaj" userId="05c4a6c4-a1eb-4ca7-8e1a-a8457ece1a14" providerId="ADAL" clId="{05788C3F-CC8C-40A8-874E-987AA98B6A8C}" dt="2020-09-13T19:33:07.862" v="354" actId="20577"/>
      <pc:docMkLst>
        <pc:docMk/>
      </pc:docMkLst>
      <pc:sldChg chg="addSp modSp mod">
        <pc:chgData name="Rina Bajaj" userId="05c4a6c4-a1eb-4ca7-8e1a-a8457ece1a14" providerId="ADAL" clId="{05788C3F-CC8C-40A8-874E-987AA98B6A8C}" dt="2020-09-09T10:26:51.194" v="194" actId="1076"/>
        <pc:sldMkLst>
          <pc:docMk/>
          <pc:sldMk cId="3774532400" sldId="305"/>
        </pc:sldMkLst>
        <pc:picChg chg="add mod">
          <ac:chgData name="Rina Bajaj" userId="05c4a6c4-a1eb-4ca7-8e1a-a8457ece1a14" providerId="ADAL" clId="{05788C3F-CC8C-40A8-874E-987AA98B6A8C}" dt="2020-09-09T10:26:51.194" v="194" actId="1076"/>
          <ac:picMkLst>
            <pc:docMk/>
            <pc:sldMk cId="3774532400" sldId="305"/>
            <ac:picMk id="11" creationId="{11944595-1E43-4239-A924-7A84633047E3}"/>
          </ac:picMkLst>
        </pc:picChg>
      </pc:sldChg>
      <pc:sldChg chg="addSp modSp mod">
        <pc:chgData name="Rina Bajaj" userId="05c4a6c4-a1eb-4ca7-8e1a-a8457ece1a14" providerId="ADAL" clId="{05788C3F-CC8C-40A8-874E-987AA98B6A8C}" dt="2020-09-09T10:19:07.260" v="3" actId="1076"/>
        <pc:sldMkLst>
          <pc:docMk/>
          <pc:sldMk cId="90210518" sldId="472"/>
        </pc:sldMkLst>
        <pc:picChg chg="add mod">
          <ac:chgData name="Rina Bajaj" userId="05c4a6c4-a1eb-4ca7-8e1a-a8457ece1a14" providerId="ADAL" clId="{05788C3F-CC8C-40A8-874E-987AA98B6A8C}" dt="2020-09-09T10:19:07.260" v="3" actId="1076"/>
          <ac:picMkLst>
            <pc:docMk/>
            <pc:sldMk cId="90210518" sldId="472"/>
            <ac:picMk id="8" creationId="{90562111-26F4-4EB5-BEF9-A81BCC3C90C0}"/>
          </ac:picMkLst>
        </pc:picChg>
      </pc:sldChg>
      <pc:sldChg chg="addSp modSp mod">
        <pc:chgData name="Rina Bajaj" userId="05c4a6c4-a1eb-4ca7-8e1a-a8457ece1a14" providerId="ADAL" clId="{05788C3F-CC8C-40A8-874E-987AA98B6A8C}" dt="2020-09-09T10:18:53.758" v="1" actId="1076"/>
        <pc:sldMkLst>
          <pc:docMk/>
          <pc:sldMk cId="2781896148" sldId="479"/>
        </pc:sldMkLst>
        <pc:picChg chg="add mod">
          <ac:chgData name="Rina Bajaj" userId="05c4a6c4-a1eb-4ca7-8e1a-a8457ece1a14" providerId="ADAL" clId="{05788C3F-CC8C-40A8-874E-987AA98B6A8C}" dt="2020-09-09T10:18:53.758" v="1" actId="1076"/>
          <ac:picMkLst>
            <pc:docMk/>
            <pc:sldMk cId="2781896148" sldId="479"/>
            <ac:picMk id="7" creationId="{19B77A01-569A-4370-B16B-A5414AA9E6D7}"/>
          </ac:picMkLst>
        </pc:picChg>
      </pc:sldChg>
      <pc:sldChg chg="addSp modSp mod">
        <pc:chgData name="Rina Bajaj" userId="05c4a6c4-a1eb-4ca7-8e1a-a8457ece1a14" providerId="ADAL" clId="{05788C3F-CC8C-40A8-874E-987AA98B6A8C}" dt="2020-09-09T10:26:44.764" v="192" actId="1076"/>
        <pc:sldMkLst>
          <pc:docMk/>
          <pc:sldMk cId="2317385474" sldId="484"/>
        </pc:sldMkLst>
        <pc:picChg chg="add mod">
          <ac:chgData name="Rina Bajaj" userId="05c4a6c4-a1eb-4ca7-8e1a-a8457ece1a14" providerId="ADAL" clId="{05788C3F-CC8C-40A8-874E-987AA98B6A8C}" dt="2020-09-09T10:26:44.764" v="192" actId="1076"/>
          <ac:picMkLst>
            <pc:docMk/>
            <pc:sldMk cId="2317385474" sldId="484"/>
            <ac:picMk id="7" creationId="{420871CD-79B6-4973-9951-9C7DFE956173}"/>
          </ac:picMkLst>
        </pc:picChg>
      </pc:sldChg>
      <pc:sldChg chg="addSp modSp mod modNotesTx">
        <pc:chgData name="Rina Bajaj" userId="05c4a6c4-a1eb-4ca7-8e1a-a8457ece1a14" providerId="ADAL" clId="{05788C3F-CC8C-40A8-874E-987AA98B6A8C}" dt="2020-09-09T10:19:40.171" v="129" actId="20577"/>
        <pc:sldMkLst>
          <pc:docMk/>
          <pc:sldMk cId="1306859414" sldId="512"/>
        </pc:sldMkLst>
        <pc:picChg chg="add mod">
          <ac:chgData name="Rina Bajaj" userId="05c4a6c4-a1eb-4ca7-8e1a-a8457ece1a14" providerId="ADAL" clId="{05788C3F-CC8C-40A8-874E-987AA98B6A8C}" dt="2020-09-09T10:19:19.939" v="5" actId="1076"/>
          <ac:picMkLst>
            <pc:docMk/>
            <pc:sldMk cId="1306859414" sldId="512"/>
            <ac:picMk id="6" creationId="{88E77B7E-2AF7-4D71-B403-508FB9971620}"/>
          </ac:picMkLst>
        </pc:picChg>
      </pc:sldChg>
      <pc:sldChg chg="addSp modSp mod">
        <pc:chgData name="Rina Bajaj" userId="05c4a6c4-a1eb-4ca7-8e1a-a8457ece1a14" providerId="ADAL" clId="{05788C3F-CC8C-40A8-874E-987AA98B6A8C}" dt="2020-09-09T10:23:31.055" v="161" actId="1076"/>
        <pc:sldMkLst>
          <pc:docMk/>
          <pc:sldMk cId="824630542" sldId="521"/>
        </pc:sldMkLst>
        <pc:picChg chg="add mod">
          <ac:chgData name="Rina Bajaj" userId="05c4a6c4-a1eb-4ca7-8e1a-a8457ece1a14" providerId="ADAL" clId="{05788C3F-CC8C-40A8-874E-987AA98B6A8C}" dt="2020-09-09T10:23:31.055" v="161" actId="1076"/>
          <ac:picMkLst>
            <pc:docMk/>
            <pc:sldMk cId="824630542" sldId="521"/>
            <ac:picMk id="13" creationId="{C4FCF461-FF51-483B-B5AC-7A74E4FDAB3B}"/>
          </ac:picMkLst>
        </pc:picChg>
      </pc:sldChg>
      <pc:sldChg chg="addSp modSp mod">
        <pc:chgData name="Rina Bajaj" userId="05c4a6c4-a1eb-4ca7-8e1a-a8457ece1a14" providerId="ADAL" clId="{05788C3F-CC8C-40A8-874E-987AA98B6A8C}" dt="2020-09-09T10:23:36.198" v="163" actId="1076"/>
        <pc:sldMkLst>
          <pc:docMk/>
          <pc:sldMk cId="2225551230" sldId="522"/>
        </pc:sldMkLst>
        <pc:picChg chg="add mod">
          <ac:chgData name="Rina Bajaj" userId="05c4a6c4-a1eb-4ca7-8e1a-a8457ece1a14" providerId="ADAL" clId="{05788C3F-CC8C-40A8-874E-987AA98B6A8C}" dt="2020-09-09T10:23:36.198" v="163" actId="1076"/>
          <ac:picMkLst>
            <pc:docMk/>
            <pc:sldMk cId="2225551230" sldId="522"/>
            <ac:picMk id="12" creationId="{2C6D5EE2-4241-473B-B017-8A5895E41142}"/>
          </ac:picMkLst>
        </pc:picChg>
      </pc:sldChg>
      <pc:sldChg chg="addSp modSp mod modNotesTx">
        <pc:chgData name="Rina Bajaj" userId="05c4a6c4-a1eb-4ca7-8e1a-a8457ece1a14" providerId="ADAL" clId="{05788C3F-CC8C-40A8-874E-987AA98B6A8C}" dt="2020-09-09T10:21:05.887" v="140" actId="20577"/>
        <pc:sldMkLst>
          <pc:docMk/>
          <pc:sldMk cId="1749776799" sldId="533"/>
        </pc:sldMkLst>
        <pc:picChg chg="add mod">
          <ac:chgData name="Rina Bajaj" userId="05c4a6c4-a1eb-4ca7-8e1a-a8457ece1a14" providerId="ADAL" clId="{05788C3F-CC8C-40A8-874E-987AA98B6A8C}" dt="2020-09-09T10:20:34.112" v="136" actId="1076"/>
          <ac:picMkLst>
            <pc:docMk/>
            <pc:sldMk cId="1749776799" sldId="533"/>
            <ac:picMk id="17" creationId="{AD402D06-17BF-4E8B-8DED-87E05E5A83E6}"/>
          </ac:picMkLst>
        </pc:picChg>
      </pc:sldChg>
      <pc:sldChg chg="addSp modSp mod">
        <pc:chgData name="Rina Bajaj" userId="05c4a6c4-a1eb-4ca7-8e1a-a8457ece1a14" providerId="ADAL" clId="{05788C3F-CC8C-40A8-874E-987AA98B6A8C}" dt="2020-09-09T10:27:06.692" v="196" actId="1076"/>
        <pc:sldMkLst>
          <pc:docMk/>
          <pc:sldMk cId="2511400222" sldId="555"/>
        </pc:sldMkLst>
        <pc:picChg chg="add mod">
          <ac:chgData name="Rina Bajaj" userId="05c4a6c4-a1eb-4ca7-8e1a-a8457ece1a14" providerId="ADAL" clId="{05788C3F-CC8C-40A8-874E-987AA98B6A8C}" dt="2020-09-09T10:27:06.692" v="196" actId="1076"/>
          <ac:picMkLst>
            <pc:docMk/>
            <pc:sldMk cId="2511400222" sldId="555"/>
            <ac:picMk id="13" creationId="{C714411E-F7C6-4DFD-A116-A0CE5B1D4647}"/>
          </ac:picMkLst>
        </pc:picChg>
      </pc:sldChg>
      <pc:sldChg chg="addSp modSp mod modNotesTx">
        <pc:chgData name="Rina Bajaj" userId="05c4a6c4-a1eb-4ca7-8e1a-a8457ece1a14" providerId="ADAL" clId="{05788C3F-CC8C-40A8-874E-987AA98B6A8C}" dt="2020-09-09T10:20:14.930" v="134"/>
        <pc:sldMkLst>
          <pc:docMk/>
          <pc:sldMk cId="3413613216" sldId="561"/>
        </pc:sldMkLst>
        <pc:picChg chg="add mod">
          <ac:chgData name="Rina Bajaj" userId="05c4a6c4-a1eb-4ca7-8e1a-a8457ece1a14" providerId="ADAL" clId="{05788C3F-CC8C-40A8-874E-987AA98B6A8C}" dt="2020-09-09T10:19:50.282" v="133" actId="1076"/>
          <ac:picMkLst>
            <pc:docMk/>
            <pc:sldMk cId="3413613216" sldId="561"/>
            <ac:picMk id="13" creationId="{80B1431D-0380-4B1C-A4DE-128D259AFF26}"/>
          </ac:picMkLst>
        </pc:picChg>
      </pc:sldChg>
      <pc:sldChg chg="addSp modSp mod">
        <pc:chgData name="Rina Bajaj" userId="05c4a6c4-a1eb-4ca7-8e1a-a8457ece1a14" providerId="ADAL" clId="{05788C3F-CC8C-40A8-874E-987AA98B6A8C}" dt="2020-09-09T10:19:46.316" v="131" actId="1076"/>
        <pc:sldMkLst>
          <pc:docMk/>
          <pc:sldMk cId="4124462706" sldId="614"/>
        </pc:sldMkLst>
        <pc:picChg chg="add mod">
          <ac:chgData name="Rina Bajaj" userId="05c4a6c4-a1eb-4ca7-8e1a-a8457ece1a14" providerId="ADAL" clId="{05788C3F-CC8C-40A8-874E-987AA98B6A8C}" dt="2020-09-09T10:19:46.316" v="131" actId="1076"/>
          <ac:picMkLst>
            <pc:docMk/>
            <pc:sldMk cId="4124462706" sldId="614"/>
            <ac:picMk id="21" creationId="{7C472C00-7DF5-45D1-85D1-D578007E2589}"/>
          </ac:picMkLst>
        </pc:picChg>
      </pc:sldChg>
      <pc:sldChg chg="addSp modSp mod modNotesTx">
        <pc:chgData name="Rina Bajaj" userId="05c4a6c4-a1eb-4ca7-8e1a-a8457ece1a14" providerId="ADAL" clId="{05788C3F-CC8C-40A8-874E-987AA98B6A8C}" dt="2020-09-09T10:23:03.490" v="157"/>
        <pc:sldMkLst>
          <pc:docMk/>
          <pc:sldMk cId="2033671144" sldId="620"/>
        </pc:sldMkLst>
        <pc:picChg chg="add mod">
          <ac:chgData name="Rina Bajaj" userId="05c4a6c4-a1eb-4ca7-8e1a-a8457ece1a14" providerId="ADAL" clId="{05788C3F-CC8C-40A8-874E-987AA98B6A8C}" dt="2020-09-09T10:22:52.858" v="156" actId="1076"/>
          <ac:picMkLst>
            <pc:docMk/>
            <pc:sldMk cId="2033671144" sldId="620"/>
            <ac:picMk id="12" creationId="{78B59B50-7375-47EB-9890-CF9BD36BC407}"/>
          </ac:picMkLst>
        </pc:picChg>
      </pc:sldChg>
      <pc:sldChg chg="addSp modSp mod">
        <pc:chgData name="Rina Bajaj" userId="05c4a6c4-a1eb-4ca7-8e1a-a8457ece1a14" providerId="ADAL" clId="{05788C3F-CC8C-40A8-874E-987AA98B6A8C}" dt="2020-09-09T10:21:36.780" v="144" actId="1076"/>
        <pc:sldMkLst>
          <pc:docMk/>
          <pc:sldMk cId="3822161479" sldId="634"/>
        </pc:sldMkLst>
        <pc:picChg chg="add mod">
          <ac:chgData name="Rina Bajaj" userId="05c4a6c4-a1eb-4ca7-8e1a-a8457ece1a14" providerId="ADAL" clId="{05788C3F-CC8C-40A8-874E-987AA98B6A8C}" dt="2020-09-09T10:21:36.780" v="144" actId="1076"/>
          <ac:picMkLst>
            <pc:docMk/>
            <pc:sldMk cId="3822161479" sldId="634"/>
            <ac:picMk id="15" creationId="{E41AF16F-B31C-46F7-90A9-E17E6E9444D4}"/>
          </ac:picMkLst>
        </pc:picChg>
      </pc:sldChg>
      <pc:sldChg chg="addSp modSp mod modNotesTx">
        <pc:chgData name="Rina Bajaj" userId="05c4a6c4-a1eb-4ca7-8e1a-a8457ece1a14" providerId="ADAL" clId="{05788C3F-CC8C-40A8-874E-987AA98B6A8C}" dt="2020-09-09T10:25:43.003" v="187"/>
        <pc:sldMkLst>
          <pc:docMk/>
          <pc:sldMk cId="2993784147" sldId="643"/>
        </pc:sldMkLst>
        <pc:picChg chg="add mod">
          <ac:chgData name="Rina Bajaj" userId="05c4a6c4-a1eb-4ca7-8e1a-a8457ece1a14" providerId="ADAL" clId="{05788C3F-CC8C-40A8-874E-987AA98B6A8C}" dt="2020-09-09T10:25:27.826" v="186" actId="1076"/>
          <ac:picMkLst>
            <pc:docMk/>
            <pc:sldMk cId="2993784147" sldId="643"/>
            <ac:picMk id="14" creationId="{BACFFF70-838C-4862-B68C-0F795C7BD1D5}"/>
          </ac:picMkLst>
        </pc:picChg>
      </pc:sldChg>
      <pc:sldChg chg="addSp modSp mod">
        <pc:chgData name="Rina Bajaj" userId="05c4a6c4-a1eb-4ca7-8e1a-a8457ece1a14" providerId="ADAL" clId="{05788C3F-CC8C-40A8-874E-987AA98B6A8C}" dt="2020-09-09T10:21:16.746" v="142" actId="1076"/>
        <pc:sldMkLst>
          <pc:docMk/>
          <pc:sldMk cId="2867942475" sldId="649"/>
        </pc:sldMkLst>
        <pc:picChg chg="add mod">
          <ac:chgData name="Rina Bajaj" userId="05c4a6c4-a1eb-4ca7-8e1a-a8457ece1a14" providerId="ADAL" clId="{05788C3F-CC8C-40A8-874E-987AA98B6A8C}" dt="2020-09-09T10:21:16.746" v="142" actId="1076"/>
          <ac:picMkLst>
            <pc:docMk/>
            <pc:sldMk cId="2867942475" sldId="649"/>
            <ac:picMk id="16" creationId="{7924AAE7-04E6-409B-92C3-5CDB1E3A5424}"/>
          </ac:picMkLst>
        </pc:picChg>
      </pc:sldChg>
      <pc:sldChg chg="addSp modSp mod">
        <pc:chgData name="Rina Bajaj" userId="05c4a6c4-a1eb-4ca7-8e1a-a8457ece1a14" providerId="ADAL" clId="{05788C3F-CC8C-40A8-874E-987AA98B6A8C}" dt="2020-09-09T10:22:05.880" v="146" actId="1076"/>
        <pc:sldMkLst>
          <pc:docMk/>
          <pc:sldMk cId="1554418808" sldId="651"/>
        </pc:sldMkLst>
        <pc:picChg chg="add mod">
          <ac:chgData name="Rina Bajaj" userId="05c4a6c4-a1eb-4ca7-8e1a-a8457ece1a14" providerId="ADAL" clId="{05788C3F-CC8C-40A8-874E-987AA98B6A8C}" dt="2020-09-09T10:22:05.880" v="146" actId="1076"/>
          <ac:picMkLst>
            <pc:docMk/>
            <pc:sldMk cId="1554418808" sldId="651"/>
            <ac:picMk id="14" creationId="{ACCC9CBE-C5B6-4791-AE3C-A4882D02A609}"/>
          </ac:picMkLst>
        </pc:picChg>
      </pc:sldChg>
      <pc:sldChg chg="addSp modSp mod">
        <pc:chgData name="Rina Bajaj" userId="05c4a6c4-a1eb-4ca7-8e1a-a8457ece1a14" providerId="ADAL" clId="{05788C3F-CC8C-40A8-874E-987AA98B6A8C}" dt="2020-09-09T10:22:11.138" v="148" actId="1076"/>
        <pc:sldMkLst>
          <pc:docMk/>
          <pc:sldMk cId="3854783493" sldId="652"/>
        </pc:sldMkLst>
        <pc:picChg chg="add mod">
          <ac:chgData name="Rina Bajaj" userId="05c4a6c4-a1eb-4ca7-8e1a-a8457ece1a14" providerId="ADAL" clId="{05788C3F-CC8C-40A8-874E-987AA98B6A8C}" dt="2020-09-09T10:22:11.138" v="148" actId="1076"/>
          <ac:picMkLst>
            <pc:docMk/>
            <pc:sldMk cId="3854783493" sldId="652"/>
            <ac:picMk id="12" creationId="{C191FAC1-5F32-4214-B72A-83F1F836EE2A}"/>
          </ac:picMkLst>
        </pc:picChg>
      </pc:sldChg>
      <pc:sldChg chg="addSp modSp mod">
        <pc:chgData name="Rina Bajaj" userId="05c4a6c4-a1eb-4ca7-8e1a-a8457ece1a14" providerId="ADAL" clId="{05788C3F-CC8C-40A8-874E-987AA98B6A8C}" dt="2020-09-09T10:22:31.807" v="152" actId="1076"/>
        <pc:sldMkLst>
          <pc:docMk/>
          <pc:sldMk cId="903262505" sldId="653"/>
        </pc:sldMkLst>
        <pc:picChg chg="add mod">
          <ac:chgData name="Rina Bajaj" userId="05c4a6c4-a1eb-4ca7-8e1a-a8457ece1a14" providerId="ADAL" clId="{05788C3F-CC8C-40A8-874E-987AA98B6A8C}" dt="2020-09-09T10:22:31.807" v="152" actId="1076"/>
          <ac:picMkLst>
            <pc:docMk/>
            <pc:sldMk cId="903262505" sldId="653"/>
            <ac:picMk id="12" creationId="{0EB2EA0D-6CB8-4B15-8147-8BD71862E07D}"/>
          </ac:picMkLst>
        </pc:picChg>
      </pc:sldChg>
      <pc:sldChg chg="addSp modSp mod">
        <pc:chgData name="Rina Bajaj" userId="05c4a6c4-a1eb-4ca7-8e1a-a8457ece1a14" providerId="ADAL" clId="{05788C3F-CC8C-40A8-874E-987AA98B6A8C}" dt="2020-09-09T10:26:14.528" v="189" actId="1076"/>
        <pc:sldMkLst>
          <pc:docMk/>
          <pc:sldMk cId="1095155443" sldId="658"/>
        </pc:sldMkLst>
        <pc:picChg chg="add mod">
          <ac:chgData name="Rina Bajaj" userId="05c4a6c4-a1eb-4ca7-8e1a-a8457ece1a14" providerId="ADAL" clId="{05788C3F-CC8C-40A8-874E-987AA98B6A8C}" dt="2020-09-09T10:26:14.528" v="189" actId="1076"/>
          <ac:picMkLst>
            <pc:docMk/>
            <pc:sldMk cId="1095155443" sldId="658"/>
            <ac:picMk id="14" creationId="{2B8D9EC3-F06D-4206-A87C-EE818E47D8EE}"/>
          </ac:picMkLst>
        </pc:picChg>
      </pc:sldChg>
      <pc:sldChg chg="addSp modSp mod">
        <pc:chgData name="Rina Bajaj" userId="05c4a6c4-a1eb-4ca7-8e1a-a8457ece1a14" providerId="ADAL" clId="{05788C3F-CC8C-40A8-874E-987AA98B6A8C}" dt="2020-09-09T10:22:37.896" v="154" actId="1076"/>
        <pc:sldMkLst>
          <pc:docMk/>
          <pc:sldMk cId="481668222" sldId="663"/>
        </pc:sldMkLst>
        <pc:picChg chg="add mod">
          <ac:chgData name="Rina Bajaj" userId="05c4a6c4-a1eb-4ca7-8e1a-a8457ece1a14" providerId="ADAL" clId="{05788C3F-CC8C-40A8-874E-987AA98B6A8C}" dt="2020-09-09T10:22:37.896" v="154" actId="1076"/>
          <ac:picMkLst>
            <pc:docMk/>
            <pc:sldMk cId="481668222" sldId="663"/>
            <ac:picMk id="16" creationId="{98EE706C-B3C8-4124-94CB-24769DDEE75E}"/>
          </ac:picMkLst>
        </pc:picChg>
      </pc:sldChg>
      <pc:sldChg chg="addSp modSp mod">
        <pc:chgData name="Rina Bajaj" userId="05c4a6c4-a1eb-4ca7-8e1a-a8457ece1a14" providerId="ADAL" clId="{05788C3F-CC8C-40A8-874E-987AA98B6A8C}" dt="2020-09-09T10:23:25.217" v="159" actId="1076"/>
        <pc:sldMkLst>
          <pc:docMk/>
          <pc:sldMk cId="923578832" sldId="664"/>
        </pc:sldMkLst>
        <pc:picChg chg="add mod">
          <ac:chgData name="Rina Bajaj" userId="05c4a6c4-a1eb-4ca7-8e1a-a8457ece1a14" providerId="ADAL" clId="{05788C3F-CC8C-40A8-874E-987AA98B6A8C}" dt="2020-09-09T10:23:25.217" v="159" actId="1076"/>
          <ac:picMkLst>
            <pc:docMk/>
            <pc:sldMk cId="923578832" sldId="664"/>
            <ac:picMk id="7" creationId="{05310493-748F-4482-9112-0DF2466DE634}"/>
          </ac:picMkLst>
        </pc:picChg>
      </pc:sldChg>
      <pc:sldChg chg="addSp delSp modSp mod modNotesTx">
        <pc:chgData name="Rina Bajaj" userId="05c4a6c4-a1eb-4ca7-8e1a-a8457ece1a14" providerId="ADAL" clId="{05788C3F-CC8C-40A8-874E-987AA98B6A8C}" dt="2020-09-09T10:24:43.923" v="178" actId="22"/>
        <pc:sldMkLst>
          <pc:docMk/>
          <pc:sldMk cId="1831561316" sldId="666"/>
        </pc:sldMkLst>
        <pc:spChg chg="add del">
          <ac:chgData name="Rina Bajaj" userId="05c4a6c4-a1eb-4ca7-8e1a-a8457ece1a14" providerId="ADAL" clId="{05788C3F-CC8C-40A8-874E-987AA98B6A8C}" dt="2020-09-09T10:24:43.923" v="178" actId="22"/>
          <ac:spMkLst>
            <pc:docMk/>
            <pc:sldMk cId="1831561316" sldId="666"/>
            <ac:spMk id="18" creationId="{48C208A6-C911-46F6-9A64-B067345900E0}"/>
          </ac:spMkLst>
        </pc:spChg>
        <pc:picChg chg="add mod">
          <ac:chgData name="Rina Bajaj" userId="05c4a6c4-a1eb-4ca7-8e1a-a8457ece1a14" providerId="ADAL" clId="{05788C3F-CC8C-40A8-874E-987AA98B6A8C}" dt="2020-09-09T10:24:24.530" v="173" actId="1076"/>
          <ac:picMkLst>
            <pc:docMk/>
            <pc:sldMk cId="1831561316" sldId="666"/>
            <ac:picMk id="16" creationId="{DC994764-ECC3-449E-A045-4569B236C30B}"/>
          </ac:picMkLst>
        </pc:picChg>
      </pc:sldChg>
      <pc:sldChg chg="addSp modSp mod modNotesTx">
        <pc:chgData name="Rina Bajaj" userId="05c4a6c4-a1eb-4ca7-8e1a-a8457ece1a14" providerId="ADAL" clId="{05788C3F-CC8C-40A8-874E-987AA98B6A8C}" dt="2020-09-09T10:24:19.950" v="171" actId="1036"/>
        <pc:sldMkLst>
          <pc:docMk/>
          <pc:sldMk cId="1874338943" sldId="669"/>
        </pc:sldMkLst>
        <pc:picChg chg="mod">
          <ac:chgData name="Rina Bajaj" userId="05c4a6c4-a1eb-4ca7-8e1a-a8457ece1a14" providerId="ADAL" clId="{05788C3F-CC8C-40A8-874E-987AA98B6A8C}" dt="2020-09-09T10:24:08.474" v="167" actId="1076"/>
          <ac:picMkLst>
            <pc:docMk/>
            <pc:sldMk cId="1874338943" sldId="669"/>
            <ac:picMk id="2" creationId="{11302EB4-D49B-454C-A931-52CFEAE78332}"/>
          </ac:picMkLst>
        </pc:picChg>
        <pc:picChg chg="add mod">
          <ac:chgData name="Rina Bajaj" userId="05c4a6c4-a1eb-4ca7-8e1a-a8457ece1a14" providerId="ADAL" clId="{05788C3F-CC8C-40A8-874E-987AA98B6A8C}" dt="2020-09-09T10:24:19.950" v="171" actId="1036"/>
          <ac:picMkLst>
            <pc:docMk/>
            <pc:sldMk cId="1874338943" sldId="669"/>
            <ac:picMk id="16" creationId="{F853D015-297A-4574-8FDA-19FC257451DD}"/>
          </ac:picMkLst>
        </pc:picChg>
      </pc:sldChg>
      <pc:sldChg chg="addSp modSp mod">
        <pc:chgData name="Rina Bajaj" userId="05c4a6c4-a1eb-4ca7-8e1a-a8457ece1a14" providerId="ADAL" clId="{05788C3F-CC8C-40A8-874E-987AA98B6A8C}" dt="2020-09-09T10:27:26.368" v="201" actId="1076"/>
        <pc:sldMkLst>
          <pc:docMk/>
          <pc:sldMk cId="1101745066" sldId="673"/>
        </pc:sldMkLst>
        <pc:picChg chg="mod">
          <ac:chgData name="Rina Bajaj" userId="05c4a6c4-a1eb-4ca7-8e1a-a8457ece1a14" providerId="ADAL" clId="{05788C3F-CC8C-40A8-874E-987AA98B6A8C}" dt="2020-09-09T10:27:24.221" v="199" actId="1076"/>
          <ac:picMkLst>
            <pc:docMk/>
            <pc:sldMk cId="1101745066" sldId="673"/>
            <ac:picMk id="2" creationId="{4A84B538-5DA1-41C6-8628-7F7C7868A1F6}"/>
          </ac:picMkLst>
        </pc:picChg>
        <pc:picChg chg="add mod">
          <ac:chgData name="Rina Bajaj" userId="05c4a6c4-a1eb-4ca7-8e1a-a8457ece1a14" providerId="ADAL" clId="{05788C3F-CC8C-40A8-874E-987AA98B6A8C}" dt="2020-09-09T10:27:26.368" v="201" actId="1076"/>
          <ac:picMkLst>
            <pc:docMk/>
            <pc:sldMk cId="1101745066" sldId="673"/>
            <ac:picMk id="11" creationId="{47E85FDD-2F36-456D-83AE-E2DEB8396F8A}"/>
          </ac:picMkLst>
        </pc:picChg>
      </pc:sldChg>
      <pc:sldChg chg="addSp modSp mod">
        <pc:chgData name="Rina Bajaj" userId="05c4a6c4-a1eb-4ca7-8e1a-a8457ece1a14" providerId="ADAL" clId="{05788C3F-CC8C-40A8-874E-987AA98B6A8C}" dt="2020-09-09T10:27:10.204" v="198" actId="1076"/>
        <pc:sldMkLst>
          <pc:docMk/>
          <pc:sldMk cId="3043232030" sldId="694"/>
        </pc:sldMkLst>
        <pc:picChg chg="add mod">
          <ac:chgData name="Rina Bajaj" userId="05c4a6c4-a1eb-4ca7-8e1a-a8457ece1a14" providerId="ADAL" clId="{05788C3F-CC8C-40A8-874E-987AA98B6A8C}" dt="2020-09-09T10:27:10.204" v="198" actId="1076"/>
          <ac:picMkLst>
            <pc:docMk/>
            <pc:sldMk cId="3043232030" sldId="694"/>
            <ac:picMk id="14" creationId="{A17EF1EA-0144-4D66-B6F2-3F598AD6DBCE}"/>
          </ac:picMkLst>
        </pc:picChg>
      </pc:sldChg>
      <pc:sldChg chg="addSp modSp mod">
        <pc:chgData name="Rina Bajaj" userId="05c4a6c4-a1eb-4ca7-8e1a-a8457ece1a14" providerId="ADAL" clId="{05788C3F-CC8C-40A8-874E-987AA98B6A8C}" dt="2020-09-09T10:27:36.129" v="206" actId="1076"/>
        <pc:sldMkLst>
          <pc:docMk/>
          <pc:sldMk cId="2846591135" sldId="695"/>
        </pc:sldMkLst>
        <pc:picChg chg="add mod">
          <ac:chgData name="Rina Bajaj" userId="05c4a6c4-a1eb-4ca7-8e1a-a8457ece1a14" providerId="ADAL" clId="{05788C3F-CC8C-40A8-874E-987AA98B6A8C}" dt="2020-09-09T10:27:36.129" v="206" actId="1076"/>
          <ac:picMkLst>
            <pc:docMk/>
            <pc:sldMk cId="2846591135" sldId="695"/>
            <ac:picMk id="12" creationId="{2D7B7AAF-FC23-4D32-857D-FD349D17325B}"/>
          </ac:picMkLst>
        </pc:picChg>
      </pc:sldChg>
      <pc:sldChg chg="addSp modSp mod modNotesTx">
        <pc:chgData name="Rina Bajaj" userId="05c4a6c4-a1eb-4ca7-8e1a-a8457ece1a14" providerId="ADAL" clId="{05788C3F-CC8C-40A8-874E-987AA98B6A8C}" dt="2020-09-09T10:25:18.450" v="184" actId="6549"/>
        <pc:sldMkLst>
          <pc:docMk/>
          <pc:sldMk cId="1752389507" sldId="1272"/>
        </pc:sldMkLst>
        <pc:picChg chg="add mod">
          <ac:chgData name="Rina Bajaj" userId="05c4a6c4-a1eb-4ca7-8e1a-a8457ece1a14" providerId="ADAL" clId="{05788C3F-CC8C-40A8-874E-987AA98B6A8C}" dt="2020-09-09T10:25:00.470" v="180" actId="1076"/>
          <ac:picMkLst>
            <pc:docMk/>
            <pc:sldMk cId="1752389507" sldId="1272"/>
            <ac:picMk id="7" creationId="{B85751AB-114D-4C09-A714-9E21365DEC55}"/>
          </ac:picMkLst>
        </pc:picChg>
      </pc:sldChg>
      <pc:sldChg chg="addSp modSp mod">
        <pc:chgData name="Rina Bajaj" userId="05c4a6c4-a1eb-4ca7-8e1a-a8457ece1a14" providerId="ADAL" clId="{05788C3F-CC8C-40A8-874E-987AA98B6A8C}" dt="2020-09-09T10:27:30.160" v="204" actId="1076"/>
        <pc:sldMkLst>
          <pc:docMk/>
          <pc:sldMk cId="507461719" sldId="1275"/>
        </pc:sldMkLst>
        <pc:picChg chg="add mod">
          <ac:chgData name="Rina Bajaj" userId="05c4a6c4-a1eb-4ca7-8e1a-a8457ece1a14" providerId="ADAL" clId="{05788C3F-CC8C-40A8-874E-987AA98B6A8C}" dt="2020-09-09T10:27:30.160" v="204" actId="1076"/>
          <ac:picMkLst>
            <pc:docMk/>
            <pc:sldMk cId="507461719" sldId="1275"/>
            <ac:picMk id="7" creationId="{E87DEF01-7908-4FF9-936F-FE118601F024}"/>
          </ac:picMkLst>
        </pc:picChg>
      </pc:sldChg>
      <pc:sldChg chg="addSp modSp new mod modNotesTx">
        <pc:chgData name="Rina Bajaj" userId="05c4a6c4-a1eb-4ca7-8e1a-a8457ece1a14" providerId="ADAL" clId="{05788C3F-CC8C-40A8-874E-987AA98B6A8C}" dt="2020-09-13T19:33:07.862" v="354" actId="20577"/>
        <pc:sldMkLst>
          <pc:docMk/>
          <pc:sldMk cId="3747836522" sldId="1276"/>
        </pc:sldMkLst>
        <pc:spChg chg="add mod">
          <ac:chgData name="Rina Bajaj" userId="05c4a6c4-a1eb-4ca7-8e1a-a8457ece1a14" providerId="ADAL" clId="{05788C3F-CC8C-40A8-874E-987AA98B6A8C}" dt="2020-09-09T15:17:40.723" v="209" actId="1076"/>
          <ac:spMkLst>
            <pc:docMk/>
            <pc:sldMk cId="3747836522" sldId="1276"/>
            <ac:spMk id="3" creationId="{EA7A4273-D19B-470F-BF15-EE0511477703}"/>
          </ac:spMkLst>
        </pc:spChg>
        <pc:spChg chg="mod">
          <ac:chgData name="Rina Bajaj" userId="05c4a6c4-a1eb-4ca7-8e1a-a8457ece1a14" providerId="ADAL" clId="{05788C3F-CC8C-40A8-874E-987AA98B6A8C}" dt="2020-09-09T15:17:45.605" v="210"/>
          <ac:spMkLst>
            <pc:docMk/>
            <pc:sldMk cId="3747836522" sldId="1276"/>
            <ac:spMk id="5" creationId="{34EC9CEF-FDB9-4502-A03D-D2C71291F17B}"/>
          </ac:spMkLst>
        </pc:spChg>
        <pc:spChg chg="mod">
          <ac:chgData name="Rina Bajaj" userId="05c4a6c4-a1eb-4ca7-8e1a-a8457ece1a14" providerId="ADAL" clId="{05788C3F-CC8C-40A8-874E-987AA98B6A8C}" dt="2020-09-09T15:17:55.962" v="238" actId="20577"/>
          <ac:spMkLst>
            <pc:docMk/>
            <pc:sldMk cId="3747836522" sldId="1276"/>
            <ac:spMk id="6" creationId="{50E83092-9AEB-4C22-96FF-524A8FE9533E}"/>
          </ac:spMkLst>
        </pc:spChg>
        <pc:grpChg chg="add mod">
          <ac:chgData name="Rina Bajaj" userId="05c4a6c4-a1eb-4ca7-8e1a-a8457ece1a14" providerId="ADAL" clId="{05788C3F-CC8C-40A8-874E-987AA98B6A8C}" dt="2020-09-09T15:17:45.605" v="210"/>
          <ac:grpSpMkLst>
            <pc:docMk/>
            <pc:sldMk cId="3747836522" sldId="1276"/>
            <ac:grpSpMk id="4" creationId="{7157F28D-605C-4985-A996-6F179787B2FC}"/>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44E6F1-0752-4F21-9643-4BC914419C15}"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GB"/>
        </a:p>
      </dgm:t>
    </dgm:pt>
    <dgm:pt modelId="{D852E6C8-FB99-48AD-8185-979B9E204435}">
      <dgm:prSet phldrT="[Text]" custT="1"/>
      <dgm:spPr/>
      <dgm:t>
        <a:bodyPr/>
        <a:lstStyle/>
        <a:p>
          <a:pPr>
            <a:lnSpc>
              <a:spcPct val="100000"/>
            </a:lnSpc>
            <a:spcAft>
              <a:spcPts val="0"/>
            </a:spcAft>
          </a:pPr>
          <a:r>
            <a:rPr lang="en-US" sz="1400" b="1" dirty="0">
              <a:latin typeface="Open Sans" panose="020B0606030504020204" pitchFamily="34" charset="0"/>
              <a:ea typeface="Open Sans" panose="020B0606030504020204" pitchFamily="34" charset="0"/>
              <a:cs typeface="Open Sans" panose="020B0606030504020204" pitchFamily="34" charset="0"/>
            </a:rPr>
            <a:t>Research: </a:t>
          </a:r>
          <a:r>
            <a:rPr lang="en-US" sz="1400" b="0" dirty="0">
              <a:latin typeface="Open Sans" panose="020B0606030504020204" pitchFamily="34" charset="0"/>
              <a:ea typeface="Open Sans" panose="020B0606030504020204" pitchFamily="34" charset="0"/>
              <a:cs typeface="Open Sans" panose="020B0606030504020204" pitchFamily="34" charset="0"/>
            </a:rPr>
            <a:t>evidence-base</a:t>
          </a:r>
          <a:endParaRPr lang="en-GB" sz="1400" b="0" dirty="0">
            <a:latin typeface="Open Sans" panose="020B0606030504020204" pitchFamily="34" charset="0"/>
            <a:ea typeface="Open Sans" panose="020B0606030504020204" pitchFamily="34" charset="0"/>
            <a:cs typeface="Open Sans" panose="020B0606030504020204" pitchFamily="34" charset="0"/>
          </a:endParaRPr>
        </a:p>
      </dgm:t>
    </dgm:pt>
    <dgm:pt modelId="{BB1BB462-30FF-4EB4-8745-52BCCE9F9239}" type="parTrans" cxnId="{992D1FB9-85C5-43B7-836C-C9AE9D372EE6}">
      <dgm:prSet/>
      <dgm:spPr/>
      <dgm:t>
        <a:bodyPr/>
        <a:lstStyle/>
        <a:p>
          <a:endParaRPr lang="en-GB"/>
        </a:p>
      </dgm:t>
    </dgm:pt>
    <dgm:pt modelId="{AF0784E4-1E1C-4E98-9CFF-7AB28C02FC45}" type="sibTrans" cxnId="{992D1FB9-85C5-43B7-836C-C9AE9D372EE6}">
      <dgm:prSet/>
      <dgm:spPr/>
      <dgm:t>
        <a:bodyPr/>
        <a:lstStyle/>
        <a:p>
          <a:endParaRPr lang="en-GB"/>
        </a:p>
      </dgm:t>
    </dgm:pt>
    <dgm:pt modelId="{B632136C-51CE-4E99-9BC3-6E4AB204D869}">
      <dgm:prSet phldrT="[Text]" custT="1"/>
      <dgm:spPr/>
      <dgm:t>
        <a:bodyPr/>
        <a:lstStyle/>
        <a:p>
          <a:pPr algn="ctr">
            <a:lnSpc>
              <a:spcPct val="100000"/>
            </a:lnSpc>
            <a:spcAft>
              <a:spcPts val="0"/>
            </a:spcAft>
          </a:pPr>
          <a:r>
            <a:rPr lang="en-US" sz="1400" b="1" dirty="0">
              <a:latin typeface="Open Sans" panose="020B0606030504020204" pitchFamily="34" charset="0"/>
              <a:ea typeface="Open Sans" panose="020B0606030504020204" pitchFamily="34" charset="0"/>
              <a:cs typeface="Open Sans" panose="020B0606030504020204" pitchFamily="34" charset="0"/>
            </a:rPr>
            <a:t>Clinical: </a:t>
          </a:r>
          <a:r>
            <a:rPr lang="en-US" sz="1400" b="0" dirty="0">
              <a:latin typeface="Open Sans" panose="020B0606030504020204" pitchFamily="34" charset="0"/>
              <a:ea typeface="Open Sans" panose="020B0606030504020204" pitchFamily="34" charset="0"/>
              <a:cs typeface="Open Sans" panose="020B0606030504020204" pitchFamily="34" charset="0"/>
            </a:rPr>
            <a:t>psychological  concepts</a:t>
          </a:r>
          <a:endParaRPr lang="en-GB" sz="1400" b="0" dirty="0">
            <a:latin typeface="Open Sans" panose="020B0606030504020204" pitchFamily="34" charset="0"/>
            <a:ea typeface="Open Sans" panose="020B0606030504020204" pitchFamily="34" charset="0"/>
            <a:cs typeface="Open Sans" panose="020B0606030504020204" pitchFamily="34" charset="0"/>
          </a:endParaRPr>
        </a:p>
      </dgm:t>
    </dgm:pt>
    <dgm:pt modelId="{B5EE8329-640F-4077-A03F-5F30729CEBA6}" type="parTrans" cxnId="{E8B7DD63-F890-4696-95D7-0688A153F5D1}">
      <dgm:prSet/>
      <dgm:spPr/>
      <dgm:t>
        <a:bodyPr/>
        <a:lstStyle/>
        <a:p>
          <a:endParaRPr lang="en-GB"/>
        </a:p>
      </dgm:t>
    </dgm:pt>
    <dgm:pt modelId="{59715385-1667-4612-B0CF-D0A434762A08}" type="sibTrans" cxnId="{E8B7DD63-F890-4696-95D7-0688A153F5D1}">
      <dgm:prSet/>
      <dgm:spPr/>
      <dgm:t>
        <a:bodyPr/>
        <a:lstStyle/>
        <a:p>
          <a:endParaRPr lang="en-GB"/>
        </a:p>
      </dgm:t>
    </dgm:pt>
    <dgm:pt modelId="{0281DCBE-F801-4E54-8374-100D454696BC}">
      <dgm:prSet phldrT="[Text]" custT="1"/>
      <dgm:spPr/>
      <dgm:t>
        <a:bodyPr/>
        <a:lstStyle/>
        <a:p>
          <a:pPr>
            <a:lnSpc>
              <a:spcPct val="100000"/>
            </a:lnSpc>
            <a:spcAft>
              <a:spcPts val="0"/>
            </a:spcAft>
          </a:pPr>
          <a:r>
            <a:rPr lang="en-US" sz="1400" b="1" dirty="0">
              <a:latin typeface="Open Sans" panose="020B0606030504020204" pitchFamily="34" charset="0"/>
              <a:ea typeface="Open Sans" panose="020B0606030504020204" pitchFamily="34" charset="0"/>
              <a:cs typeface="Open Sans" panose="020B0606030504020204" pitchFamily="34" charset="0"/>
            </a:rPr>
            <a:t>Schools &amp;</a:t>
          </a:r>
        </a:p>
        <a:p>
          <a:pPr>
            <a:lnSpc>
              <a:spcPct val="100000"/>
            </a:lnSpc>
            <a:spcAft>
              <a:spcPts val="0"/>
            </a:spcAft>
          </a:pPr>
          <a:r>
            <a:rPr lang="en-US" sz="1400" b="1" dirty="0">
              <a:latin typeface="Open Sans" panose="020B0606030504020204" pitchFamily="34" charset="0"/>
              <a:ea typeface="Open Sans" panose="020B0606030504020204" pitchFamily="34" charset="0"/>
              <a:cs typeface="Open Sans" panose="020B0606030504020204" pitchFamily="34" charset="0"/>
            </a:rPr>
            <a:t>colleges: </a:t>
          </a:r>
        </a:p>
        <a:p>
          <a:pPr>
            <a:lnSpc>
              <a:spcPct val="100000"/>
            </a:lnSpc>
            <a:spcAft>
              <a:spcPts val="0"/>
            </a:spcAft>
          </a:pPr>
          <a:r>
            <a:rPr lang="en-US" sz="1400" b="0" dirty="0">
              <a:latin typeface="Open Sans" panose="020B0606030504020204" pitchFamily="34" charset="0"/>
              <a:ea typeface="Open Sans" panose="020B0606030504020204" pitchFamily="34" charset="0"/>
              <a:cs typeface="Open Sans" panose="020B0606030504020204" pitchFamily="34" charset="0"/>
            </a:rPr>
            <a:t>quality-assured resources &amp; specialist training for schools</a:t>
          </a:r>
          <a:endParaRPr lang="en-GB" sz="1400" b="0" dirty="0">
            <a:latin typeface="Open Sans" panose="020B0606030504020204" pitchFamily="34" charset="0"/>
            <a:ea typeface="Open Sans" panose="020B0606030504020204" pitchFamily="34" charset="0"/>
            <a:cs typeface="Open Sans" panose="020B0606030504020204" pitchFamily="34" charset="0"/>
          </a:endParaRPr>
        </a:p>
      </dgm:t>
    </dgm:pt>
    <dgm:pt modelId="{D9FDB41E-7F28-45F8-AF5E-4F067C1D5E44}" type="parTrans" cxnId="{C0F3D6B4-8D68-42CD-A8B8-F8A8B7770A5E}">
      <dgm:prSet/>
      <dgm:spPr/>
      <dgm:t>
        <a:bodyPr/>
        <a:lstStyle/>
        <a:p>
          <a:endParaRPr lang="en-GB"/>
        </a:p>
      </dgm:t>
    </dgm:pt>
    <dgm:pt modelId="{F9DCDD2B-8FAC-482C-AF5A-A6D5F677C141}" type="sibTrans" cxnId="{C0F3D6B4-8D68-42CD-A8B8-F8A8B7770A5E}">
      <dgm:prSet/>
      <dgm:spPr/>
      <dgm:t>
        <a:bodyPr/>
        <a:lstStyle/>
        <a:p>
          <a:endParaRPr lang="en-GB"/>
        </a:p>
      </dgm:t>
    </dgm:pt>
    <dgm:pt modelId="{DBEA1BFA-0AA6-45BC-8F33-BAA34AEBB7B8}" type="pres">
      <dgm:prSet presAssocID="{3844E6F1-0752-4F21-9643-4BC914419C15}" presName="Name0" presStyleCnt="0">
        <dgm:presLayoutVars>
          <dgm:chMax val="7"/>
          <dgm:chPref val="7"/>
          <dgm:dir/>
          <dgm:animLvl val="lvl"/>
        </dgm:presLayoutVars>
      </dgm:prSet>
      <dgm:spPr/>
    </dgm:pt>
    <dgm:pt modelId="{452D1445-6B8C-40B1-A991-AB39461B1C60}" type="pres">
      <dgm:prSet presAssocID="{D852E6C8-FB99-48AD-8185-979B9E204435}" presName="Accent1" presStyleCnt="0"/>
      <dgm:spPr/>
    </dgm:pt>
    <dgm:pt modelId="{9C0BAA39-B35E-4775-A700-8B12EF2C8C07}" type="pres">
      <dgm:prSet presAssocID="{D852E6C8-FB99-48AD-8185-979B9E204435}" presName="Accent" presStyleLbl="node1" presStyleIdx="0" presStyleCnt="3" custLinFactNeighborX="5510" custLinFactNeighborY="-7168"/>
      <dgm:spPr>
        <a:solidFill>
          <a:srgbClr val="339966"/>
        </a:solidFill>
        <a:ln>
          <a:solidFill>
            <a:srgbClr val="339966"/>
          </a:solidFill>
        </a:ln>
      </dgm:spPr>
    </dgm:pt>
    <dgm:pt modelId="{7238CF02-291A-48FA-AEEF-4C5376226788}" type="pres">
      <dgm:prSet presAssocID="{D852E6C8-FB99-48AD-8185-979B9E204435}" presName="Parent1" presStyleLbl="revTx" presStyleIdx="0" presStyleCnt="3" custLinFactNeighborX="10224" custLinFactNeighborY="-45938">
        <dgm:presLayoutVars>
          <dgm:chMax val="1"/>
          <dgm:chPref val="1"/>
          <dgm:bulletEnabled val="1"/>
        </dgm:presLayoutVars>
      </dgm:prSet>
      <dgm:spPr/>
    </dgm:pt>
    <dgm:pt modelId="{8D236F7B-B5E9-4729-9C7C-9668F919AE55}" type="pres">
      <dgm:prSet presAssocID="{B632136C-51CE-4E99-9BC3-6E4AB204D869}" presName="Accent2" presStyleCnt="0"/>
      <dgm:spPr/>
    </dgm:pt>
    <dgm:pt modelId="{A72F65FC-835F-42AA-8FA0-5FA2AE620D8A}" type="pres">
      <dgm:prSet presAssocID="{B632136C-51CE-4E99-9BC3-6E4AB204D869}" presName="Accent" presStyleLbl="node1" presStyleIdx="1" presStyleCnt="3" custLinFactNeighborX="-1862" custLinFactNeighborY="-17697"/>
      <dgm:spPr>
        <a:solidFill>
          <a:srgbClr val="339966"/>
        </a:solidFill>
        <a:ln>
          <a:solidFill>
            <a:srgbClr val="339966"/>
          </a:solidFill>
        </a:ln>
      </dgm:spPr>
    </dgm:pt>
    <dgm:pt modelId="{172763A0-7223-4FDB-8C4D-D0D4E2C2745E}" type="pres">
      <dgm:prSet presAssocID="{B632136C-51CE-4E99-9BC3-6E4AB204D869}" presName="Parent2" presStyleLbl="revTx" presStyleIdx="1" presStyleCnt="3" custScaleX="134906" custScaleY="167713" custLinFactY="-9083" custLinFactNeighborX="-4321" custLinFactNeighborY="-100000">
        <dgm:presLayoutVars>
          <dgm:chMax val="1"/>
          <dgm:chPref val="1"/>
          <dgm:bulletEnabled val="1"/>
        </dgm:presLayoutVars>
      </dgm:prSet>
      <dgm:spPr/>
    </dgm:pt>
    <dgm:pt modelId="{FB18AB78-C240-4B53-8414-12E2C34835D8}" type="pres">
      <dgm:prSet presAssocID="{0281DCBE-F801-4E54-8374-100D454696BC}" presName="Accent3" presStyleCnt="0"/>
      <dgm:spPr/>
    </dgm:pt>
    <dgm:pt modelId="{50E53D3A-4676-4190-A43C-FD38DEE7C149}" type="pres">
      <dgm:prSet presAssocID="{0281DCBE-F801-4E54-8374-100D454696BC}" presName="Accent" presStyleLbl="node1" presStyleIdx="2" presStyleCnt="3" custScaleX="128460" custScaleY="140147" custLinFactNeighborX="6469" custLinFactNeighborY="-17738"/>
      <dgm:spPr>
        <a:solidFill>
          <a:srgbClr val="339966"/>
        </a:solidFill>
        <a:ln>
          <a:solidFill>
            <a:srgbClr val="339966"/>
          </a:solidFill>
        </a:ln>
      </dgm:spPr>
    </dgm:pt>
    <dgm:pt modelId="{3952B60A-CCAF-4DDA-A088-972D818802F8}" type="pres">
      <dgm:prSet presAssocID="{0281DCBE-F801-4E54-8374-100D454696BC}" presName="Parent3" presStyleLbl="revTx" presStyleIdx="2" presStyleCnt="3" custScaleX="142985" custScaleY="283166" custLinFactNeighborX="11484" custLinFactNeighborY="-67155">
        <dgm:presLayoutVars>
          <dgm:chMax val="1"/>
          <dgm:chPref val="1"/>
          <dgm:bulletEnabled val="1"/>
        </dgm:presLayoutVars>
      </dgm:prSet>
      <dgm:spPr/>
    </dgm:pt>
  </dgm:ptLst>
  <dgm:cxnLst>
    <dgm:cxn modelId="{E8B7DD63-F890-4696-95D7-0688A153F5D1}" srcId="{3844E6F1-0752-4F21-9643-4BC914419C15}" destId="{B632136C-51CE-4E99-9BC3-6E4AB204D869}" srcOrd="1" destOrd="0" parTransId="{B5EE8329-640F-4077-A03F-5F30729CEBA6}" sibTransId="{59715385-1667-4612-B0CF-D0A434762A08}"/>
    <dgm:cxn modelId="{A3BAD67D-D0BD-4279-9C76-7D7DCA9ABF12}" type="presOf" srcId="{3844E6F1-0752-4F21-9643-4BC914419C15}" destId="{DBEA1BFA-0AA6-45BC-8F33-BAA34AEBB7B8}" srcOrd="0" destOrd="0" presId="urn:microsoft.com/office/officeart/2009/layout/CircleArrowProcess"/>
    <dgm:cxn modelId="{5564F58F-FA29-4146-AC43-C85B2DC2C4FE}" type="presOf" srcId="{D852E6C8-FB99-48AD-8185-979B9E204435}" destId="{7238CF02-291A-48FA-AEEF-4C5376226788}" srcOrd="0" destOrd="0" presId="urn:microsoft.com/office/officeart/2009/layout/CircleArrowProcess"/>
    <dgm:cxn modelId="{B7C1FBA2-80EB-4D11-9691-659C656B644E}" type="presOf" srcId="{B632136C-51CE-4E99-9BC3-6E4AB204D869}" destId="{172763A0-7223-4FDB-8C4D-D0D4E2C2745E}" srcOrd="0" destOrd="0" presId="urn:microsoft.com/office/officeart/2009/layout/CircleArrowProcess"/>
    <dgm:cxn modelId="{C0F3D6B4-8D68-42CD-A8B8-F8A8B7770A5E}" srcId="{3844E6F1-0752-4F21-9643-4BC914419C15}" destId="{0281DCBE-F801-4E54-8374-100D454696BC}" srcOrd="2" destOrd="0" parTransId="{D9FDB41E-7F28-45F8-AF5E-4F067C1D5E44}" sibTransId="{F9DCDD2B-8FAC-482C-AF5A-A6D5F677C141}"/>
    <dgm:cxn modelId="{992D1FB9-85C5-43B7-836C-C9AE9D372EE6}" srcId="{3844E6F1-0752-4F21-9643-4BC914419C15}" destId="{D852E6C8-FB99-48AD-8185-979B9E204435}" srcOrd="0" destOrd="0" parTransId="{BB1BB462-30FF-4EB4-8745-52BCCE9F9239}" sibTransId="{AF0784E4-1E1C-4E98-9CFF-7AB28C02FC45}"/>
    <dgm:cxn modelId="{26D615F3-C89A-4E36-8BDA-B2BB9F2F6511}" type="presOf" srcId="{0281DCBE-F801-4E54-8374-100D454696BC}" destId="{3952B60A-CCAF-4DDA-A088-972D818802F8}" srcOrd="0" destOrd="0" presId="urn:microsoft.com/office/officeart/2009/layout/CircleArrowProcess"/>
    <dgm:cxn modelId="{9DA5075F-6B0D-447C-AD6F-3771EE0987FC}" type="presParOf" srcId="{DBEA1BFA-0AA6-45BC-8F33-BAA34AEBB7B8}" destId="{452D1445-6B8C-40B1-A991-AB39461B1C60}" srcOrd="0" destOrd="0" presId="urn:microsoft.com/office/officeart/2009/layout/CircleArrowProcess"/>
    <dgm:cxn modelId="{6AEECDA4-3749-40EB-A8DE-DDA60D3531DC}" type="presParOf" srcId="{452D1445-6B8C-40B1-A991-AB39461B1C60}" destId="{9C0BAA39-B35E-4775-A700-8B12EF2C8C07}" srcOrd="0" destOrd="0" presId="urn:microsoft.com/office/officeart/2009/layout/CircleArrowProcess"/>
    <dgm:cxn modelId="{06282369-CB53-4B15-907C-2A4B572FF6C5}" type="presParOf" srcId="{DBEA1BFA-0AA6-45BC-8F33-BAA34AEBB7B8}" destId="{7238CF02-291A-48FA-AEEF-4C5376226788}" srcOrd="1" destOrd="0" presId="urn:microsoft.com/office/officeart/2009/layout/CircleArrowProcess"/>
    <dgm:cxn modelId="{9B5C07C3-0F4F-4B8C-9ADE-4A2B6336CB7A}" type="presParOf" srcId="{DBEA1BFA-0AA6-45BC-8F33-BAA34AEBB7B8}" destId="{8D236F7B-B5E9-4729-9C7C-9668F919AE55}" srcOrd="2" destOrd="0" presId="urn:microsoft.com/office/officeart/2009/layout/CircleArrowProcess"/>
    <dgm:cxn modelId="{26CF367F-1E2F-49F9-ADF4-E4120C8AC816}" type="presParOf" srcId="{8D236F7B-B5E9-4729-9C7C-9668F919AE55}" destId="{A72F65FC-835F-42AA-8FA0-5FA2AE620D8A}" srcOrd="0" destOrd="0" presId="urn:microsoft.com/office/officeart/2009/layout/CircleArrowProcess"/>
    <dgm:cxn modelId="{70794CEE-7B41-465A-BED1-E3A810C75AFE}" type="presParOf" srcId="{DBEA1BFA-0AA6-45BC-8F33-BAA34AEBB7B8}" destId="{172763A0-7223-4FDB-8C4D-D0D4E2C2745E}" srcOrd="3" destOrd="0" presId="urn:microsoft.com/office/officeart/2009/layout/CircleArrowProcess"/>
    <dgm:cxn modelId="{AD689ACD-9DF6-4CAA-A53B-856F897D6E50}" type="presParOf" srcId="{DBEA1BFA-0AA6-45BC-8F33-BAA34AEBB7B8}" destId="{FB18AB78-C240-4B53-8414-12E2C34835D8}" srcOrd="4" destOrd="0" presId="urn:microsoft.com/office/officeart/2009/layout/CircleArrowProcess"/>
    <dgm:cxn modelId="{8B086244-5DF7-4E3B-A847-240523B8A6B0}" type="presParOf" srcId="{FB18AB78-C240-4B53-8414-12E2C34835D8}" destId="{50E53D3A-4676-4190-A43C-FD38DEE7C149}" srcOrd="0" destOrd="0" presId="urn:microsoft.com/office/officeart/2009/layout/CircleArrowProcess"/>
    <dgm:cxn modelId="{14DD7DF3-20D3-42E9-B60C-7F1E0188A772}" type="presParOf" srcId="{DBEA1BFA-0AA6-45BC-8F33-BAA34AEBB7B8}" destId="{3952B60A-CCAF-4DDA-A088-972D818802F8}"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BAA39-B35E-4775-A700-8B12EF2C8C07}">
      <dsp:nvSpPr>
        <dsp:cNvPr id="0" name=""/>
        <dsp:cNvSpPr/>
      </dsp:nvSpPr>
      <dsp:spPr>
        <a:xfrm>
          <a:off x="1285804" y="96093"/>
          <a:ext cx="2119525" cy="2119848"/>
        </a:xfrm>
        <a:prstGeom prst="circularArrow">
          <a:avLst>
            <a:gd name="adj1" fmla="val 10980"/>
            <a:gd name="adj2" fmla="val 1142322"/>
            <a:gd name="adj3" fmla="val 4500000"/>
            <a:gd name="adj4" fmla="val 10800000"/>
            <a:gd name="adj5" fmla="val 12500"/>
          </a:avLst>
        </a:prstGeom>
        <a:solidFill>
          <a:srgbClr val="339966"/>
        </a:solidFill>
        <a:ln w="12700" cap="flat" cmpd="sng" algn="ctr">
          <a:solidFill>
            <a:srgbClr val="33996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38CF02-291A-48FA-AEEF-4C5376226788}">
      <dsp:nvSpPr>
        <dsp:cNvPr id="0" name=""/>
        <dsp:cNvSpPr/>
      </dsp:nvSpPr>
      <dsp:spPr>
        <a:xfrm>
          <a:off x="1757919" y="742913"/>
          <a:ext cx="1177779" cy="588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sz="1400" b="1" kern="1200" dirty="0">
              <a:latin typeface="Open Sans" panose="020B0606030504020204" pitchFamily="34" charset="0"/>
              <a:ea typeface="Open Sans" panose="020B0606030504020204" pitchFamily="34" charset="0"/>
              <a:cs typeface="Open Sans" panose="020B0606030504020204" pitchFamily="34" charset="0"/>
            </a:rPr>
            <a:t>Research: </a:t>
          </a:r>
          <a:r>
            <a:rPr lang="en-US" sz="1400" b="0" kern="1200" dirty="0">
              <a:latin typeface="Open Sans" panose="020B0606030504020204" pitchFamily="34" charset="0"/>
              <a:ea typeface="Open Sans" panose="020B0606030504020204" pitchFamily="34" charset="0"/>
              <a:cs typeface="Open Sans" panose="020B0606030504020204" pitchFamily="34" charset="0"/>
            </a:rPr>
            <a:t>evidence-base</a:t>
          </a:r>
          <a:endParaRPr lang="en-GB" sz="1400" b="0" kern="1200" dirty="0">
            <a:latin typeface="Open Sans" panose="020B0606030504020204" pitchFamily="34" charset="0"/>
            <a:ea typeface="Open Sans" panose="020B0606030504020204" pitchFamily="34" charset="0"/>
            <a:cs typeface="Open Sans" panose="020B0606030504020204" pitchFamily="34" charset="0"/>
          </a:endParaRPr>
        </a:p>
      </dsp:txBody>
      <dsp:txXfrm>
        <a:off x="1757919" y="742913"/>
        <a:ext cx="1177779" cy="588748"/>
      </dsp:txXfrm>
    </dsp:sp>
    <dsp:sp modelId="{A72F65FC-835F-42AA-8FA0-5FA2AE620D8A}">
      <dsp:nvSpPr>
        <dsp:cNvPr id="0" name=""/>
        <dsp:cNvSpPr/>
      </dsp:nvSpPr>
      <dsp:spPr>
        <a:xfrm>
          <a:off x="540862" y="1090904"/>
          <a:ext cx="2119525" cy="2119848"/>
        </a:xfrm>
        <a:prstGeom prst="leftCircularArrow">
          <a:avLst>
            <a:gd name="adj1" fmla="val 10980"/>
            <a:gd name="adj2" fmla="val 1142322"/>
            <a:gd name="adj3" fmla="val 6300000"/>
            <a:gd name="adj4" fmla="val 18900000"/>
            <a:gd name="adj5" fmla="val 12500"/>
          </a:avLst>
        </a:prstGeom>
        <a:solidFill>
          <a:srgbClr val="339966"/>
        </a:solidFill>
        <a:ln w="12700" cap="flat" cmpd="sng" algn="ctr">
          <a:solidFill>
            <a:srgbClr val="33996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2763A0-7223-4FDB-8C4D-D0D4E2C2745E}">
      <dsp:nvSpPr>
        <dsp:cNvPr id="0" name=""/>
        <dsp:cNvSpPr/>
      </dsp:nvSpPr>
      <dsp:spPr>
        <a:xfrm>
          <a:off x="794750" y="1396874"/>
          <a:ext cx="1588895" cy="987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sz="1400" b="1" kern="1200" dirty="0">
              <a:latin typeface="Open Sans" panose="020B0606030504020204" pitchFamily="34" charset="0"/>
              <a:ea typeface="Open Sans" panose="020B0606030504020204" pitchFamily="34" charset="0"/>
              <a:cs typeface="Open Sans" panose="020B0606030504020204" pitchFamily="34" charset="0"/>
            </a:rPr>
            <a:t>Clinical: </a:t>
          </a:r>
          <a:r>
            <a:rPr lang="en-US" sz="1400" b="0" kern="1200" dirty="0">
              <a:latin typeface="Open Sans" panose="020B0606030504020204" pitchFamily="34" charset="0"/>
              <a:ea typeface="Open Sans" panose="020B0606030504020204" pitchFamily="34" charset="0"/>
              <a:cs typeface="Open Sans" panose="020B0606030504020204" pitchFamily="34" charset="0"/>
            </a:rPr>
            <a:t>psychological  concepts</a:t>
          </a:r>
          <a:endParaRPr lang="en-GB" sz="1400" b="0" kern="1200" dirty="0">
            <a:latin typeface="Open Sans" panose="020B0606030504020204" pitchFamily="34" charset="0"/>
            <a:ea typeface="Open Sans" panose="020B0606030504020204" pitchFamily="34" charset="0"/>
            <a:cs typeface="Open Sans" panose="020B0606030504020204" pitchFamily="34" charset="0"/>
          </a:endParaRPr>
        </a:p>
      </dsp:txBody>
      <dsp:txXfrm>
        <a:off x="794750" y="1396874"/>
        <a:ext cx="1588895" cy="987408"/>
      </dsp:txXfrm>
    </dsp:sp>
    <dsp:sp modelId="{50E53D3A-4676-4190-A43C-FD38DEE7C149}">
      <dsp:nvSpPr>
        <dsp:cNvPr id="0" name=""/>
        <dsp:cNvSpPr/>
      </dsp:nvSpPr>
      <dsp:spPr>
        <a:xfrm>
          <a:off x="1178545" y="2140996"/>
          <a:ext cx="2339257" cy="2553101"/>
        </a:xfrm>
        <a:prstGeom prst="blockArc">
          <a:avLst>
            <a:gd name="adj1" fmla="val 13500000"/>
            <a:gd name="adj2" fmla="val 10800000"/>
            <a:gd name="adj3" fmla="val 12740"/>
          </a:avLst>
        </a:prstGeom>
        <a:solidFill>
          <a:srgbClr val="339966"/>
        </a:solidFill>
        <a:ln w="12700" cap="flat" cmpd="sng" algn="ctr">
          <a:solidFill>
            <a:srgbClr val="33996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52B60A-CCAF-4DDA-A088-972D818802F8}">
      <dsp:nvSpPr>
        <dsp:cNvPr id="0" name=""/>
        <dsp:cNvSpPr/>
      </dsp:nvSpPr>
      <dsp:spPr>
        <a:xfrm>
          <a:off x="1522411" y="2530677"/>
          <a:ext cx="1684048" cy="1667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sz="1400" b="1" kern="1200" dirty="0">
              <a:latin typeface="Open Sans" panose="020B0606030504020204" pitchFamily="34" charset="0"/>
              <a:ea typeface="Open Sans" panose="020B0606030504020204" pitchFamily="34" charset="0"/>
              <a:cs typeface="Open Sans" panose="020B0606030504020204" pitchFamily="34" charset="0"/>
            </a:rPr>
            <a:t>Schools &amp;</a:t>
          </a:r>
        </a:p>
        <a:p>
          <a:pPr marL="0" lvl="0" indent="0" algn="ctr" defTabSz="622300">
            <a:lnSpc>
              <a:spcPct val="100000"/>
            </a:lnSpc>
            <a:spcBef>
              <a:spcPct val="0"/>
            </a:spcBef>
            <a:spcAft>
              <a:spcPts val="0"/>
            </a:spcAft>
            <a:buNone/>
          </a:pPr>
          <a:r>
            <a:rPr lang="en-US" sz="1400" b="1" kern="1200" dirty="0">
              <a:latin typeface="Open Sans" panose="020B0606030504020204" pitchFamily="34" charset="0"/>
              <a:ea typeface="Open Sans" panose="020B0606030504020204" pitchFamily="34" charset="0"/>
              <a:cs typeface="Open Sans" panose="020B0606030504020204" pitchFamily="34" charset="0"/>
            </a:rPr>
            <a:t>colleges: </a:t>
          </a:r>
        </a:p>
        <a:p>
          <a:pPr marL="0" lvl="0" indent="0" algn="ctr" defTabSz="622300">
            <a:lnSpc>
              <a:spcPct val="100000"/>
            </a:lnSpc>
            <a:spcBef>
              <a:spcPct val="0"/>
            </a:spcBef>
            <a:spcAft>
              <a:spcPts val="0"/>
            </a:spcAft>
            <a:buNone/>
          </a:pPr>
          <a:r>
            <a:rPr lang="en-US" sz="1400" b="0" kern="1200" dirty="0">
              <a:latin typeface="Open Sans" panose="020B0606030504020204" pitchFamily="34" charset="0"/>
              <a:ea typeface="Open Sans" panose="020B0606030504020204" pitchFamily="34" charset="0"/>
              <a:cs typeface="Open Sans" panose="020B0606030504020204" pitchFamily="34" charset="0"/>
            </a:rPr>
            <a:t>quality-assured resources &amp; specialist training for schools</a:t>
          </a:r>
          <a:endParaRPr lang="en-GB" sz="1400" b="0" kern="1200" dirty="0">
            <a:latin typeface="Open Sans" panose="020B0606030504020204" pitchFamily="34" charset="0"/>
            <a:ea typeface="Open Sans" panose="020B0606030504020204" pitchFamily="34" charset="0"/>
            <a:cs typeface="Open Sans" panose="020B0606030504020204" pitchFamily="34" charset="0"/>
          </a:endParaRPr>
        </a:p>
      </dsp:txBody>
      <dsp:txXfrm>
        <a:off x="1522411" y="2530677"/>
        <a:ext cx="1684048" cy="166713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9D0E5E-E9D4-4C57-9BDE-F1B04B858639}" type="datetimeFigureOut">
              <a:rPr lang="en-GB" smtClean="0"/>
              <a:t>10/09/2020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020A2-7BFF-44DD-A509-703504C12041}" type="slidenum">
              <a:rPr lang="en-GB" smtClean="0"/>
              <a:t>‹#›</a:t>
            </a:fld>
            <a:endParaRPr lang="en-GB" dirty="0"/>
          </a:p>
        </p:txBody>
      </p:sp>
    </p:spTree>
    <p:extLst>
      <p:ext uri="{BB962C8B-B14F-4D97-AF65-F5344CB8AC3E}">
        <p14:creationId xmlns:p14="http://schemas.microsoft.com/office/powerpoint/2010/main" val="428905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sendgateway.org.uk/whole-school-send/"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gov.uk/guidance/teaching-about-mental-wellbeing" TargetMode="External"/><Relationship Id="rId4" Type="http://schemas.openxmlformats.org/officeDocument/2006/relationships/hyperlink" Target="https://www.gov.uk/government/publications/actions-for-schools-during-the-coronavirus-outbreak/guidance-for-full-opening-school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entallyhealthyschools.org.uk/resources/coronavirus-resources-for-building-resilience-toolkit-6/?page=1&amp;IssuePageId=12639"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mindedforfamilies.org.uk/Content/building_confidence_and_resilienc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hildbereavementuk.org/information-remembering" TargetMode="External"/><Relationship Id="rId7" Type="http://schemas.openxmlformats.org/officeDocument/2006/relationships/hyperlink" Target="https://mindedforfamilies.org.uk/Content/death_and_loss_including_pets/"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minded.org.uk/Component/Details/445691" TargetMode="External"/><Relationship Id="rId5" Type="http://schemas.openxmlformats.org/officeDocument/2006/relationships/hyperlink" Target="https://www.childbereavementuk.org/information-childrens-understanding-of-death" TargetMode="External"/><Relationship Id="rId4" Type="http://schemas.openxmlformats.org/officeDocument/2006/relationships/hyperlink" Target="https://www.childbereavementuk.org/information-school-projects-for-rememberin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childbereavementuk.org/information-how-children-grieve"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gov.uk/government/publications/mental-health-and-wellbeing-provision-in-schools" TargetMode="External"/><Relationship Id="rId5" Type="http://schemas.openxmlformats.org/officeDocument/2006/relationships/hyperlink" Target="https://mindedforfamilies.org.uk/Content/death_and_loss_including_pets/" TargetMode="External"/><Relationship Id="rId4" Type="http://schemas.openxmlformats.org/officeDocument/2006/relationships/hyperlink" Target="https://www.minded.org.uk/Component/Details/445691"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gov.uk/government/publications/mental-health-and-wellbeing-provision-in-school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minded.org.uk/Component/Details/445667" TargetMode="External"/><Relationship Id="rId7" Type="http://schemas.openxmlformats.org/officeDocument/2006/relationships/hyperlink" Target="https://www.minded.org.uk/Component/Details/653614"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www.minded.org.uk/Component/Details/447948" TargetMode="External"/><Relationship Id="rId5" Type="http://schemas.openxmlformats.org/officeDocument/2006/relationships/hyperlink" Target="https://www.minded.org.uk/Component/Details/445673" TargetMode="External"/><Relationship Id="rId4" Type="http://schemas.openxmlformats.org/officeDocument/2006/relationships/hyperlink" Target="https://www.minded.org.uk/Component/Details/447976"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traumainformedschools.co.uk/resources"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minded.org.uk/Component/Details/445667"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s://www.minded.org.uk/Component/Details/447948" TargetMode="External"/><Relationship Id="rId4" Type="http://schemas.openxmlformats.org/officeDocument/2006/relationships/hyperlink" Target="https://www.minded.org.uk/Component/Details/447976"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sendgateway.org.uk/whole-school-send/"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www.gov.uk/government/publications/actions-for-schools-during-the-coronavirus-outbreak/guidance-for-full-opening-school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5IkoRmzkB_Q"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traumainformedschools.co.uk/resources"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s://learning.nspcc.org.uk/media/2246/isolated-and-struggling-social-isolation-risk-child-maltreatment-lockdown-and-beyond.pdf" TargetMode="Externa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traumainformedschools.co.uk/resources" TargetMode="External"/><Relationship Id="rId2" Type="http://schemas.openxmlformats.org/officeDocument/2006/relationships/slide" Target="../slides/slide62.xml"/><Relationship Id="rId1" Type="http://schemas.openxmlformats.org/officeDocument/2006/relationships/notesMaster" Target="../notesMasters/notesMaster1.xml"/><Relationship Id="rId6" Type="http://schemas.openxmlformats.org/officeDocument/2006/relationships/hyperlink" Target="https://www.minded.org.uk/Component/Details/447980" TargetMode="External"/><Relationship Id="rId5" Type="http://schemas.openxmlformats.org/officeDocument/2006/relationships/hyperlink" Target="https://www.minded.org.uk/Component/Details/447133" TargetMode="External"/><Relationship Id="rId4" Type="http://schemas.openxmlformats.org/officeDocument/2006/relationships/hyperlink" Target="https://www.minded.org.uk/Component/Details/653614" TargetMode="Externa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minded.org.uk/Component/Details/653614"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s://www.youtube.com/watch?v=fhI9KLwfpbM" TargetMode="External"/></Relationships>
</file>

<file path=ppt/notesSlides/_rels/notesSlide64.xml.rels><?xml version="1.0" encoding="UTF-8" standalone="yes"?>
<Relationships xmlns="http://schemas.openxmlformats.org/package/2006/relationships"><Relationship Id="rId8" Type="http://schemas.openxmlformats.org/officeDocument/2006/relationships/hyperlink" Target="https://www.traumainformedschools.co.uk/resources" TargetMode="External"/><Relationship Id="rId3" Type="http://schemas.openxmlformats.org/officeDocument/2006/relationships/hyperlink" Target="https://www.sendgateway.org.uk/whole-school-send/" TargetMode="External"/><Relationship Id="rId7" Type="http://schemas.openxmlformats.org/officeDocument/2006/relationships/hyperlink" Target="https://www.minded.org.uk/Component/Details/447980" TargetMode="External"/><Relationship Id="rId2" Type="http://schemas.openxmlformats.org/officeDocument/2006/relationships/slide" Target="../slides/slide64.xml"/><Relationship Id="rId1" Type="http://schemas.openxmlformats.org/officeDocument/2006/relationships/notesMaster" Target="../notesMasters/notesMaster1.xml"/><Relationship Id="rId6" Type="http://schemas.openxmlformats.org/officeDocument/2006/relationships/hyperlink" Target="https://www.minded.org.uk/Component/Details/447133" TargetMode="External"/><Relationship Id="rId5" Type="http://schemas.openxmlformats.org/officeDocument/2006/relationships/hyperlink" Target="https://www.minded.org.uk/Component/Details/653614" TargetMode="External"/><Relationship Id="rId4" Type="http://schemas.openxmlformats.org/officeDocument/2006/relationships/hyperlink" Target="https://www.gov.uk/government/publications/actions-for-schools-during-the-coronavirus-outbreak/guidance-for-full-opening-schools" TargetMode="External"/><Relationship Id="rId9" Type="http://schemas.openxmlformats.org/officeDocument/2006/relationships/hyperlink" Target="https://www.annafreud.org/"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traumainformedschools.co.uk/resources" TargetMode="External"/><Relationship Id="rId2" Type="http://schemas.openxmlformats.org/officeDocument/2006/relationships/slide" Target="../slides/slide66.xml"/><Relationship Id="rId1" Type="http://schemas.openxmlformats.org/officeDocument/2006/relationships/notesMaster" Target="../notesMasters/notesMaster1.xml"/><Relationship Id="rId6" Type="http://schemas.openxmlformats.org/officeDocument/2006/relationships/hyperlink" Target="https://www.minded.org.uk/Component/Details/447980" TargetMode="External"/><Relationship Id="rId5" Type="http://schemas.openxmlformats.org/officeDocument/2006/relationships/hyperlink" Target="https://www.minded.org.uk/Component/Details/447133" TargetMode="External"/><Relationship Id="rId4" Type="http://schemas.openxmlformats.org/officeDocument/2006/relationships/hyperlink" Target="https://www.minded.org.uk/Component/Details/653614" TargetMode="Externa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england.nhs.uk/2020/06/top-nhs-doctor-issues-advice-for-children-going-back-to-school/" TargetMode="External"/><Relationship Id="rId7" Type="http://schemas.openxmlformats.org/officeDocument/2006/relationships/hyperlink" Target="https://www.nhs.uk/service-search/mental-health/find-an-urgent-mental-health-helpline/age" TargetMode="External"/><Relationship Id="rId2" Type="http://schemas.openxmlformats.org/officeDocument/2006/relationships/slide" Target="../slides/slide68.xml"/><Relationship Id="rId1" Type="http://schemas.openxmlformats.org/officeDocument/2006/relationships/notesMaster" Target="../notesMasters/notesMaster1.xml"/><Relationship Id="rId6" Type="http://schemas.openxmlformats.org/officeDocument/2006/relationships/hyperlink" Target="https://www.barnardos.org.uk/see-hear-respond" TargetMode="External"/><Relationship Id="rId5" Type="http://schemas.openxmlformats.org/officeDocument/2006/relationships/hyperlink" Target="https://www.england.nhs.uk/blog/advice-for-parents-guardians-and-carers-on-how-to-help-and-support-a-child-or-young-person-with-mental-ill-health/" TargetMode="External"/><Relationship Id="rId4" Type="http://schemas.openxmlformats.org/officeDocument/2006/relationships/hyperlink" Target="https://www.england.nhs.uk/blog/what-to-do-if-youre-a-young-person-and-its-all-getting-too-much/" TargetMode="Externa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www.childhoodbereavementnetwork.org.uk/help-around-a-death/find-help-near-you.aspx"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8" Type="http://schemas.openxmlformats.org/officeDocument/2006/relationships/hyperlink" Target="https://www.mentallyhealthyschools.org.uk/" TargetMode="External"/><Relationship Id="rId13" Type="http://schemas.openxmlformats.org/officeDocument/2006/relationships/hyperlink" Target="https://campaignresources.phe.gov.uk/schools/topics/rise-above/overview" TargetMode="External"/><Relationship Id="rId3" Type="http://schemas.openxmlformats.org/officeDocument/2006/relationships/hyperlink" Target="https://www.annafreud.org/" TargetMode="External"/><Relationship Id="rId7" Type="http://schemas.openxmlformats.org/officeDocument/2006/relationships/hyperlink" Target="https://www.nhs.uk/oneyou/every-mind-matters/" TargetMode="External"/><Relationship Id="rId12" Type="http://schemas.openxmlformats.org/officeDocument/2006/relationships/hyperlink" Target="https://www.gov.uk/government/organisations/public-health-england" TargetMode="External"/><Relationship Id="rId2" Type="http://schemas.openxmlformats.org/officeDocument/2006/relationships/slide" Target="../slides/slide72.xml"/><Relationship Id="rId16" Type="http://schemas.openxmlformats.org/officeDocument/2006/relationships/hyperlink" Target="https://www.futurelearn.com/courses/psychological-first-aid-covid-19/1?utm_campaign=fl_phecovidpsych_2020&amp;utm_medium=futurelearn_organic_pressrelease&amp;utm_source=fl_pr_outreach" TargetMode="External"/><Relationship Id="rId1" Type="http://schemas.openxmlformats.org/officeDocument/2006/relationships/notesMaster" Target="../notesMasters/notesMaster1.xml"/><Relationship Id="rId6" Type="http://schemas.openxmlformats.org/officeDocument/2006/relationships/hyperlink" Target="https://www.gov.uk/government/organisations/department-for-education" TargetMode="External"/><Relationship Id="rId11" Type="http://schemas.openxmlformats.org/officeDocument/2006/relationships/hyperlink" Target="https://www.place2be.org.uk/" TargetMode="External"/><Relationship Id="rId5" Type="http://schemas.openxmlformats.org/officeDocument/2006/relationships/hyperlink" Target="https://www.cwmt.org.uk/" TargetMode="External"/><Relationship Id="rId15" Type="http://schemas.openxmlformats.org/officeDocument/2006/relationships/hyperlink" Target="https://www.gov.uk/government/news/psychological-first-aid-in-emergencies-training-for-frontline-staff-and-volunteers" TargetMode="External"/><Relationship Id="rId10" Type="http://schemas.openxmlformats.org/officeDocument/2006/relationships/hyperlink" Target="https://nasen.org.uk/" TargetMode="External"/><Relationship Id="rId4" Type="http://schemas.openxmlformats.org/officeDocument/2006/relationships/hyperlink" Target="https://www.mentallyhealthyschools.org.uk/resources/coronavirus-resources-for-building-resilience-toolkit-6/?page=1&amp;IssuePageId=12639" TargetMode="External"/><Relationship Id="rId9" Type="http://schemas.openxmlformats.org/officeDocument/2006/relationships/hyperlink" Target="https://www.minded.org.uk/catalogue/TileView" TargetMode="External"/><Relationship Id="rId14" Type="http://schemas.openxmlformats.org/officeDocument/2006/relationships/hyperlink" Target="https://youngminds.org.uk/" TargetMode="Externa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ww.place2be.org.uk/our-services/services-for-schools/mental-health-resources-for-schools/coronavirus-wellbeing-activity-ideas-for-schools/" TargetMode="External"/><Relationship Id="rId7" Type="http://schemas.openxmlformats.org/officeDocument/2006/relationships/hyperlink" Target="https://www.sendgateway.org.uk/whole-school-send/find-wss-resources/" TargetMode="External"/><Relationship Id="rId2" Type="http://schemas.openxmlformats.org/officeDocument/2006/relationships/slide" Target="../slides/slide73.xml"/><Relationship Id="rId1" Type="http://schemas.openxmlformats.org/officeDocument/2006/relationships/notesMaster" Target="../notesMasters/notesMaster1.xml"/><Relationship Id="rId6" Type="http://schemas.openxmlformats.org/officeDocument/2006/relationships/hyperlink" Target="http://www.mentallyhealthyschools.org.uk/" TargetMode="External"/><Relationship Id="rId5" Type="http://schemas.openxmlformats.org/officeDocument/2006/relationships/hyperlink" Target="NULL" TargetMode="External"/><Relationship Id="rId4" Type="http://schemas.openxmlformats.org/officeDocument/2006/relationships/hyperlink" Target="https://www.cwmt.org.uk/school-training" TargetMode="External"/></Relationships>
</file>

<file path=ppt/notesSlides/_rels/notesSlide74.xml.rels><?xml version="1.0" encoding="UTF-8" standalone="yes"?>
<Relationships xmlns="http://schemas.openxmlformats.org/package/2006/relationships"><Relationship Id="rId8" Type="http://schemas.openxmlformats.org/officeDocument/2006/relationships/hyperlink" Target="http://www.childhoodbereavementnetwork.org.uk/home.aspx" TargetMode="External"/><Relationship Id="rId13" Type="http://schemas.openxmlformats.org/officeDocument/2006/relationships/hyperlink" Target="https://www.psy.ox.ac.uk/research/topic-research-group/supporting-parents-adolescents-and-children-during-epidemics" TargetMode="External"/><Relationship Id="rId18" Type="http://schemas.openxmlformats.org/officeDocument/2006/relationships/hyperlink" Target="https://www.nhs.uk/service-search/mental-health/find-an-urgent-mental-health-helpline/age" TargetMode="External"/><Relationship Id="rId3" Type="http://schemas.openxmlformats.org/officeDocument/2006/relationships/hyperlink" Target="https://www.barnardos.org.uk/see-hear-respond" TargetMode="External"/><Relationship Id="rId21" Type="http://schemas.openxmlformats.org/officeDocument/2006/relationships/hyperlink" Target="https://www.england.nhs.uk/2020/06/top-nhs-doctor-issues-advice-for-children-going-back-to-school/" TargetMode="External"/><Relationship Id="rId7" Type="http://schemas.openxmlformats.org/officeDocument/2006/relationships/hyperlink" Target="https://www.childbereavementuk.org/information-childrens-understanding-of-death" TargetMode="External"/><Relationship Id="rId12" Type="http://schemas.openxmlformats.org/officeDocument/2006/relationships/hyperlink" Target="https://www.childrenssociety.org.uk/sites/default/files/u130/Ways%20to%20well-being%20postcards%20FINAL%20%282%29.pdf" TargetMode="External"/><Relationship Id="rId17" Type="http://schemas.openxmlformats.org/officeDocument/2006/relationships/hyperlink" Target="https://www.healios.org.uk/services/thinkninja1" TargetMode="External"/><Relationship Id="rId2" Type="http://schemas.openxmlformats.org/officeDocument/2006/relationships/slide" Target="../slides/slide74.xml"/><Relationship Id="rId16" Type="http://schemas.openxmlformats.org/officeDocument/2006/relationships/hyperlink" Target="http://hopeagain.org.uk/" TargetMode="External"/><Relationship Id="rId20" Type="http://schemas.openxmlformats.org/officeDocument/2006/relationships/hyperlink" Target="https://www.england.nhs.uk/blog/what-to-do-if-youre-a-young-person-and-its-all-getting-too-much/" TargetMode="External"/><Relationship Id="rId1" Type="http://schemas.openxmlformats.org/officeDocument/2006/relationships/notesMaster" Target="../notesMasters/notesMaster1.xml"/><Relationship Id="rId6" Type="http://schemas.openxmlformats.org/officeDocument/2006/relationships/hyperlink" Target="https://www.childbereavementuk.org/information-how-children-grieve" TargetMode="External"/><Relationship Id="rId11" Type="http://schemas.openxmlformats.org/officeDocument/2006/relationships/hyperlink" Target="http://www.childhoodbereavementnetwork.org.uk/campaigns/growing-in-grief-awareness.aspx" TargetMode="External"/><Relationship Id="rId5" Type="http://schemas.openxmlformats.org/officeDocument/2006/relationships/hyperlink" Target="https://www.childbereavementuk.org/information-school-projects-for-remembering" TargetMode="External"/><Relationship Id="rId15" Type="http://schemas.openxmlformats.org/officeDocument/2006/relationships/hyperlink" Target="https://www.griefencounter.org.uk/young-people/" TargetMode="External"/><Relationship Id="rId10" Type="http://schemas.openxmlformats.org/officeDocument/2006/relationships/hyperlink" Target="http://www.childhoodbereavementnetwork.org.uk/help-around-a-death/find-help-near-you.aspx" TargetMode="External"/><Relationship Id="rId19" Type="http://schemas.openxmlformats.org/officeDocument/2006/relationships/hyperlink" Target="https://www.england.nhs.uk/blog/advice-for-parents-guardians-and-carers-on-how-to-help-and-support-a-child-or-young-person-with-mental-ill-health/" TargetMode="External"/><Relationship Id="rId4" Type="http://schemas.openxmlformats.org/officeDocument/2006/relationships/hyperlink" Target="https://www.bps.org.uk/coronavirus-resources/public/back-to-school" TargetMode="External"/><Relationship Id="rId9" Type="http://schemas.openxmlformats.org/officeDocument/2006/relationships/hyperlink" Target="http://www.childhoodbereavementnetwork.org.uk/research/key-statistics.aspx" TargetMode="External"/><Relationship Id="rId14" Type="http://schemas.openxmlformats.org/officeDocument/2006/relationships/hyperlink" Target="https://www.gov.uk/government/publications/mental-health-and-wellbeing-provision-in-schools" TargetMode="External"/><Relationship Id="rId22" Type="http://schemas.openxmlformats.org/officeDocument/2006/relationships/hyperlink" Target="https://learning.nspcc.org.uk/media/2246/isolated-and-struggling-social-isolation-risk-child-maltreatment-lockdown-and-beyond.pdf" TargetMode="External"/></Relationships>
</file>

<file path=ppt/notesSlides/_rels/notesSlide75.xml.rels><?xml version="1.0" encoding="UTF-8" standalone="yes"?>
<Relationships xmlns="http://schemas.openxmlformats.org/package/2006/relationships"><Relationship Id="rId8" Type="http://schemas.openxmlformats.org/officeDocument/2006/relationships/hyperlink" Target="https://www.sendgateway.org.uk/whole-school-send/" TargetMode="External"/><Relationship Id="rId3" Type="http://schemas.openxmlformats.org/officeDocument/2006/relationships/hyperlink" Target="https://www.yourschoolgames.com/taking-part/" TargetMode="External"/><Relationship Id="rId7" Type="http://schemas.openxmlformats.org/officeDocument/2006/relationships/hyperlink" Target="https://www.gov.uk/guidance/teaching-about-mental-wellbeing" TargetMode="External"/><Relationship Id="rId2" Type="http://schemas.openxmlformats.org/officeDocument/2006/relationships/slide" Target="../slides/slide75.xml"/><Relationship Id="rId1" Type="http://schemas.openxmlformats.org/officeDocument/2006/relationships/notesMaster" Target="../notesMasters/notesMaster1.xml"/><Relationship Id="rId6" Type="http://schemas.openxmlformats.org/officeDocument/2006/relationships/hyperlink" Target="https://www.gov.uk/government/publications/actions-for-schools-during-the-coronavirus-outbreak/guidance-for-full-opening-schools" TargetMode="External"/><Relationship Id="rId5" Type="http://schemas.openxmlformats.org/officeDocument/2006/relationships/hyperlink" Target="http://help2makesense.org/" TargetMode="External"/><Relationship Id="rId4" Type="http://schemas.openxmlformats.org/officeDocument/2006/relationships/hyperlink" Target="https://www.traumainformedschools.co.uk/resources" TargetMode="External"/></Relationships>
</file>

<file path=ppt/notesSlides/_rels/notesSlide76.xml.rels><?xml version="1.0" encoding="UTF-8" standalone="yes"?>
<Relationships xmlns="http://schemas.openxmlformats.org/package/2006/relationships"><Relationship Id="rId8" Type="http://schemas.openxmlformats.org/officeDocument/2006/relationships/hyperlink" Target="https://www.minded.org.uk/Component/Details/447980" TargetMode="External"/><Relationship Id="rId3" Type="http://schemas.openxmlformats.org/officeDocument/2006/relationships/hyperlink" Target="https://www.minded.org.uk/Component/Details/653614" TargetMode="External"/><Relationship Id="rId7" Type="http://schemas.openxmlformats.org/officeDocument/2006/relationships/hyperlink" Target="https://www.minded.org.uk/Component/Details/447976" TargetMode="External"/><Relationship Id="rId12" Type="http://schemas.openxmlformats.org/officeDocument/2006/relationships/hyperlink" Target="https://www.minded.org.uk/Component/Details/447133" TargetMode="External"/><Relationship Id="rId2" Type="http://schemas.openxmlformats.org/officeDocument/2006/relationships/slide" Target="../slides/slide76.xml"/><Relationship Id="rId1" Type="http://schemas.openxmlformats.org/officeDocument/2006/relationships/notesMaster" Target="../notesMasters/notesMaster1.xml"/><Relationship Id="rId6" Type="http://schemas.openxmlformats.org/officeDocument/2006/relationships/hyperlink" Target="https://mindedforfamilies.org.uk/Content/death_and_loss_including_pets/" TargetMode="External"/><Relationship Id="rId11" Type="http://schemas.openxmlformats.org/officeDocument/2006/relationships/hyperlink" Target="https://www.minded.org.uk/Component/Details/445673" TargetMode="External"/><Relationship Id="rId5" Type="http://schemas.openxmlformats.org/officeDocument/2006/relationships/hyperlink" Target="https://mindedforfamilies.org.uk/Content/building_confidence_and_resilience/" TargetMode="External"/><Relationship Id="rId10" Type="http://schemas.openxmlformats.org/officeDocument/2006/relationships/hyperlink" Target="https://www.minded.org.uk/Component/Details/445667" TargetMode="External"/><Relationship Id="rId4" Type="http://schemas.openxmlformats.org/officeDocument/2006/relationships/hyperlink" Target="https://www.minded.org.uk/Component/Details/447948" TargetMode="External"/><Relationship Id="rId9" Type="http://schemas.openxmlformats.org/officeDocument/2006/relationships/hyperlink" Target="https://www.minded.org.uk/Component/Details/445691" TargetMode="Externa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8" Type="http://schemas.openxmlformats.org/officeDocument/2006/relationships/hyperlink" Target="https://www.thelancet.com/journals/lanchi/article/PIIS2352-4642(20)30109-7/fulltext" TargetMode="External"/><Relationship Id="rId3" Type="http://schemas.openxmlformats.org/officeDocument/2006/relationships/hyperlink" Target="https://pdfs.semanticscholar.org/0376/fedb10b4fbf1f786f2eca716556e6d8151ff.pdf" TargetMode="External"/><Relationship Id="rId7" Type="http://schemas.openxmlformats.org/officeDocument/2006/relationships/hyperlink" Target="http://www.childhoodbereavementnetwork.org.uk/research/key-statistics.aspx" TargetMode="External"/><Relationship Id="rId2" Type="http://schemas.openxmlformats.org/officeDocument/2006/relationships/slide" Target="../slides/slide80.xml"/><Relationship Id="rId1" Type="http://schemas.openxmlformats.org/officeDocument/2006/relationships/notesMaster" Target="../notesMasters/notesMaster1.xml"/><Relationship Id="rId6" Type="http://schemas.openxmlformats.org/officeDocument/2006/relationships/hyperlink" Target="https://emergingminds.org.uk/advice-for-parents-carers-supporting-children-young-people-with-worries-about-covid-19/" TargetMode="External"/><Relationship Id="rId5" Type="http://schemas.openxmlformats.org/officeDocument/2006/relationships/hyperlink" Target="https://www.gov.uk/government/publications/keeping-children-safe-in-education--2" TargetMode="External"/><Relationship Id="rId10" Type="http://schemas.openxmlformats.org/officeDocument/2006/relationships/hyperlink" Target="https://protect-eu.mimecast.com/s/CqR7C5RXnIgQl8muO6C2y?domain=link.springer.com" TargetMode="External"/><Relationship Id="rId4" Type="http://schemas.openxmlformats.org/officeDocument/2006/relationships/hyperlink" Target="http://www.childhoodbereavementnetwork.org.uk/schools/choices-for-bereaved-pupils.aspx" TargetMode="External"/><Relationship Id="rId9" Type="http://schemas.openxmlformats.org/officeDocument/2006/relationships/hyperlink" Target="https://doi.org/10.1017/9781911623069" TargetMode="Externa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www.childhoodbereavementnetwork.org.uk/research/key-statistics.aspx" TargetMode="External"/><Relationship Id="rId7" Type="http://schemas.openxmlformats.org/officeDocument/2006/relationships/hyperlink" Target="https://www.who.int/mental_health/publications/guide_field_workers/en/" TargetMode="External"/><Relationship Id="rId2" Type="http://schemas.openxmlformats.org/officeDocument/2006/relationships/slide" Target="../slides/slide81.xml"/><Relationship Id="rId1" Type="http://schemas.openxmlformats.org/officeDocument/2006/relationships/notesMaster" Target="../notesMasters/notesMaster1.xml"/><Relationship Id="rId6" Type="http://schemas.openxmlformats.org/officeDocument/2006/relationships/hyperlink" Target="https://www.sendgateway.org.uk/whole-school-send/" TargetMode="External"/><Relationship Id="rId5" Type="http://schemas.openxmlformats.org/officeDocument/2006/relationships/hyperlink" Target="https://doi.org/10.1007/s00787-018-1107-2" TargetMode="External"/><Relationship Id="rId4" Type="http://schemas.openxmlformats.org/officeDocument/2006/relationships/hyperlink" Target="https://assets.publishing.service.gov.uk/government/uploads/system/uploads/attachment_data/file/414908/Final_EHWB_draft_20_03_15.pdf" TargetMode="Externa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414908/Final_EHWB_draft_20_03_15.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7020A2-7BFF-44DD-A509-703504C12041}" type="slidenum">
              <a:rPr lang="en-GB" smtClean="0"/>
              <a:t>1</a:t>
            </a:fld>
            <a:endParaRPr lang="en-GB" dirty="0"/>
          </a:p>
        </p:txBody>
      </p:sp>
    </p:spTree>
    <p:extLst>
      <p:ext uri="{BB962C8B-B14F-4D97-AF65-F5344CB8AC3E}">
        <p14:creationId xmlns:p14="http://schemas.microsoft.com/office/powerpoint/2010/main" val="281981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sng" dirty="0"/>
              <a:t>MindEd Trainers Guidance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mn-lt"/>
                <a:ea typeface="+mn-ea"/>
                <a:cs typeface="+mn-cs"/>
              </a:rPr>
              <a:t>This slide reflects current DfE policy and maybe subject to change as policy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mn-lt"/>
                <a:ea typeface="+mn-ea"/>
                <a:cs typeface="+mn-cs"/>
              </a:rPr>
              <a:t>In the event of second lockdown </a:t>
            </a:r>
            <a:r>
              <a:rPr lang="en-GB" sz="1400" kern="1200" dirty="0">
                <a:solidFill>
                  <a:schemeClr val="tx1"/>
                </a:solidFill>
                <a:effectLst/>
                <a:latin typeface="+mn-lt"/>
                <a:ea typeface="+mn-ea"/>
                <a:cs typeface="+mn-cs"/>
              </a:rPr>
              <a:t>and closure of schools/colleges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mn-lt"/>
                <a:ea typeface="+mn-ea"/>
                <a:cs typeface="+mn-cs"/>
              </a:rPr>
              <a:t>The principles of wellbeing, resilience and helping people in distress in its various forms doesn’t change, only the medium and mechanics by which it is being delivered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mn-lt"/>
                <a:ea typeface="+mn-ea"/>
                <a:cs typeface="+mn-cs"/>
              </a:rPr>
              <a:t>Students and staff alike would still need remote and where safe/appropriate direct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mn-lt"/>
                <a:ea typeface="+mn-ea"/>
                <a:cs typeface="+mn-cs"/>
              </a:rPr>
              <a:t>Remember that Risks and Vulnerabilities change with context, </a:t>
            </a:r>
            <a:r>
              <a:rPr lang="en-GB" sz="1400" kern="1200" dirty="0">
                <a:solidFill>
                  <a:schemeClr val="tx1"/>
                </a:solidFill>
                <a:effectLst/>
                <a:latin typeface="+mn-lt"/>
                <a:ea typeface="+mn-ea"/>
                <a:cs typeface="+mn-cs"/>
              </a:rPr>
              <a:t>so second lockdown will affect </a:t>
            </a:r>
            <a:r>
              <a:rPr lang="en-GB" sz="1400" u="sng" kern="1200" dirty="0">
                <a:solidFill>
                  <a:schemeClr val="tx1"/>
                </a:solidFill>
                <a:effectLst/>
                <a:latin typeface="+mn-lt"/>
                <a:ea typeface="+mn-ea"/>
                <a:cs typeface="+mn-cs"/>
              </a:rPr>
              <a:t>different people differently and very unequally </a:t>
            </a:r>
            <a:r>
              <a:rPr lang="en-GB" sz="1400" kern="1200" dirty="0">
                <a:solidFill>
                  <a:schemeClr val="tx1"/>
                </a:solidFill>
                <a:effectLst/>
                <a:latin typeface="+mn-lt"/>
                <a:ea typeface="+mn-ea"/>
                <a:cs typeface="+mn-cs"/>
              </a:rPr>
              <a:t>as we know. </a:t>
            </a:r>
          </a:p>
        </p:txBody>
      </p:sp>
      <p:sp>
        <p:nvSpPr>
          <p:cNvPr id="4" name="Slide Number Placeholder 3"/>
          <p:cNvSpPr>
            <a:spLocks noGrp="1"/>
          </p:cNvSpPr>
          <p:nvPr>
            <p:ph type="sldNum" sz="quarter" idx="5"/>
          </p:nvPr>
        </p:nvSpPr>
        <p:spPr/>
        <p:txBody>
          <a:bodyPr/>
          <a:lstStyle/>
          <a:p>
            <a:fld id="{F8B4E8B6-0788-EB4D-B540-A34B2EB4DF05}" type="slidenum">
              <a:rPr lang="en-US" smtClean="0"/>
              <a:t>10</a:t>
            </a:fld>
            <a:endParaRPr lang="en-US" dirty="0"/>
          </a:p>
        </p:txBody>
      </p:sp>
    </p:spTree>
    <p:extLst>
      <p:ext uri="{BB962C8B-B14F-4D97-AF65-F5344CB8AC3E}">
        <p14:creationId xmlns:p14="http://schemas.microsoft.com/office/powerpoint/2010/main" val="35078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MindEd Trainers Guidance Notes</a:t>
            </a:r>
          </a:p>
          <a:p>
            <a:endParaRPr lang="en-GB" sz="1300" b="0" u="none" dirty="0"/>
          </a:p>
          <a:p>
            <a:r>
              <a:rPr lang="en-GB" sz="1300" b="0" u="none" dirty="0"/>
              <a:t>ALB = arms length bodies (which are organisations who deliver the agenda set for them by departments of state, for example, NHS Health Education England (HEE) is an ALB of Department of Health and Social Care)</a:t>
            </a:r>
          </a:p>
          <a:p>
            <a:endParaRPr lang="en-GB" sz="1300"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Whilst we appreciate the pressures education staff are facing in preparing for children and young people’s and their safe return to school and further education, we also know education staff would like support to feel equipped to respond to the wellbeing and mental health issues they may face.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DfE’s working assumption, therefore, is that local experts can deliver the training, once locally tailored, to nominated school/college staff in about three hours total and envisage LAs may want to invite each education setting to two twilight webinars of around 1.5 hours each.</a:t>
            </a:r>
            <a:endParaRPr lang="en-GB" sz="1050"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B4E8B6-0788-EB4D-B540-A34B2EB4DF05}" type="slidenum">
              <a:rPr lang="en-US" smtClean="0"/>
              <a:t>11</a:t>
            </a:fld>
            <a:endParaRPr lang="en-US" dirty="0"/>
          </a:p>
        </p:txBody>
      </p:sp>
    </p:spTree>
    <p:extLst>
      <p:ext uri="{BB962C8B-B14F-4D97-AF65-F5344CB8AC3E}">
        <p14:creationId xmlns:p14="http://schemas.microsoft.com/office/powerpoint/2010/main" val="1817604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0" u="none" dirty="0"/>
              <a:t>Revisit and highlight that the focus will be more on talking about various aspects of mental health </a:t>
            </a:r>
          </a:p>
        </p:txBody>
      </p:sp>
      <p:sp>
        <p:nvSpPr>
          <p:cNvPr id="4" name="Slide Number Placeholder 3"/>
          <p:cNvSpPr>
            <a:spLocks noGrp="1"/>
          </p:cNvSpPr>
          <p:nvPr>
            <p:ph type="sldNum" sz="quarter" idx="5"/>
          </p:nvPr>
        </p:nvSpPr>
        <p:spPr/>
        <p:txBody>
          <a:bodyPr/>
          <a:lstStyle/>
          <a:p>
            <a:fld id="{F8B4E8B6-0788-EB4D-B540-A34B2EB4DF05}" type="slidenum">
              <a:rPr lang="en-US" smtClean="0"/>
              <a:t>12</a:t>
            </a:fld>
            <a:endParaRPr lang="en-US" dirty="0"/>
          </a:p>
        </p:txBody>
      </p:sp>
    </p:spTree>
    <p:extLst>
      <p:ext uri="{BB962C8B-B14F-4D97-AF65-F5344CB8AC3E}">
        <p14:creationId xmlns:p14="http://schemas.microsoft.com/office/powerpoint/2010/main" val="3808242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MindEd Trainers Guidance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Webinar 1 highlighted the importance of a whole school/college and linked community approach to mental health and introduce the descriptive term “social scaffolding” which is defined below. This will have benefits for the pupils and students and also for the staff themselves. Success will be reflected in children and young people being more available to learn and to support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sng" dirty="0"/>
              <a:t>*IMPORTANT TO NOTE marginalised, isolated or otherwise at risk children or young people.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a:t>
            </a:r>
            <a:r>
              <a:rPr lang="en-GB" sz="3200" u="none" dirty="0">
                <a:solidFill>
                  <a:srgbClr val="FF0000"/>
                </a:solidFill>
                <a:effectLst/>
                <a:latin typeface="Calibri" panose="020F0502020204030204" pitchFamily="34" charset="0"/>
                <a:ea typeface="Times New Roman" panose="02020603050405020304" pitchFamily="18" charset="0"/>
              </a:rPr>
              <a:t>For some children and young people, </a:t>
            </a:r>
            <a:r>
              <a:rPr lang="en-GB" sz="2000" u="none" dirty="0">
                <a:effectLst/>
                <a:latin typeface="Calibri" panose="020F0502020204030204" pitchFamily="34" charset="0"/>
                <a:ea typeface="Calibri" panose="020F0502020204030204" pitchFamily="34" charset="0"/>
              </a:rPr>
              <a:t>school/college provides an important protective role when other aspects of their lives such as their home/family circumstances might be difficult or challenging. </a:t>
            </a:r>
            <a:r>
              <a:rPr lang="en-GB" sz="2800" u="none" kern="1200" dirty="0">
                <a:solidFill>
                  <a:schemeClr val="tx1"/>
                </a:solidFill>
                <a:effectLst/>
                <a:latin typeface="+mn-lt"/>
                <a:ea typeface="+mn-ea"/>
                <a:cs typeface="+mn-cs"/>
              </a:rPr>
              <a:t>For them </a:t>
            </a:r>
            <a:r>
              <a:rPr lang="en-GB" sz="1800" kern="1200" dirty="0">
                <a:solidFill>
                  <a:schemeClr val="tx1"/>
                </a:solidFill>
                <a:effectLst/>
                <a:latin typeface="+mn-lt"/>
                <a:ea typeface="+mn-ea"/>
                <a:cs typeface="+mn-cs"/>
              </a:rPr>
              <a:t>there is added importance </a:t>
            </a:r>
            <a:r>
              <a:rPr lang="en-GB" sz="1600" kern="1200" dirty="0">
                <a:solidFill>
                  <a:schemeClr val="tx1"/>
                </a:solidFill>
                <a:effectLst/>
                <a:latin typeface="+mn-lt"/>
                <a:ea typeface="+mn-ea"/>
                <a:cs typeface="+mn-cs"/>
              </a:rPr>
              <a:t>of school/college communities and wider </a:t>
            </a:r>
            <a:r>
              <a:rPr lang="en-GB" sz="1600" b="1" kern="1200" dirty="0">
                <a:solidFill>
                  <a:schemeClr val="tx1"/>
                </a:solidFill>
                <a:effectLst/>
                <a:latin typeface="+mn-lt"/>
                <a:ea typeface="+mn-ea"/>
                <a:cs typeface="+mn-cs"/>
              </a:rPr>
              <a:t>community and peer networks. Friends, mentors, peer mentors, teachers, community workers, sports clubs </a:t>
            </a:r>
            <a:r>
              <a:rPr lang="en-GB" sz="1600" kern="1200" dirty="0">
                <a:solidFill>
                  <a:schemeClr val="tx1"/>
                </a:solidFill>
                <a:effectLst/>
                <a:latin typeface="+mn-lt"/>
                <a:ea typeface="+mn-ea"/>
                <a:cs typeface="+mn-cs"/>
              </a:rPr>
              <a:t>and so forth may be vital emotional wellbeing and resilience lifelines. We know from extensive research how protective in the longer term even one solid good relationship with a teacher or similar figure can be in the long-term outcomes of children or young people from such additionally vulnerable family backgrounds.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We introduce Anthony in section 1 (coming slides) who has experienced bereavement and explore how the 5 Rs within the Whole School/College approach are helpful to him.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 section 2 that follows we delve more deeply into the issues surrounding death and loss.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u="sng" dirty="0"/>
              <a:t>TIP</a:t>
            </a:r>
            <a:r>
              <a:rPr lang="en-GB" sz="1400" dirty="0"/>
              <a:t> Remember communication on mental health or wellbeing concerns with parents/carers (</a:t>
            </a:r>
            <a:r>
              <a:rPr lang="en-GB" sz="1400" i="1" dirty="0"/>
              <a:t>Reardon et al 2018</a:t>
            </a:r>
            <a:r>
              <a:rPr lang="en-GB" sz="1400" dirty="0"/>
              <a:t>)</a:t>
            </a:r>
          </a:p>
          <a:p>
            <a:endParaRPr lang="en-US" sz="1400" dirty="0"/>
          </a:p>
          <a:p>
            <a:r>
              <a:rPr lang="en-GB" sz="2000" b="1" dirty="0">
                <a:latin typeface="Open Sans" panose="020B0606030504020204" pitchFamily="34" charset="0"/>
                <a:ea typeface="Open Sans" panose="020B0606030504020204" pitchFamily="34" charset="0"/>
                <a:cs typeface="Open Sans" panose="020B0606030504020204" pitchFamily="34" charset="0"/>
              </a:rPr>
              <a:t>*Social scaffolding:</a:t>
            </a:r>
            <a:r>
              <a:rPr lang="en-GB" sz="2000" dirty="0">
                <a:latin typeface="Open Sans" panose="020B0606030504020204" pitchFamily="34" charset="0"/>
                <a:ea typeface="Open Sans" panose="020B0606030504020204" pitchFamily="34" charset="0"/>
                <a:cs typeface="Open Sans" panose="020B0606030504020204" pitchFamily="34" charset="0"/>
              </a:rPr>
              <a:t> Is a new term used to describe how we support each other through our relationships. This applies to every one of us, all ages, children, education staff, parents/carers, everyone. In organisations like schools and colleges this means relationships horizontally from peer to peer, including staff and pupils, parents/carers and vertically, meaning up and down the organization (</a:t>
            </a:r>
            <a:r>
              <a:rPr lang="en-GB" sz="2000" i="1" dirty="0">
                <a:latin typeface="Open Sans" panose="020B0606030504020204" pitchFamily="34" charset="0"/>
                <a:ea typeface="Open Sans" panose="020B0606030504020204" pitchFamily="34" charset="0"/>
                <a:cs typeface="Open Sans" panose="020B0606030504020204" pitchFamily="34" charset="0"/>
              </a:rPr>
              <a:t>Maughan 2019</a:t>
            </a:r>
            <a:r>
              <a:rPr lang="en-GB" sz="2000" dirty="0">
                <a:latin typeface="Open Sans" panose="020B0606030504020204" pitchFamily="34" charset="0"/>
                <a:ea typeface="Open Sans" panose="020B0606030504020204" pitchFamily="34" charset="0"/>
                <a:cs typeface="Open Sans" panose="020B0606030504020204" pitchFamily="34" charset="0"/>
              </a:rPr>
              <a:t>).</a:t>
            </a:r>
          </a:p>
        </p:txBody>
      </p:sp>
      <p:sp>
        <p:nvSpPr>
          <p:cNvPr id="4" name="Slide Number Placeholder 3"/>
          <p:cNvSpPr>
            <a:spLocks noGrp="1"/>
          </p:cNvSpPr>
          <p:nvPr>
            <p:ph type="sldNum" sz="quarter" idx="5"/>
          </p:nvPr>
        </p:nvSpPr>
        <p:spPr/>
        <p:txBody>
          <a:bodyPr/>
          <a:lstStyle/>
          <a:p>
            <a:fld id="{F8B4E8B6-0788-EB4D-B540-A34B2EB4DF05}" type="slidenum">
              <a:rPr lang="en-US" smtClean="0"/>
              <a:t>13</a:t>
            </a:fld>
            <a:endParaRPr lang="en-US" dirty="0"/>
          </a:p>
        </p:txBody>
      </p:sp>
    </p:spTree>
    <p:extLst>
      <p:ext uri="{BB962C8B-B14F-4D97-AF65-F5344CB8AC3E}">
        <p14:creationId xmlns:p14="http://schemas.microsoft.com/office/powerpoint/2010/main" val="3710715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MindEd Trainers Guidance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Segoe UI" panose="020B0502040204020203" pitchFamily="34" charset="0"/>
              </a:rPr>
              <a:t>Please note, signs of distress may differ for autistic CYP, it's important for school staff to be aware of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The 5 Rs </a:t>
            </a:r>
            <a:r>
              <a:rPr lang="en-GB" sz="1200" dirty="0"/>
              <a:t>capture reminders of the types of actions of ways of helping that help recovery of wellbeing and nurture increase in learning, growth and hence resilience.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Please use the 5 Rs in what ever order the situation requires (the ‘5 Rs’ are just a way of remembering): </a:t>
            </a:r>
          </a:p>
          <a:p>
            <a:r>
              <a:rPr lang="en-GB" sz="1200" dirty="0"/>
              <a:t>Relationships</a:t>
            </a:r>
          </a:p>
          <a:p>
            <a:r>
              <a:rPr lang="en-GB" sz="1200" dirty="0"/>
              <a:t>Recognition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Reflection</a:t>
            </a:r>
          </a:p>
          <a:p>
            <a:r>
              <a:rPr lang="en-GB" sz="1200" dirty="0"/>
              <a:t>Regulation</a:t>
            </a:r>
          </a:p>
          <a:p>
            <a:r>
              <a:rPr lang="en-GB" sz="1200" dirty="0"/>
              <a:t>Resilience</a:t>
            </a:r>
          </a:p>
        </p:txBody>
      </p:sp>
      <p:sp>
        <p:nvSpPr>
          <p:cNvPr id="4" name="Slide Number Placeholder 3"/>
          <p:cNvSpPr>
            <a:spLocks noGrp="1"/>
          </p:cNvSpPr>
          <p:nvPr>
            <p:ph type="sldNum" sz="quarter" idx="5"/>
          </p:nvPr>
        </p:nvSpPr>
        <p:spPr/>
        <p:txBody>
          <a:bodyPr/>
          <a:lstStyle/>
          <a:p>
            <a:fld id="{F8B4E8B6-0788-EB4D-B540-A34B2EB4DF05}" type="slidenum">
              <a:rPr lang="en-US" smtClean="0"/>
              <a:t>14</a:t>
            </a:fld>
            <a:endParaRPr lang="en-US" dirty="0"/>
          </a:p>
        </p:txBody>
      </p:sp>
    </p:spTree>
    <p:extLst>
      <p:ext uri="{BB962C8B-B14F-4D97-AF65-F5344CB8AC3E}">
        <p14:creationId xmlns:p14="http://schemas.microsoft.com/office/powerpoint/2010/main" val="38273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dirty="0"/>
              <a:t>****PLEASE DO THIS ACTIVITY</a:t>
            </a:r>
          </a:p>
          <a:p>
            <a:pPr>
              <a:spcAft>
                <a:spcPts val="0"/>
              </a:spcAft>
            </a:pPr>
            <a:r>
              <a:rPr lang="en-GB" sz="1400" b="1" u="sng" dirty="0">
                <a:solidFill>
                  <a:srgbClr val="8FAADC"/>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Slide 13: Introducing Anthony [10 minutes]</a:t>
            </a:r>
            <a:endPar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400" u="sng" dirty="0">
                <a:solidFill>
                  <a:srgbClr val="8FAADC"/>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Activity/discussion Whole group discussion</a:t>
            </a:r>
            <a:r>
              <a:rPr lang="en-GB" sz="1400" dirty="0">
                <a:solidFill>
                  <a:srgbClr val="8FAADC"/>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 Reflect on any thoughts in relation to the vignette.</a:t>
            </a:r>
            <a:endPar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400" dirty="0">
                <a:solidFill>
                  <a:srgbClr val="8FAADC"/>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Remember any of the vignettes could be transposed to older or younger pupils, or staff, parents/carers, with age and context adaptation.</a:t>
            </a:r>
            <a:endPar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400" dirty="0">
                <a:solidFill>
                  <a:srgbClr val="8FAADC"/>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The idea here is that this slide introduces Anthony and begins to highlight what helped build his resilience, we then remind the delegates of learning from webinar one using the next two slides and introduce delegates to the important roles teachers play.</a:t>
            </a:r>
            <a:endPar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400" dirty="0">
                <a:solidFill>
                  <a:srgbClr val="8FAADC"/>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Then on slide 16/17/18 we unpack what helped Anthony in more detail.</a:t>
            </a:r>
            <a:endPar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E75B55E-DDA4-4AA9-AF26-9297D581E584}" type="slidenum">
              <a:rPr lang="en-GB" smtClean="0"/>
              <a:t>15</a:t>
            </a:fld>
            <a:endParaRPr lang="en-GB" dirty="0"/>
          </a:p>
        </p:txBody>
      </p:sp>
    </p:spTree>
    <p:extLst>
      <p:ext uri="{BB962C8B-B14F-4D97-AF65-F5344CB8AC3E}">
        <p14:creationId xmlns:p14="http://schemas.microsoft.com/office/powerpoint/2010/main" val="1309879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3874AD-984E-41B5-A9A9-C57BC8489AA3}"/>
              </a:ext>
            </a:extLst>
          </p:cNvPr>
          <p:cNvSpPr>
            <a:spLocks noGrp="1"/>
          </p:cNvSpPr>
          <p:nvPr>
            <p:ph type="body" idx="1"/>
          </p:nvPr>
        </p:nvSpPr>
        <p:spPr/>
        <p:txBody>
          <a:bodyPr/>
          <a:lstStyle/>
          <a:p>
            <a:r>
              <a:rPr lang="en-US" sz="1200" b="1" u="sng" dirty="0"/>
              <a:t>MindEd Trainers Guidance Notes</a:t>
            </a:r>
          </a:p>
          <a:p>
            <a:endParaRPr lang="en-US" sz="1200" dirty="0"/>
          </a:p>
          <a:p>
            <a:r>
              <a:rPr lang="en-US" sz="1200" dirty="0"/>
              <a:t>This crisis presents an opportunity; through collaboration, building relationships across education </a:t>
            </a:r>
            <a:r>
              <a:rPr lang="en-US" sz="1200" b="1" dirty="0"/>
              <a:t>to nurture recovery and develop new resilience. </a:t>
            </a:r>
            <a:r>
              <a:rPr lang="en-US" sz="1200" b="0" dirty="0"/>
              <a:t>Making it an opportunity </a:t>
            </a:r>
            <a:r>
              <a:rPr lang="en-US" sz="1200" dirty="0"/>
              <a:t>to strengthen the community of education.</a:t>
            </a:r>
          </a:p>
          <a:p>
            <a:endParaRPr lang="en-US" sz="1200" dirty="0"/>
          </a:p>
          <a:p>
            <a:r>
              <a:rPr lang="en-US" sz="1200" dirty="0"/>
              <a:t>The slide is adapted and derived from </a:t>
            </a:r>
            <a:r>
              <a:rPr lang="en-GB" sz="1200" kern="1200" dirty="0">
                <a:solidFill>
                  <a:schemeClr val="tx1"/>
                </a:solidFill>
                <a:latin typeface="+mn-lt"/>
                <a:ea typeface="+mn-ea"/>
                <a:cs typeface="+mn-cs"/>
              </a:rPr>
              <a:t>the </a:t>
            </a:r>
            <a:r>
              <a:rPr lang="en-GB" sz="1200" b="1" u="none" kern="1200" dirty="0">
                <a:solidFill>
                  <a:schemeClr val="tx1"/>
                </a:solidFill>
                <a:latin typeface="+mn-lt"/>
                <a:ea typeface="+mn-ea"/>
                <a:cs typeface="+mn-cs"/>
              </a:rPr>
              <a:t>Recovery and Renewal </a:t>
            </a:r>
            <a:r>
              <a:rPr lang="en-GB" sz="1200" b="1" dirty="0"/>
              <a:t>handbook</a:t>
            </a:r>
            <a:r>
              <a:rPr lang="en-GB" sz="1200" dirty="0"/>
              <a:t> on return </a:t>
            </a:r>
            <a:r>
              <a:rPr lang="en-GB" sz="1200" kern="1200" dirty="0">
                <a:solidFill>
                  <a:schemeClr val="tx1"/>
                </a:solidFill>
                <a:latin typeface="+mn-lt"/>
                <a:ea typeface="+mn-ea"/>
                <a:cs typeface="+mn-cs"/>
              </a:rPr>
              <a:t>to</a:t>
            </a:r>
            <a:r>
              <a:rPr lang="en-GB" sz="1200" dirty="0"/>
              <a:t> schools has now been </a:t>
            </a:r>
            <a:r>
              <a:rPr lang="en-GB" sz="1200" b="1" dirty="0"/>
              <a:t>published through Whole School/College SEND</a:t>
            </a:r>
            <a:endParaRPr lang="en-GB" sz="1200" dirty="0"/>
          </a:p>
          <a:p>
            <a:r>
              <a:rPr lang="en-GB" sz="1800" dirty="0">
                <a:hlinkClick r:id="rId3"/>
              </a:rPr>
              <a:t>https://www.sendgateway.org.uk/whole-school-send/</a:t>
            </a:r>
            <a:endParaRPr lang="en-GB" sz="1200" dirty="0"/>
          </a:p>
          <a:p>
            <a:r>
              <a:rPr lang="en-GB" sz="1200" dirty="0">
                <a:hlinkClick r:id="rId4"/>
              </a:rPr>
              <a:t>https://www.gov.uk/government/publications/actions-for-schools-during-the-coronavirus-outbreak/guidance-for-full-opening-schools</a:t>
            </a:r>
            <a:endParaRPr lang="en-GB" sz="1200" dirty="0"/>
          </a:p>
          <a:p>
            <a:endParaRPr lang="en-GB" dirty="0"/>
          </a:p>
          <a:p>
            <a:r>
              <a:rPr lang="en-US" dirty="0">
                <a:latin typeface="Open Sans" panose="020B0606030504020204" pitchFamily="34" charset="0"/>
                <a:ea typeface="Open Sans" panose="020B0606030504020204" pitchFamily="34" charset="0"/>
                <a:cs typeface="Open Sans" panose="020B0606030504020204" pitchFamily="34" charset="0"/>
              </a:rPr>
              <a:t>RSHE curriculum and 12 Steps to Wellbeing</a:t>
            </a:r>
            <a:r>
              <a:rPr lang="en-GB" dirty="0">
                <a:latin typeface="Open Sans" panose="020B0606030504020204" pitchFamily="34" charset="0"/>
                <a:ea typeface="Open Sans" panose="020B0606030504020204" pitchFamily="34" charset="0"/>
                <a:cs typeface="Open Sans" panose="020B0606030504020204" pitchFamily="34" charset="0"/>
              </a:rPr>
              <a:t>:</a:t>
            </a:r>
          </a:p>
          <a:p>
            <a:r>
              <a:rPr lang="en-US" sz="1200" dirty="0">
                <a:highlight>
                  <a:srgbClr val="FFFF00"/>
                </a:highlight>
                <a:latin typeface="Open Sans" panose="020B0606030504020204" pitchFamily="34" charset="0"/>
                <a:ea typeface="Open Sans" panose="020B0606030504020204" pitchFamily="34" charset="0"/>
                <a:cs typeface="Open Sans" panose="020B0606030504020204" pitchFamily="34" charset="0"/>
              </a:rPr>
              <a:t>RSHE training videos and snippets</a:t>
            </a:r>
          </a:p>
          <a:p>
            <a:r>
              <a:rPr lang="en-GB" sz="1200" u="sng" dirty="0">
                <a:solidFill>
                  <a:srgbClr val="0000FF"/>
                </a:solidFill>
                <a:effectLst/>
                <a:latin typeface="Calibri" panose="020F0502020204030204" pitchFamily="34" charset="0"/>
                <a:ea typeface="Calibri" panose="020F0502020204030204" pitchFamily="34" charset="0"/>
                <a:hlinkClick r:id="rId5"/>
              </a:rPr>
              <a:t>https://www.gov.uk/guidance/teaching-about-mental-wellbeing</a:t>
            </a:r>
            <a:endParaRPr lang="en-GB" sz="1200" u="sng" dirty="0">
              <a:solidFill>
                <a:srgbClr val="0070C0"/>
              </a:solidFill>
              <a:effectLst/>
              <a:latin typeface="Calibri" panose="020F0502020204030204" pitchFamily="34" charset="0"/>
              <a:ea typeface="Calibri" panose="020F0502020204030204" pitchFamily="34" charset="0"/>
            </a:endParaRPr>
          </a:p>
          <a:p>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1" u="sng" dirty="0">
                <a:solidFill>
                  <a:srgbClr val="8FAADC"/>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PLEASE DO THIS ACTIVITY:</a:t>
            </a:r>
          </a:p>
          <a:p>
            <a:pPr>
              <a:spcAft>
                <a:spcPts val="0"/>
              </a:spcAft>
            </a:pPr>
            <a:endParaRPr lang="en-GB" sz="1200" b="1" u="sng" dirty="0">
              <a:solidFill>
                <a:srgbClr val="8FAADC"/>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200" b="1" u="sng" dirty="0">
                <a:solidFill>
                  <a:srgbClr val="8FAADC"/>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Attribution Theory [10 minutes]</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200" dirty="0">
                <a:solidFill>
                  <a:srgbClr val="8FAADC"/>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Attribution theory: Here, we mean that whether the person sees what happens as being due to their efforts or due to random events or because of somebody else. The idea links to that of agency. It also includes ideas about predictability (and so stability).</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200" dirty="0">
                <a:solidFill>
                  <a:srgbClr val="8FAADC"/>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Considering coronavirus through the lens of attribution theory: </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200" dirty="0">
                <a:solidFill>
                  <a:srgbClr val="8FAADC"/>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 it is external, unstable and uncontrollable.</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200" dirty="0">
                <a:solidFill>
                  <a:srgbClr val="8FAADC"/>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Teachers help pupils feel in control and better about themselves by being good teachers: They foster a sense of agency by matching the task to their pupils’ abilities. Pupils experience having the ability, that through their own efforts, they can succeed at the task: it’s not a matter of luck. Although good teaching cannot alleviate the situations presented in the vignettes, it can reduce feelings of powerlessness and remind that ‘I can still do…’.</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200" dirty="0">
                <a:solidFill>
                  <a:srgbClr val="8FAADC"/>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This can be a useful </a:t>
            </a:r>
            <a:r>
              <a:rPr lang="en-GB" sz="1200" u="sng" dirty="0">
                <a:solidFill>
                  <a:srgbClr val="8FAADC"/>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small group or whole group </a:t>
            </a:r>
            <a:r>
              <a:rPr lang="en-GB" sz="1200" dirty="0">
                <a:solidFill>
                  <a:srgbClr val="8FAADC"/>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discussion around what is in a school’s/college’s/teacher’s control. Where can they build on stability and where can successes be identified and solidified?</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200" dirty="0">
                <a:solidFill>
                  <a:srgbClr val="8FAADC"/>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000" b="1" u="sng" dirty="0"/>
          </a:p>
          <a:p>
            <a:r>
              <a:rPr lang="en-US" sz="1000" b="1" u="sng" dirty="0" err="1"/>
              <a:t>MindEd</a:t>
            </a:r>
            <a:r>
              <a:rPr lang="en-US" sz="1000" b="1" u="sng" dirty="0"/>
              <a:t> Trainers Guidance Notes</a:t>
            </a:r>
          </a:p>
          <a:p>
            <a:endParaRPr lang="en-US" dirty="0"/>
          </a:p>
          <a:p>
            <a:r>
              <a:rPr lang="en-GB" dirty="0"/>
              <a:t>Resources include:</a:t>
            </a:r>
          </a:p>
          <a:p>
            <a:r>
              <a:rPr lang="en-GB" dirty="0"/>
              <a:t>Anna Freud Centre: </a:t>
            </a:r>
            <a:r>
              <a:rPr lang="en-GB" dirty="0">
                <a:hlinkClick r:id="rId3"/>
              </a:rPr>
              <a:t>https://www.mentallyhealthyschools.org.uk/resources/coronavirus-resources-for-building-resilience-toolkit-6/?page=1&amp;IssuePageId=12639</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MindEd</a:t>
            </a:r>
            <a:r>
              <a:rPr lang="en-GB" dirty="0"/>
              <a:t>: For parents and carers, as well as school/college staff: </a:t>
            </a:r>
            <a:r>
              <a:rPr lang="en-GB" sz="1000" kern="1200" dirty="0">
                <a:solidFill>
                  <a:schemeClr val="tx1"/>
                </a:solidFill>
                <a:effectLst/>
                <a:latin typeface="+mn-lt"/>
                <a:ea typeface="+mn-ea"/>
                <a:cs typeface="+mn-cs"/>
              </a:rPr>
              <a:t>Building confidence and resilience: </a:t>
            </a:r>
            <a:r>
              <a:rPr lang="en-GB" sz="1000" u="sng" kern="1200" dirty="0">
                <a:solidFill>
                  <a:schemeClr val="tx1"/>
                </a:solidFill>
                <a:effectLst/>
                <a:latin typeface="+mn-lt"/>
                <a:ea typeface="+mn-ea"/>
                <a:cs typeface="+mn-cs"/>
                <a:hlinkClick r:id="rId4"/>
              </a:rPr>
              <a:t>https://mindedforfamilies.org.uk/Content/building_confidence_and_resilience/</a:t>
            </a:r>
            <a:endParaRPr lang="en-GB" sz="10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effectLst/>
                <a:latin typeface="+mn-lt"/>
                <a:ea typeface="+mn-ea"/>
                <a:cs typeface="+mn-cs"/>
              </a:rPr>
              <a:t>Attribution</a:t>
            </a:r>
            <a:r>
              <a:rPr lang="en-GB" sz="1000" kern="1200" dirty="0">
                <a:solidFill>
                  <a:schemeClr val="tx1"/>
                </a:solidFill>
                <a:effectLst/>
                <a:latin typeface="+mn-lt"/>
                <a:ea typeface="+mn-ea"/>
                <a:cs typeface="+mn-cs"/>
              </a:rPr>
              <a:t> theory: Here, we mean that whether the person sees what happens as being due to their efforts or due to random events or because of somebody else. The idea links to that of </a:t>
            </a:r>
            <a:r>
              <a:rPr lang="en-GB" sz="1000" u="sng" kern="1200" dirty="0">
                <a:solidFill>
                  <a:schemeClr val="tx1"/>
                </a:solidFill>
                <a:effectLst/>
                <a:latin typeface="+mn-lt"/>
                <a:ea typeface="+mn-ea"/>
                <a:cs typeface="+mn-cs"/>
              </a:rPr>
              <a:t>agency</a:t>
            </a:r>
            <a:r>
              <a:rPr lang="en-GB" sz="1000" u="none" kern="1200" dirty="0">
                <a:solidFill>
                  <a:schemeClr val="tx1"/>
                </a:solidFill>
                <a:effectLst/>
                <a:latin typeface="+mn-lt"/>
                <a:ea typeface="+mn-ea"/>
                <a:cs typeface="+mn-cs"/>
              </a:rPr>
              <a:t>. It also includes ideas about predictability (and so stability).</a:t>
            </a:r>
            <a:endParaRPr lang="en-US" dirty="0"/>
          </a:p>
          <a:p>
            <a:endParaRPr lang="en-US" dirty="0"/>
          </a:p>
          <a:p>
            <a:pPr>
              <a:lnSpc>
                <a:spcPct val="107000"/>
              </a:lnSpc>
              <a:spcAft>
                <a:spcPts val="800"/>
              </a:spcAft>
            </a:pPr>
            <a:r>
              <a:rPr lang="en-GB" sz="1000" dirty="0">
                <a:solidFill>
                  <a:srgbClr val="111111"/>
                </a:solidFill>
                <a:latin typeface="Arial" panose="020B0604020202020204" pitchFamily="34" charset="0"/>
                <a:ea typeface="Calibri" panose="020F0502020204030204" pitchFamily="34" charset="0"/>
                <a:cs typeface="Times New Roman" panose="02020603050405020304" pitchFamily="18" charset="0"/>
              </a:rPr>
              <a:t>Considering Covid-19 through the lens of attribution theory: </a:t>
            </a:r>
            <a:endParaRPr lang="en-GB"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solidFill>
                  <a:srgbClr val="111111"/>
                </a:solidFill>
                <a:latin typeface="Arial" panose="020B0604020202020204" pitchFamily="34" charset="0"/>
                <a:ea typeface="Calibri" panose="020F0502020204030204" pitchFamily="34" charset="0"/>
                <a:cs typeface="Times New Roman" panose="02020603050405020304" pitchFamily="18" charset="0"/>
              </a:rPr>
              <a:t>… it is external, unstable and uncontrollable</a:t>
            </a:r>
            <a:endParaRPr lang="en-GB"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solidFill>
                  <a:srgbClr val="111111"/>
                </a:solidFill>
                <a:latin typeface="Arial" panose="020B0604020202020204" pitchFamily="34" charset="0"/>
                <a:ea typeface="Calibri" panose="020F0502020204030204" pitchFamily="34" charset="0"/>
                <a:cs typeface="Times New Roman" panose="02020603050405020304" pitchFamily="18" charset="0"/>
              </a:rPr>
              <a:t>Teachers help pupils feel </a:t>
            </a:r>
            <a:r>
              <a:rPr lang="en-GB" sz="1000" u="sng" dirty="0">
                <a:solidFill>
                  <a:srgbClr val="111111"/>
                </a:solidFill>
                <a:latin typeface="Arial" panose="020B0604020202020204" pitchFamily="34" charset="0"/>
                <a:ea typeface="Calibri" panose="020F0502020204030204" pitchFamily="34" charset="0"/>
                <a:cs typeface="Times New Roman" panose="02020603050405020304" pitchFamily="18" charset="0"/>
              </a:rPr>
              <a:t>in control</a:t>
            </a:r>
            <a:r>
              <a:rPr lang="en-GB" sz="1000" dirty="0">
                <a:solidFill>
                  <a:srgbClr val="111111"/>
                </a:solidFill>
                <a:latin typeface="Arial" panose="020B0604020202020204" pitchFamily="34" charset="0"/>
                <a:ea typeface="Calibri" panose="020F0502020204030204" pitchFamily="34" charset="0"/>
                <a:cs typeface="Times New Roman" panose="02020603050405020304" pitchFamily="18" charset="0"/>
              </a:rPr>
              <a:t> and better about themselves by being good teachers: They foster a sense of agency by </a:t>
            </a:r>
            <a:r>
              <a:rPr lang="en-GB" sz="1000" u="sng" dirty="0">
                <a:solidFill>
                  <a:srgbClr val="111111"/>
                </a:solidFill>
                <a:latin typeface="Arial" panose="020B0604020202020204" pitchFamily="34" charset="0"/>
                <a:ea typeface="Calibri" panose="020F0502020204030204" pitchFamily="34" charset="0"/>
                <a:cs typeface="Times New Roman" panose="02020603050405020304" pitchFamily="18" charset="0"/>
              </a:rPr>
              <a:t>matching the task</a:t>
            </a:r>
            <a:r>
              <a:rPr lang="en-GB" sz="1000" dirty="0">
                <a:solidFill>
                  <a:srgbClr val="111111"/>
                </a:solidFill>
                <a:latin typeface="Arial" panose="020B0604020202020204" pitchFamily="34" charset="0"/>
                <a:ea typeface="Calibri" panose="020F0502020204030204" pitchFamily="34" charset="0"/>
                <a:cs typeface="Times New Roman" panose="02020603050405020304" pitchFamily="18" charset="0"/>
              </a:rPr>
              <a:t> to their </a:t>
            </a:r>
            <a:r>
              <a:rPr lang="en-GB" sz="1000" u="sng" dirty="0">
                <a:solidFill>
                  <a:srgbClr val="111111"/>
                </a:solidFill>
                <a:latin typeface="Arial" panose="020B0604020202020204" pitchFamily="34" charset="0"/>
                <a:ea typeface="Calibri" panose="020F0502020204030204" pitchFamily="34" charset="0"/>
                <a:cs typeface="Times New Roman" panose="02020603050405020304" pitchFamily="18" charset="0"/>
              </a:rPr>
              <a:t>pupils’ abilities</a:t>
            </a:r>
            <a:r>
              <a:rPr lang="en-GB" sz="1000" dirty="0">
                <a:solidFill>
                  <a:srgbClr val="111111"/>
                </a:solidFill>
                <a:latin typeface="Arial" panose="020B0604020202020204" pitchFamily="34" charset="0"/>
                <a:ea typeface="Calibri" panose="020F0502020204030204" pitchFamily="34" charset="0"/>
                <a:cs typeface="Times New Roman" panose="02020603050405020304" pitchFamily="18" charset="0"/>
              </a:rPr>
              <a:t>. Pupils experience </a:t>
            </a:r>
            <a:r>
              <a:rPr lang="en-GB" sz="1000" u="sng" dirty="0">
                <a:solidFill>
                  <a:srgbClr val="111111"/>
                </a:solidFill>
                <a:latin typeface="Arial" panose="020B0604020202020204" pitchFamily="34" charset="0"/>
                <a:ea typeface="Calibri" panose="020F0502020204030204" pitchFamily="34" charset="0"/>
                <a:cs typeface="Times New Roman" panose="02020603050405020304" pitchFamily="18" charset="0"/>
              </a:rPr>
              <a:t>having the ability,</a:t>
            </a:r>
            <a:r>
              <a:rPr lang="en-GB" sz="1000" dirty="0">
                <a:solidFill>
                  <a:srgbClr val="111111"/>
                </a:solidFill>
                <a:latin typeface="Arial" panose="020B0604020202020204" pitchFamily="34" charset="0"/>
                <a:ea typeface="Calibri" panose="020F0502020204030204" pitchFamily="34" charset="0"/>
                <a:cs typeface="Times New Roman" panose="02020603050405020304" pitchFamily="18" charset="0"/>
              </a:rPr>
              <a:t> that through their </a:t>
            </a:r>
            <a:r>
              <a:rPr lang="en-GB" sz="1000" u="sng" dirty="0">
                <a:solidFill>
                  <a:srgbClr val="111111"/>
                </a:solidFill>
                <a:latin typeface="Arial" panose="020B0604020202020204" pitchFamily="34" charset="0"/>
                <a:ea typeface="Calibri" panose="020F0502020204030204" pitchFamily="34" charset="0"/>
                <a:cs typeface="Times New Roman" panose="02020603050405020304" pitchFamily="18" charset="0"/>
              </a:rPr>
              <a:t>own efforts</a:t>
            </a:r>
            <a:r>
              <a:rPr lang="en-GB" sz="1000" dirty="0">
                <a:solidFill>
                  <a:srgbClr val="111111"/>
                </a:solidFill>
                <a:latin typeface="Arial" panose="020B0604020202020204" pitchFamily="34" charset="0"/>
                <a:ea typeface="Calibri" panose="020F0502020204030204" pitchFamily="34" charset="0"/>
                <a:cs typeface="Times New Roman" panose="02020603050405020304" pitchFamily="18" charset="0"/>
              </a:rPr>
              <a:t>, they can </a:t>
            </a:r>
            <a:r>
              <a:rPr lang="en-GB" sz="1000" u="sng" dirty="0">
                <a:solidFill>
                  <a:srgbClr val="111111"/>
                </a:solidFill>
                <a:latin typeface="Arial" panose="020B0604020202020204" pitchFamily="34" charset="0"/>
                <a:ea typeface="Calibri" panose="020F0502020204030204" pitchFamily="34" charset="0"/>
                <a:cs typeface="Times New Roman" panose="02020603050405020304" pitchFamily="18" charset="0"/>
              </a:rPr>
              <a:t>succeed at the task</a:t>
            </a:r>
            <a:r>
              <a:rPr lang="en-GB" sz="1000" dirty="0">
                <a:solidFill>
                  <a:srgbClr val="111111"/>
                </a:solidFill>
                <a:latin typeface="Arial" panose="020B0604020202020204" pitchFamily="34" charset="0"/>
                <a:ea typeface="Calibri" panose="020F0502020204030204" pitchFamily="34" charset="0"/>
                <a:cs typeface="Times New Roman" panose="02020603050405020304" pitchFamily="18" charset="0"/>
              </a:rPr>
              <a:t>: it’s </a:t>
            </a:r>
            <a:r>
              <a:rPr lang="en-GB" sz="1000" u="sng" dirty="0">
                <a:solidFill>
                  <a:srgbClr val="111111"/>
                </a:solidFill>
                <a:latin typeface="Arial" panose="020B0604020202020204" pitchFamily="34" charset="0"/>
                <a:ea typeface="Calibri" panose="020F0502020204030204" pitchFamily="34" charset="0"/>
                <a:cs typeface="Times New Roman" panose="02020603050405020304" pitchFamily="18" charset="0"/>
              </a:rPr>
              <a:t>not a matter of luck</a:t>
            </a:r>
            <a:r>
              <a:rPr lang="en-GB" sz="1000" dirty="0">
                <a:solidFill>
                  <a:srgbClr val="111111"/>
                </a:solidFill>
                <a:latin typeface="Arial" panose="020B0604020202020204" pitchFamily="34" charset="0"/>
                <a:ea typeface="Calibri" panose="020F0502020204030204" pitchFamily="34" charset="0"/>
                <a:cs typeface="Times New Roman" panose="02020603050405020304" pitchFamily="18" charset="0"/>
              </a:rPr>
              <a:t>. Although good tea</a:t>
            </a:r>
            <a:r>
              <a:rPr lang="en-US" sz="1200" b="1" u="sng" dirty="0" err="1"/>
              <a:t>MindEd</a:t>
            </a:r>
            <a:r>
              <a:rPr lang="en-US" sz="1200" b="1" u="sng" dirty="0"/>
              <a:t> Trainers Guidance Notes</a:t>
            </a:r>
          </a:p>
          <a:p>
            <a:endParaRPr lang="en-US" dirty="0"/>
          </a:p>
          <a:p>
            <a:r>
              <a:rPr lang="en-GB" dirty="0"/>
              <a:t>Resources include:</a:t>
            </a:r>
          </a:p>
          <a:p>
            <a:r>
              <a:rPr lang="en-GB" dirty="0"/>
              <a:t>Anna Freud Centre: </a:t>
            </a:r>
            <a:r>
              <a:rPr lang="en-GB" dirty="0">
                <a:hlinkClick r:id="rId3"/>
              </a:rPr>
              <a:t>https://www.mentallyhealthyschools.org.uk/resources/coronavirus-resources-for-building-resilience-toolkit-6/?page=1&amp;IssuePageId=12639</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MindEd</a:t>
            </a:r>
            <a:r>
              <a:rPr lang="en-GB" dirty="0"/>
              <a:t>: For parents and carers, as well as school/college staff: </a:t>
            </a:r>
            <a:r>
              <a:rPr lang="en-GB" sz="1200" kern="1200" dirty="0">
                <a:solidFill>
                  <a:schemeClr val="tx1"/>
                </a:solidFill>
                <a:effectLst/>
                <a:latin typeface="+mn-lt"/>
                <a:ea typeface="+mn-ea"/>
                <a:cs typeface="+mn-cs"/>
              </a:rPr>
              <a:t>Building Confidence and Resilience: </a:t>
            </a:r>
            <a:r>
              <a:rPr lang="en-GB" sz="1200" u="sng" kern="1200" dirty="0">
                <a:solidFill>
                  <a:schemeClr val="tx1"/>
                </a:solidFill>
                <a:effectLst/>
                <a:latin typeface="+mn-lt"/>
                <a:ea typeface="+mn-ea"/>
                <a:cs typeface="+mn-cs"/>
                <a:hlinkClick r:id="rId4"/>
              </a:rPr>
              <a:t>https://mindedforfamilies.org.uk/Content/building_confidence_and_resilience/</a:t>
            </a:r>
            <a:endParaRPr lang="en-GB"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Attribution</a:t>
            </a:r>
            <a:r>
              <a:rPr lang="en-GB" sz="1200" kern="1200" dirty="0">
                <a:solidFill>
                  <a:schemeClr val="tx1"/>
                </a:solidFill>
                <a:effectLst/>
                <a:latin typeface="+mn-lt"/>
                <a:ea typeface="+mn-ea"/>
                <a:cs typeface="+mn-cs"/>
              </a:rPr>
              <a:t> theory: Here, we mean that whether the person sees what happens as being due to their efforts or due to random events or because of somebody else. The idea links to that of </a:t>
            </a:r>
            <a:r>
              <a:rPr lang="en-GB" sz="1200" u="sng" kern="1200" dirty="0">
                <a:solidFill>
                  <a:schemeClr val="tx1"/>
                </a:solidFill>
                <a:effectLst/>
                <a:latin typeface="+mn-lt"/>
                <a:ea typeface="+mn-ea"/>
                <a:cs typeface="+mn-cs"/>
              </a:rPr>
              <a:t>agency</a:t>
            </a:r>
            <a:r>
              <a:rPr lang="en-GB" sz="1200" u="none" kern="1200" dirty="0">
                <a:solidFill>
                  <a:schemeClr val="tx1"/>
                </a:solidFill>
                <a:effectLst/>
                <a:latin typeface="+mn-lt"/>
                <a:ea typeface="+mn-ea"/>
                <a:cs typeface="+mn-cs"/>
              </a:rPr>
              <a:t>. It also includes ideas about predictability (and so stability).</a:t>
            </a:r>
            <a:endParaRPr lang="en-US" dirty="0"/>
          </a:p>
          <a:p>
            <a:endParaRPr lang="en-US" dirty="0"/>
          </a:p>
          <a:p>
            <a:pPr>
              <a:lnSpc>
                <a:spcPct val="107000"/>
              </a:lnSpc>
              <a:spcAft>
                <a:spcPts val="800"/>
              </a:spcAft>
            </a:pPr>
            <a:r>
              <a:rPr lang="en-GB" sz="1200" dirty="0">
                <a:solidFill>
                  <a:srgbClr val="111111"/>
                </a:solidFill>
                <a:latin typeface="Arial" panose="020B0604020202020204" pitchFamily="34" charset="0"/>
                <a:ea typeface="Calibri" panose="020F0502020204030204" pitchFamily="34" charset="0"/>
                <a:cs typeface="Times New Roman" panose="02020603050405020304" pitchFamily="18" charset="0"/>
              </a:rPr>
              <a:t>Considering Covid-19 through the lens of attribution theory: </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111111"/>
                </a:solidFill>
                <a:latin typeface="Arial" panose="020B0604020202020204" pitchFamily="34" charset="0"/>
                <a:ea typeface="Calibri" panose="020F0502020204030204" pitchFamily="34" charset="0"/>
                <a:cs typeface="Times New Roman" panose="02020603050405020304" pitchFamily="18" charset="0"/>
              </a:rPr>
              <a:t>… it is external, unstable and uncontrollable</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111111"/>
                </a:solidFill>
                <a:latin typeface="Arial" panose="020B0604020202020204" pitchFamily="34" charset="0"/>
                <a:ea typeface="Calibri" panose="020F0502020204030204" pitchFamily="34" charset="0"/>
                <a:cs typeface="Times New Roman" panose="02020603050405020304" pitchFamily="18" charset="0"/>
              </a:rPr>
              <a:t>Teachers help pupils feel </a:t>
            </a:r>
            <a:r>
              <a:rPr lang="en-GB" sz="1200" u="sng" dirty="0">
                <a:solidFill>
                  <a:srgbClr val="111111"/>
                </a:solidFill>
                <a:latin typeface="Arial" panose="020B0604020202020204" pitchFamily="34" charset="0"/>
                <a:ea typeface="Calibri" panose="020F0502020204030204" pitchFamily="34" charset="0"/>
                <a:cs typeface="Times New Roman" panose="02020603050405020304" pitchFamily="18" charset="0"/>
              </a:rPr>
              <a:t>in control</a:t>
            </a:r>
            <a:r>
              <a:rPr lang="en-GB" sz="1200" dirty="0">
                <a:solidFill>
                  <a:srgbClr val="111111"/>
                </a:solidFill>
                <a:latin typeface="Arial" panose="020B0604020202020204" pitchFamily="34" charset="0"/>
                <a:ea typeface="Calibri" panose="020F0502020204030204" pitchFamily="34" charset="0"/>
                <a:cs typeface="Times New Roman" panose="02020603050405020304" pitchFamily="18" charset="0"/>
              </a:rPr>
              <a:t> and better about themselves by being good teachers: They foster a sense of agency by </a:t>
            </a:r>
            <a:r>
              <a:rPr lang="en-GB" sz="1200" u="sng" dirty="0">
                <a:solidFill>
                  <a:srgbClr val="111111"/>
                </a:solidFill>
                <a:latin typeface="Arial" panose="020B0604020202020204" pitchFamily="34" charset="0"/>
                <a:ea typeface="Calibri" panose="020F0502020204030204" pitchFamily="34" charset="0"/>
                <a:cs typeface="Times New Roman" panose="02020603050405020304" pitchFamily="18" charset="0"/>
              </a:rPr>
              <a:t>matching the task</a:t>
            </a:r>
            <a:r>
              <a:rPr lang="en-GB" sz="1200" dirty="0">
                <a:solidFill>
                  <a:srgbClr val="111111"/>
                </a:solidFill>
                <a:latin typeface="Arial" panose="020B0604020202020204" pitchFamily="34" charset="0"/>
                <a:ea typeface="Calibri" panose="020F0502020204030204" pitchFamily="34" charset="0"/>
                <a:cs typeface="Times New Roman" panose="02020603050405020304" pitchFamily="18" charset="0"/>
              </a:rPr>
              <a:t> to their </a:t>
            </a:r>
            <a:r>
              <a:rPr lang="en-GB" sz="1200" u="sng" dirty="0">
                <a:solidFill>
                  <a:srgbClr val="111111"/>
                </a:solidFill>
                <a:latin typeface="Arial" panose="020B0604020202020204" pitchFamily="34" charset="0"/>
                <a:ea typeface="Calibri" panose="020F0502020204030204" pitchFamily="34" charset="0"/>
                <a:cs typeface="Times New Roman" panose="02020603050405020304" pitchFamily="18" charset="0"/>
              </a:rPr>
              <a:t>pupils’ abilities</a:t>
            </a:r>
            <a:r>
              <a:rPr lang="en-GB" sz="1200" dirty="0">
                <a:solidFill>
                  <a:srgbClr val="111111"/>
                </a:solidFill>
                <a:latin typeface="Arial" panose="020B0604020202020204" pitchFamily="34" charset="0"/>
                <a:ea typeface="Calibri" panose="020F0502020204030204" pitchFamily="34" charset="0"/>
                <a:cs typeface="Times New Roman" panose="02020603050405020304" pitchFamily="18" charset="0"/>
              </a:rPr>
              <a:t>. Pupils experience </a:t>
            </a:r>
            <a:r>
              <a:rPr lang="en-GB" sz="1200" u="sng" dirty="0">
                <a:solidFill>
                  <a:srgbClr val="111111"/>
                </a:solidFill>
                <a:latin typeface="Arial" panose="020B0604020202020204" pitchFamily="34" charset="0"/>
                <a:ea typeface="Calibri" panose="020F0502020204030204" pitchFamily="34" charset="0"/>
                <a:cs typeface="Times New Roman" panose="02020603050405020304" pitchFamily="18" charset="0"/>
              </a:rPr>
              <a:t>having the ability,</a:t>
            </a:r>
            <a:r>
              <a:rPr lang="en-GB" sz="1200" dirty="0">
                <a:solidFill>
                  <a:srgbClr val="111111"/>
                </a:solidFill>
                <a:latin typeface="Arial" panose="020B0604020202020204" pitchFamily="34" charset="0"/>
                <a:ea typeface="Calibri" panose="020F0502020204030204" pitchFamily="34" charset="0"/>
                <a:cs typeface="Times New Roman" panose="02020603050405020304" pitchFamily="18" charset="0"/>
              </a:rPr>
              <a:t> that through their </a:t>
            </a:r>
            <a:r>
              <a:rPr lang="en-GB" sz="1200" u="sng" dirty="0">
                <a:solidFill>
                  <a:srgbClr val="111111"/>
                </a:solidFill>
                <a:latin typeface="Arial" panose="020B0604020202020204" pitchFamily="34" charset="0"/>
                <a:ea typeface="Calibri" panose="020F0502020204030204" pitchFamily="34" charset="0"/>
                <a:cs typeface="Times New Roman" panose="02020603050405020304" pitchFamily="18" charset="0"/>
              </a:rPr>
              <a:t>own efforts</a:t>
            </a:r>
            <a:r>
              <a:rPr lang="en-GB" sz="1200" dirty="0">
                <a:solidFill>
                  <a:srgbClr val="111111"/>
                </a:solidFill>
                <a:latin typeface="Arial" panose="020B0604020202020204" pitchFamily="34" charset="0"/>
                <a:ea typeface="Calibri" panose="020F0502020204030204" pitchFamily="34" charset="0"/>
                <a:cs typeface="Times New Roman" panose="02020603050405020304" pitchFamily="18" charset="0"/>
              </a:rPr>
              <a:t>, they can </a:t>
            </a:r>
            <a:r>
              <a:rPr lang="en-GB" sz="1200" u="sng" dirty="0">
                <a:solidFill>
                  <a:srgbClr val="111111"/>
                </a:solidFill>
                <a:latin typeface="Arial" panose="020B0604020202020204" pitchFamily="34" charset="0"/>
                <a:ea typeface="Calibri" panose="020F0502020204030204" pitchFamily="34" charset="0"/>
                <a:cs typeface="Times New Roman" panose="02020603050405020304" pitchFamily="18" charset="0"/>
              </a:rPr>
              <a:t>succeed at the task</a:t>
            </a:r>
            <a:r>
              <a:rPr lang="en-GB" sz="1200" dirty="0">
                <a:solidFill>
                  <a:srgbClr val="111111"/>
                </a:solidFill>
                <a:latin typeface="Arial" panose="020B0604020202020204" pitchFamily="34" charset="0"/>
                <a:ea typeface="Calibri" panose="020F0502020204030204" pitchFamily="34" charset="0"/>
                <a:cs typeface="Times New Roman" panose="02020603050405020304" pitchFamily="18" charset="0"/>
              </a:rPr>
              <a:t>: it’s </a:t>
            </a:r>
            <a:r>
              <a:rPr lang="en-GB" sz="1200" u="sng" dirty="0">
                <a:solidFill>
                  <a:srgbClr val="111111"/>
                </a:solidFill>
                <a:latin typeface="Arial" panose="020B0604020202020204" pitchFamily="34" charset="0"/>
                <a:ea typeface="Calibri" panose="020F0502020204030204" pitchFamily="34" charset="0"/>
                <a:cs typeface="Times New Roman" panose="02020603050405020304" pitchFamily="18" charset="0"/>
              </a:rPr>
              <a:t>not a matter of luck</a:t>
            </a:r>
            <a:r>
              <a:rPr lang="en-GB" sz="1200" dirty="0">
                <a:solidFill>
                  <a:srgbClr val="111111"/>
                </a:solidFill>
                <a:latin typeface="Arial" panose="020B0604020202020204" pitchFamily="34" charset="0"/>
                <a:ea typeface="Calibri" panose="020F0502020204030204" pitchFamily="34" charset="0"/>
                <a:cs typeface="Times New Roman" panose="02020603050405020304" pitchFamily="18" charset="0"/>
              </a:rPr>
              <a:t>. Although good teaching cannot alleviate the situations presented in the vignettes, it can reduce feelings of powerlessness and remind that ‘I can still do…’.</a:t>
            </a:r>
            <a:endParaRPr lang="en-GB"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7020A2-7BFF-44DD-A509-703504C12041}" type="slidenum">
              <a:rPr lang="en-GB" smtClean="0"/>
              <a:t>17</a:t>
            </a:fld>
            <a:endParaRPr lang="en-GB" dirty="0"/>
          </a:p>
        </p:txBody>
      </p:sp>
    </p:spTree>
    <p:extLst>
      <p:ext uri="{BB962C8B-B14F-4D97-AF65-F5344CB8AC3E}">
        <p14:creationId xmlns:p14="http://schemas.microsoft.com/office/powerpoint/2010/main" val="3668290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MindEd Trainers Guidance Notes</a:t>
            </a:r>
          </a:p>
          <a:p>
            <a:endParaRPr lang="en-GB" sz="1400" b="0" i="0" u="none" strike="noStrike" kern="1200" dirty="0">
              <a:solidFill>
                <a:schemeClr val="tx1"/>
              </a:solidFill>
              <a:effectLst/>
              <a:latin typeface="+mn-lt"/>
              <a:ea typeface="+mn-ea"/>
              <a:cs typeface="+mn-cs"/>
            </a:endParaRPr>
          </a:p>
          <a:p>
            <a:r>
              <a:rPr lang="en-GB" sz="1400" b="0" i="0" u="none" strike="noStrike" kern="1200" dirty="0">
                <a:solidFill>
                  <a:schemeClr val="tx1"/>
                </a:solidFill>
                <a:effectLst/>
                <a:latin typeface="+mn-lt"/>
                <a:ea typeface="+mn-ea"/>
                <a:cs typeface="+mn-cs"/>
              </a:rPr>
              <a:t>The idea here is that we introduced Anthony’s story earlier. </a:t>
            </a:r>
          </a:p>
          <a:p>
            <a:r>
              <a:rPr lang="en-GB" sz="1400" b="0" i="0" u="none" strike="noStrike" kern="1200" dirty="0">
                <a:solidFill>
                  <a:schemeClr val="tx1"/>
                </a:solidFill>
                <a:effectLst/>
                <a:latin typeface="+mn-lt"/>
                <a:ea typeface="+mn-ea"/>
                <a:cs typeface="+mn-cs"/>
              </a:rPr>
              <a:t>Now we can explore how his school/college and head of year have helped him.</a:t>
            </a:r>
          </a:p>
          <a:p>
            <a:endParaRPr lang="en-GB" sz="1400" b="0" i="0" u="none" strike="noStrike" kern="1200" dirty="0">
              <a:solidFill>
                <a:schemeClr val="tx1"/>
              </a:solidFill>
              <a:effectLst/>
              <a:latin typeface="+mn-lt"/>
              <a:ea typeface="+mn-ea"/>
              <a:cs typeface="+mn-cs"/>
            </a:endParaRPr>
          </a:p>
          <a:p>
            <a:r>
              <a:rPr lang="en-GB" sz="1400" b="1" i="0" u="none" strike="noStrike" kern="1200" dirty="0">
                <a:solidFill>
                  <a:schemeClr val="tx1"/>
                </a:solidFill>
                <a:effectLst/>
                <a:latin typeface="+mn-lt"/>
                <a:ea typeface="+mn-ea"/>
                <a:cs typeface="+mn-cs"/>
              </a:rPr>
              <a:t>Charlene and Anthony’s School/College Recognise</a:t>
            </a:r>
            <a:r>
              <a:rPr lang="en-GB" sz="1400" b="0" i="0" u="none" strike="noStrike" kern="1200" dirty="0">
                <a:solidFill>
                  <a:schemeClr val="tx1"/>
                </a:solidFill>
                <a:effectLst/>
                <a:latin typeface="+mn-lt"/>
                <a:ea typeface="+mn-ea"/>
                <a:cs typeface="+mn-cs"/>
              </a:rPr>
              <a:t> the problem, she supports the </a:t>
            </a:r>
            <a:r>
              <a:rPr lang="en-GB" sz="1400" b="1" i="0" u="none" strike="noStrike" kern="1200" dirty="0">
                <a:solidFill>
                  <a:schemeClr val="tx1"/>
                </a:solidFill>
                <a:effectLst/>
                <a:latin typeface="+mn-lt"/>
                <a:ea typeface="+mn-ea"/>
                <a:cs typeface="+mn-cs"/>
              </a:rPr>
              <a:t>Relationship, and Reflected </a:t>
            </a:r>
            <a:r>
              <a:rPr lang="en-GB" sz="1400" b="0" i="0" u="none" strike="noStrike" kern="1200" dirty="0">
                <a:solidFill>
                  <a:schemeClr val="tx1"/>
                </a:solidFill>
                <a:effectLst/>
                <a:latin typeface="+mn-lt"/>
                <a:ea typeface="+mn-ea"/>
                <a:cs typeface="+mn-cs"/>
              </a:rPr>
              <a:t>carefully in the conversation</a:t>
            </a:r>
            <a:r>
              <a:rPr lang="en-GB" sz="1400" b="1" i="0" u="none" strike="noStrike" kern="1200" dirty="0">
                <a:solidFill>
                  <a:schemeClr val="tx1"/>
                </a:solidFill>
                <a:effectLst/>
                <a:latin typeface="+mn-lt"/>
                <a:ea typeface="+mn-ea"/>
                <a:cs typeface="+mn-cs"/>
              </a:rPr>
              <a:t> with Anthony</a:t>
            </a:r>
            <a:r>
              <a:rPr lang="en-GB" sz="1400" b="0" i="0" u="none" strike="noStrike" kern="1200" dirty="0">
                <a:solidFill>
                  <a:schemeClr val="tx1"/>
                </a:solidFill>
                <a:effectLst/>
                <a:latin typeface="+mn-lt"/>
                <a:ea typeface="+mn-ea"/>
                <a:cs typeface="+mn-cs"/>
              </a:rPr>
              <a:t>. She also made use of the PFA framework </a:t>
            </a:r>
            <a:r>
              <a:rPr lang="en-GB" sz="1400" b="1" i="0" u="none" strike="noStrike" kern="1200" dirty="0">
                <a:solidFill>
                  <a:schemeClr val="tx1"/>
                </a:solidFill>
                <a:effectLst/>
                <a:latin typeface="+mn-lt"/>
                <a:ea typeface="+mn-ea"/>
                <a:cs typeface="+mn-cs"/>
              </a:rPr>
              <a:t>Linking</a:t>
            </a:r>
            <a:r>
              <a:rPr lang="en-GB" sz="1400" b="0" i="0" u="none" strike="noStrike" kern="1200" dirty="0">
                <a:solidFill>
                  <a:schemeClr val="tx1"/>
                </a:solidFill>
                <a:effectLst/>
                <a:latin typeface="+mn-lt"/>
                <a:ea typeface="+mn-ea"/>
                <a:cs typeface="+mn-cs"/>
              </a:rPr>
              <a:t> him to other sources of support. </a:t>
            </a:r>
          </a:p>
          <a:p>
            <a:endParaRPr lang="en-GB" sz="1400" b="0" i="0" u="none" strike="noStrike" kern="1200" dirty="0">
              <a:solidFill>
                <a:schemeClr val="tx1"/>
              </a:solidFill>
              <a:effectLst/>
              <a:latin typeface="+mn-lt"/>
              <a:ea typeface="+mn-ea"/>
              <a:cs typeface="+mn-cs"/>
            </a:endParaRPr>
          </a:p>
          <a:p>
            <a:r>
              <a:rPr lang="en-GB" sz="1400" b="1" i="0" u="sng" strike="noStrike" kern="1200" dirty="0">
                <a:solidFill>
                  <a:schemeClr val="tx1"/>
                </a:solidFill>
                <a:effectLst/>
                <a:latin typeface="+mn-lt"/>
                <a:ea typeface="+mn-ea"/>
                <a:cs typeface="+mn-cs"/>
              </a:rPr>
              <a:t>Notice</a:t>
            </a:r>
            <a:r>
              <a:rPr lang="en-GB" sz="1400" b="1" i="0" u="none" strike="noStrike" kern="1200" dirty="0">
                <a:solidFill>
                  <a:schemeClr val="tx1"/>
                </a:solidFill>
                <a:effectLst/>
                <a:latin typeface="+mn-lt"/>
                <a:ea typeface="+mn-ea"/>
                <a:cs typeface="+mn-cs"/>
              </a:rPr>
              <a:t> </a:t>
            </a:r>
            <a:r>
              <a:rPr lang="en-GB" sz="1400" b="0" i="0" u="none" strike="noStrike" kern="1200" dirty="0">
                <a:solidFill>
                  <a:schemeClr val="tx1"/>
                </a:solidFill>
                <a:effectLst/>
                <a:latin typeface="+mn-lt"/>
                <a:ea typeface="+mn-ea"/>
                <a:cs typeface="+mn-cs"/>
              </a:rPr>
              <a:t>how the benefits of Charlene’s approach, which highlights the use for the </a:t>
            </a:r>
            <a:r>
              <a:rPr lang="en-GB" sz="1400" b="0" i="0" u="sng" strike="noStrike" kern="1200" dirty="0">
                <a:solidFill>
                  <a:schemeClr val="tx1"/>
                </a:solidFill>
                <a:effectLst/>
                <a:latin typeface="+mn-lt"/>
                <a:ea typeface="+mn-ea"/>
                <a:cs typeface="+mn-cs"/>
              </a:rPr>
              <a:t>5 Rs aide-memoire</a:t>
            </a:r>
            <a:r>
              <a:rPr lang="en-GB" sz="1400" b="0" i="0" u="none" strike="noStrike" kern="1200" dirty="0">
                <a:solidFill>
                  <a:schemeClr val="tx1"/>
                </a:solidFill>
                <a:effectLst/>
                <a:latin typeface="+mn-lt"/>
                <a:ea typeface="+mn-ea"/>
                <a:cs typeface="+mn-cs"/>
              </a:rPr>
              <a:t>, leads to </a:t>
            </a:r>
            <a:r>
              <a:rPr lang="en-GB" sz="1400" b="0" i="0" u="sng" strike="noStrike" kern="1200" dirty="0">
                <a:solidFill>
                  <a:schemeClr val="tx1"/>
                </a:solidFill>
                <a:effectLst/>
                <a:latin typeface="+mn-lt"/>
                <a:ea typeface="+mn-ea"/>
                <a:cs typeface="+mn-cs"/>
              </a:rPr>
              <a:t>relationship building</a:t>
            </a:r>
            <a:r>
              <a:rPr lang="en-GB" sz="1400" b="0" i="0" u="none" strike="noStrike" kern="1200" dirty="0">
                <a:solidFill>
                  <a:schemeClr val="tx1"/>
                </a:solidFill>
                <a:effectLst/>
                <a:latin typeface="+mn-lt"/>
                <a:ea typeface="+mn-ea"/>
                <a:cs typeface="+mn-cs"/>
              </a:rPr>
              <a:t>, builds </a:t>
            </a:r>
            <a:r>
              <a:rPr lang="en-GB" sz="1400" b="0" i="0" u="sng" strike="noStrike" kern="1200" dirty="0">
                <a:solidFill>
                  <a:schemeClr val="tx1"/>
                </a:solidFill>
                <a:effectLst/>
                <a:latin typeface="+mn-lt"/>
                <a:ea typeface="+mn-ea"/>
                <a:cs typeface="+mn-cs"/>
              </a:rPr>
              <a:t>habits of resilience</a:t>
            </a:r>
            <a:r>
              <a:rPr lang="en-GB" sz="1400" b="0" i="0" u="none" strike="noStrike" kern="1200" dirty="0">
                <a:solidFill>
                  <a:schemeClr val="tx1"/>
                </a:solidFill>
                <a:effectLst/>
                <a:latin typeface="+mn-lt"/>
                <a:ea typeface="+mn-ea"/>
                <a:cs typeface="+mn-cs"/>
              </a:rPr>
              <a:t> and supports Anthony’s </a:t>
            </a:r>
            <a:r>
              <a:rPr lang="en-GB" sz="1400" b="0" i="0" u="sng" strike="noStrike" kern="1200" dirty="0">
                <a:solidFill>
                  <a:schemeClr val="tx1"/>
                </a:solidFill>
                <a:effectLst/>
                <a:latin typeface="+mn-lt"/>
                <a:ea typeface="+mn-ea"/>
                <a:cs typeface="+mn-cs"/>
              </a:rPr>
              <a:t>sense of agency</a:t>
            </a:r>
            <a:r>
              <a:rPr lang="en-GB" sz="1400" b="0" i="0" u="none" strike="noStrike" kern="1200" dirty="0">
                <a:solidFill>
                  <a:schemeClr val="tx1"/>
                </a:solidFill>
                <a:effectLst/>
                <a:latin typeface="+mn-lt"/>
                <a:ea typeface="+mn-ea"/>
                <a:cs typeface="+mn-cs"/>
              </a:rPr>
              <a:t>. </a:t>
            </a:r>
          </a:p>
          <a:p>
            <a:endParaRPr lang="en-GB" sz="1400" b="0" i="0" u="none" strike="noStrike" kern="1200" dirty="0">
              <a:solidFill>
                <a:schemeClr val="tx1"/>
              </a:solidFill>
              <a:effectLst/>
              <a:latin typeface="+mn-lt"/>
              <a:ea typeface="+mn-ea"/>
              <a:cs typeface="+mn-cs"/>
            </a:endParaRPr>
          </a:p>
          <a:p>
            <a:r>
              <a:rPr lang="en-GB" sz="1400" b="0" i="0" u="none" strike="noStrike" kern="1200" dirty="0">
                <a:solidFill>
                  <a:schemeClr val="tx1"/>
                </a:solidFill>
                <a:effectLst/>
                <a:latin typeface="+mn-lt"/>
                <a:ea typeface="+mn-ea"/>
                <a:cs typeface="+mn-cs"/>
              </a:rPr>
              <a:t>This highlights the links </a:t>
            </a:r>
            <a:r>
              <a:rPr lang="en-GB" sz="1400" b="0" i="0" u="sng" strike="noStrike" kern="1200" dirty="0">
                <a:solidFill>
                  <a:schemeClr val="tx1"/>
                </a:solidFill>
                <a:effectLst/>
                <a:latin typeface="+mn-lt"/>
                <a:ea typeface="+mn-ea"/>
                <a:cs typeface="+mn-cs"/>
              </a:rPr>
              <a:t>into a Whole School/College approach to Recovery </a:t>
            </a:r>
            <a:r>
              <a:rPr lang="en-GB" sz="1400" b="0" i="0" u="none" strike="noStrike" kern="1200" dirty="0">
                <a:solidFill>
                  <a:schemeClr val="tx1"/>
                </a:solidFill>
                <a:effectLst/>
                <a:latin typeface="+mn-lt"/>
                <a:ea typeface="+mn-ea"/>
                <a:cs typeface="+mn-cs"/>
              </a:rPr>
              <a:t>as we have summarised on the two preceding slides (“What Will Whole School/College Strengthened Wellbeing Look Like” and “Resilience Through Learning-Attributions”).</a:t>
            </a:r>
          </a:p>
        </p:txBody>
      </p:sp>
      <p:sp>
        <p:nvSpPr>
          <p:cNvPr id="4" name="Slide Number Placeholder 3"/>
          <p:cNvSpPr>
            <a:spLocks noGrp="1"/>
          </p:cNvSpPr>
          <p:nvPr>
            <p:ph type="sldNum" sz="quarter" idx="5"/>
          </p:nvPr>
        </p:nvSpPr>
        <p:spPr/>
        <p:txBody>
          <a:bodyPr/>
          <a:lstStyle/>
          <a:p>
            <a:fld id="{9E75B55E-DDA4-4AA9-AF26-9297D581E584}" type="slidenum">
              <a:rPr lang="en-GB" smtClean="0"/>
              <a:t>18</a:t>
            </a:fld>
            <a:endParaRPr lang="en-GB" dirty="0"/>
          </a:p>
        </p:txBody>
      </p:sp>
    </p:spTree>
    <p:extLst>
      <p:ext uri="{BB962C8B-B14F-4D97-AF65-F5344CB8AC3E}">
        <p14:creationId xmlns:p14="http://schemas.microsoft.com/office/powerpoint/2010/main" val="1825205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75B55E-DDA4-4AA9-AF26-9297D581E584}" type="slidenum">
              <a:rPr lang="en-GB" smtClean="0"/>
              <a:t>19</a:t>
            </a:fld>
            <a:endParaRPr lang="en-GB" dirty="0"/>
          </a:p>
        </p:txBody>
      </p:sp>
    </p:spTree>
    <p:extLst>
      <p:ext uri="{BB962C8B-B14F-4D97-AF65-F5344CB8AC3E}">
        <p14:creationId xmlns:p14="http://schemas.microsoft.com/office/powerpoint/2010/main" val="162026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 name="Slide Number Placeholder 3"/>
          <p:cNvSpPr>
            <a:spLocks noGrp="1"/>
          </p:cNvSpPr>
          <p:nvPr>
            <p:ph type="sldNum" sz="quarter" idx="5"/>
          </p:nvPr>
        </p:nvSpPr>
        <p:spPr/>
        <p:txBody>
          <a:bodyPr/>
          <a:lstStyle/>
          <a:p>
            <a:fld id="{F8B4E8B6-0788-EB4D-B540-A34B2EB4DF05}" type="slidenum">
              <a:rPr lang="en-US" smtClean="0"/>
              <a:t>2</a:t>
            </a:fld>
            <a:endParaRPr lang="en-US" dirty="0"/>
          </a:p>
        </p:txBody>
      </p:sp>
    </p:spTree>
    <p:extLst>
      <p:ext uri="{BB962C8B-B14F-4D97-AF65-F5344CB8AC3E}">
        <p14:creationId xmlns:p14="http://schemas.microsoft.com/office/powerpoint/2010/main" val="4138433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dirty="0"/>
              <a:t>MindEd Trainers Guidance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Continuing the story of what helped...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Remembering his nan with happier thoughts helps Anthony feel a bit more in control of his emotions as well. So does his teacher helping him to realise that his upset thoughts and feelings are not abnormal, even if unpleasant (normalisation).</a:t>
            </a:r>
          </a:p>
          <a:p>
            <a:endParaRPr lang="en-US" sz="1200" dirty="0"/>
          </a:p>
          <a:p>
            <a:r>
              <a:rPr lang="en-GB" sz="1200" b="0" i="0" u="none" strike="noStrike" kern="1200" dirty="0">
                <a:solidFill>
                  <a:schemeClr val="tx1"/>
                </a:solidFill>
                <a:effectLst/>
                <a:latin typeface="+mn-lt"/>
                <a:ea typeface="+mn-ea"/>
                <a:cs typeface="+mn-cs"/>
              </a:rPr>
              <a:t>This vignette shows the need for good preparation and important to have included the need to record this too.</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And that grief is a journey not an event: hence Charlene offering to meet Anthony again and speak with his parents is so important too</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Is there anything that Charlene can do after meeting Anthony that would further support him or ensure she is supported too?</a:t>
            </a:r>
          </a:p>
          <a:p>
            <a:endParaRPr lang="en-GB" sz="1200" b="0" i="0" u="none" strike="noStrike" kern="1200" dirty="0">
              <a:solidFill>
                <a:schemeClr val="tx1"/>
              </a:solidFill>
              <a:effectLst/>
              <a:latin typeface="+mn-lt"/>
              <a:ea typeface="+mn-ea"/>
              <a:cs typeface="+mn-cs"/>
            </a:endParaRPr>
          </a:p>
          <a:p>
            <a:r>
              <a:rPr lang="en-GB" sz="1200" b="1" dirty="0">
                <a:latin typeface="Open Sans" panose="020B0606030504020204" pitchFamily="34" charset="0"/>
                <a:ea typeface="Open Sans" panose="020B0606030504020204" pitchFamily="34" charset="0"/>
                <a:cs typeface="Open Sans" panose="020B0606030504020204" pitchFamily="34" charset="0"/>
              </a:rPr>
              <a:t>Normalisation</a:t>
            </a:r>
            <a:r>
              <a:rPr lang="en-GB" sz="1200" dirty="0">
                <a:latin typeface="Open Sans" panose="020B0606030504020204" pitchFamily="34" charset="0"/>
                <a:ea typeface="Open Sans" panose="020B0606030504020204" pitchFamily="34" charset="0"/>
                <a:cs typeface="Open Sans" panose="020B0606030504020204" pitchFamily="34" charset="0"/>
              </a:rPr>
              <a:t>: In brief, this means that under unusual, stressful conditions we can react with thoughts and behaviours that may be atypical for us under ordinary circumstances. These thoughts, feelings and behaviours may scare us because they are not typical </a:t>
            </a:r>
            <a:r>
              <a:rPr lang="en-GB" sz="1200" b="0" dirty="0">
                <a:latin typeface="Open Sans" panose="020B0606030504020204" pitchFamily="34" charset="0"/>
                <a:ea typeface="Open Sans" panose="020B0606030504020204" pitchFamily="34" charset="0"/>
                <a:cs typeface="Open Sans" panose="020B0606030504020204" pitchFamily="34" charset="0"/>
              </a:rPr>
              <a:t>to </a:t>
            </a:r>
            <a:r>
              <a:rPr lang="en-GB" sz="1200" dirty="0">
                <a:latin typeface="Open Sans" panose="020B0606030504020204" pitchFamily="34" charset="0"/>
                <a:ea typeface="Open Sans" panose="020B0606030504020204" pitchFamily="34" charset="0"/>
                <a:cs typeface="Open Sans" panose="020B0606030504020204" pitchFamily="34" charset="0"/>
              </a:rPr>
              <a:t>us but they are normal for the situation. This does not mean that we are unusual; many people get them. For everyone, they may be different in content, tone or quality. Neither are they an indicator that we should “get on with it and manage”. Neither does the term mean that the experience is trivial; it is not and can be very uncomfortable. Some will recover their equilibrium quite naturally with time. Others may need some support from within their school or college. Some may need some support from outside agencies.</a:t>
            </a:r>
          </a:p>
          <a:p>
            <a:endParaRPr lang="en-GB" sz="14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75B55E-DDA4-4AA9-AF26-9297D581E584}" type="slidenum">
              <a:rPr lang="en-GB" smtClean="0"/>
              <a:t>20</a:t>
            </a:fld>
            <a:endParaRPr lang="en-GB" dirty="0"/>
          </a:p>
        </p:txBody>
      </p:sp>
    </p:spTree>
    <p:extLst>
      <p:ext uri="{BB962C8B-B14F-4D97-AF65-F5344CB8AC3E}">
        <p14:creationId xmlns:p14="http://schemas.microsoft.com/office/powerpoint/2010/main" val="3565574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3AEA3E3-C4C4-45D9-BE20-57D1C6D2ECA0}"/>
              </a:ext>
            </a:extLst>
          </p:cNvPr>
          <p:cNvSpPr>
            <a:spLocks noGrp="1"/>
          </p:cNvSpPr>
          <p:nvPr>
            <p:ph type="body" idx="1"/>
          </p:nvPr>
        </p:nvSpPr>
        <p:spPr/>
        <p:txBody>
          <a:bodyPr/>
          <a:lstStyle/>
          <a:p>
            <a:r>
              <a:rPr lang="en-US" sz="1800" b="1" u="sng" dirty="0"/>
              <a:t>MindEd Trainers Guidance Notes</a:t>
            </a:r>
          </a:p>
          <a:p>
            <a:endParaRPr lang="en-GB" sz="1800" b="0" u="none" kern="1200" dirty="0">
              <a:solidFill>
                <a:schemeClr val="tx1"/>
              </a:solidFill>
              <a:effectLst/>
              <a:latin typeface="+mn-lt"/>
              <a:ea typeface="+mn-ea"/>
              <a:cs typeface="+mn-cs"/>
            </a:endParaRPr>
          </a:p>
          <a:p>
            <a:r>
              <a:rPr lang="en-GB" sz="1800" b="0" u="none" kern="1200" dirty="0">
                <a:solidFill>
                  <a:schemeClr val="tx1"/>
                </a:solidFill>
                <a:effectLst/>
                <a:latin typeface="+mn-lt"/>
                <a:ea typeface="+mn-ea"/>
                <a:cs typeface="+mn-cs"/>
              </a:rPr>
              <a:t>The vignettes illustrated this summary slide just to once more highlight </a:t>
            </a:r>
            <a:r>
              <a:rPr lang="en-GB" sz="1800" b="1" u="sng" kern="1200" dirty="0">
                <a:solidFill>
                  <a:schemeClr val="tx1"/>
                </a:solidFill>
                <a:effectLst/>
                <a:latin typeface="+mn-lt"/>
                <a:ea typeface="+mn-ea"/>
                <a:cs typeface="+mn-cs"/>
              </a:rPr>
              <a:t>3 levels of interactions</a:t>
            </a:r>
          </a:p>
          <a:p>
            <a:pPr marL="228600" indent="-228600">
              <a:buAutoNum type="arabicPeriod"/>
            </a:pPr>
            <a:r>
              <a:rPr lang="en-GB" sz="1800" b="0" u="none" kern="1200" dirty="0">
                <a:solidFill>
                  <a:schemeClr val="tx1"/>
                </a:solidFill>
                <a:effectLst/>
                <a:latin typeface="+mn-lt"/>
                <a:ea typeface="+mn-ea"/>
                <a:cs typeface="+mn-cs"/>
              </a:rPr>
              <a:t>The </a:t>
            </a:r>
            <a:r>
              <a:rPr lang="en-GB" sz="1800" b="0" u="sng" kern="1200" dirty="0">
                <a:solidFill>
                  <a:schemeClr val="tx1"/>
                </a:solidFill>
                <a:effectLst/>
                <a:latin typeface="+mn-lt"/>
                <a:ea typeface="+mn-ea"/>
                <a:cs typeface="+mn-cs"/>
              </a:rPr>
              <a:t>individual person to person interactions </a:t>
            </a:r>
            <a:r>
              <a:rPr lang="en-GB" sz="1800" b="0" u="none" kern="1200" dirty="0">
                <a:solidFill>
                  <a:schemeClr val="tx1"/>
                </a:solidFill>
                <a:effectLst/>
                <a:latin typeface="+mn-lt"/>
                <a:ea typeface="+mn-ea"/>
                <a:cs typeface="+mn-cs"/>
              </a:rPr>
              <a:t>supported by 5 Rs as an aide-memoire for good interactions, </a:t>
            </a:r>
          </a:p>
          <a:p>
            <a:pPr marL="228600" indent="-228600">
              <a:buAutoNum type="arabicPeriod"/>
            </a:pPr>
            <a:r>
              <a:rPr lang="en-GB" sz="1800" b="0" u="none" kern="1200" dirty="0">
                <a:solidFill>
                  <a:schemeClr val="tx1"/>
                </a:solidFill>
                <a:effectLst/>
                <a:latin typeface="+mn-lt"/>
                <a:ea typeface="+mn-ea"/>
                <a:cs typeface="+mn-cs"/>
              </a:rPr>
              <a:t>The </a:t>
            </a:r>
            <a:r>
              <a:rPr lang="en-GB" sz="1800" b="0" u="sng" kern="1200" dirty="0">
                <a:solidFill>
                  <a:schemeClr val="tx1"/>
                </a:solidFill>
                <a:effectLst/>
                <a:latin typeface="+mn-lt"/>
                <a:ea typeface="+mn-ea"/>
                <a:cs typeface="+mn-cs"/>
              </a:rPr>
              <a:t>wider supports and recovery support </a:t>
            </a:r>
            <a:r>
              <a:rPr lang="en-GB" sz="1800" b="0" u="none" kern="1200" dirty="0">
                <a:solidFill>
                  <a:schemeClr val="tx1"/>
                </a:solidFill>
                <a:effectLst/>
                <a:latin typeface="+mn-lt"/>
                <a:ea typeface="+mn-ea"/>
                <a:cs typeface="+mn-cs"/>
              </a:rPr>
              <a:t>for any individual using the PFA (Psychological First Aid) model </a:t>
            </a:r>
          </a:p>
          <a:p>
            <a:pPr marL="228600" indent="-228600">
              <a:buAutoNum type="arabicPeriod"/>
            </a:pPr>
            <a:r>
              <a:rPr lang="en-GB" sz="1800" b="0" u="none" kern="1200" dirty="0">
                <a:solidFill>
                  <a:schemeClr val="tx1"/>
                </a:solidFill>
                <a:effectLst/>
                <a:latin typeface="+mn-lt"/>
                <a:ea typeface="+mn-ea"/>
                <a:cs typeface="+mn-cs"/>
              </a:rPr>
              <a:t>How these two levels of support </a:t>
            </a:r>
            <a:r>
              <a:rPr lang="en-GB" sz="1800" b="0" u="sng" kern="1200" dirty="0">
                <a:solidFill>
                  <a:schemeClr val="tx1"/>
                </a:solidFill>
                <a:effectLst/>
                <a:latin typeface="+mn-lt"/>
                <a:ea typeface="+mn-ea"/>
                <a:cs typeface="+mn-cs"/>
              </a:rPr>
              <a:t>sit within the Whole School/College ethos </a:t>
            </a:r>
            <a:r>
              <a:rPr lang="en-GB" sz="1800" b="0" u="none" kern="1200" dirty="0">
                <a:solidFill>
                  <a:schemeClr val="tx1"/>
                </a:solidFill>
                <a:effectLst/>
                <a:latin typeface="+mn-lt"/>
                <a:ea typeface="+mn-ea"/>
                <a:cs typeface="+mn-cs"/>
              </a:rPr>
              <a:t>based on the 5 Key Principles of Recovery</a:t>
            </a:r>
          </a:p>
          <a:p>
            <a:endParaRPr lang="en-GB" sz="1800" kern="1200" dirty="0">
              <a:solidFill>
                <a:schemeClr val="tx1"/>
              </a:solidFill>
              <a:effectLst/>
              <a:latin typeface="+mn-lt"/>
              <a:ea typeface="+mn-ea"/>
              <a:cs typeface="+mn-cs"/>
            </a:endParaRPr>
          </a:p>
          <a:p>
            <a:r>
              <a:rPr lang="en-GB" sz="1800" b="1" u="sng" kern="1200" dirty="0">
                <a:solidFill>
                  <a:schemeClr val="tx1"/>
                </a:solidFill>
                <a:effectLst/>
                <a:latin typeface="+mn-lt"/>
                <a:ea typeface="+mn-ea"/>
                <a:cs typeface="+mn-cs"/>
              </a:rPr>
              <a:t>What are the 5 Rs? </a:t>
            </a:r>
          </a:p>
          <a:p>
            <a:r>
              <a:rPr lang="en-GB" sz="1800" kern="1200" dirty="0">
                <a:solidFill>
                  <a:schemeClr val="tx1"/>
                </a:solidFill>
                <a:effectLst/>
                <a:latin typeface="+mn-lt"/>
                <a:ea typeface="+mn-ea"/>
                <a:cs typeface="+mn-cs"/>
              </a:rPr>
              <a:t>They are an aide-memoire for supporting and having good interactions between anyone in any setting, in the school/college community, they are to remember</a:t>
            </a:r>
          </a:p>
          <a:p>
            <a:r>
              <a:rPr lang="en-GB" sz="1800" kern="1200" dirty="0">
                <a:solidFill>
                  <a:schemeClr val="tx1"/>
                </a:solidFill>
                <a:effectLst/>
                <a:latin typeface="+mn-lt"/>
                <a:ea typeface="+mn-ea"/>
                <a:cs typeface="+mn-cs"/>
              </a:rPr>
              <a:t>Relationships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Recognition</a:t>
            </a:r>
          </a:p>
          <a:p>
            <a:r>
              <a:rPr lang="en-GB" sz="1800" kern="1200" dirty="0">
                <a:solidFill>
                  <a:schemeClr val="tx1"/>
                </a:solidFill>
                <a:effectLst/>
                <a:latin typeface="+mn-lt"/>
                <a:ea typeface="+mn-ea"/>
                <a:cs typeface="+mn-cs"/>
              </a:rPr>
              <a:t>Reflection</a:t>
            </a:r>
          </a:p>
          <a:p>
            <a:r>
              <a:rPr lang="en-GB" sz="1800" kern="1200" dirty="0">
                <a:solidFill>
                  <a:schemeClr val="tx1"/>
                </a:solidFill>
                <a:effectLst/>
                <a:latin typeface="+mn-lt"/>
                <a:ea typeface="+mn-ea"/>
                <a:cs typeface="+mn-cs"/>
              </a:rPr>
              <a:t>Regulation</a:t>
            </a:r>
          </a:p>
          <a:p>
            <a:r>
              <a:rPr lang="en-GB" sz="1800" kern="1200" dirty="0">
                <a:solidFill>
                  <a:schemeClr val="tx1"/>
                </a:solidFill>
                <a:effectLst/>
                <a:latin typeface="+mn-lt"/>
                <a:ea typeface="+mn-ea"/>
                <a:cs typeface="+mn-cs"/>
              </a:rPr>
              <a:t>Resilience</a:t>
            </a:r>
          </a:p>
          <a:p>
            <a:r>
              <a:rPr lang="en-GB" sz="1800" kern="1200" dirty="0">
                <a:solidFill>
                  <a:schemeClr val="tx1"/>
                </a:solidFill>
                <a:effectLst/>
                <a:latin typeface="+mn-lt"/>
                <a:ea typeface="+mn-ea"/>
                <a:cs typeface="+mn-cs"/>
              </a:rPr>
              <a:t>The 5 Rs is an aide-memoire, of actions, of ways of helping. They support recovery of wellbeing and nurture increase in learning, growth and hence resilience.</a:t>
            </a:r>
          </a:p>
          <a:p>
            <a:endParaRPr lang="en-GB" sz="1800" kern="1200" dirty="0">
              <a:solidFill>
                <a:schemeClr val="tx1"/>
              </a:solidFill>
              <a:effectLst/>
              <a:latin typeface="+mn-lt"/>
              <a:ea typeface="+mn-ea"/>
              <a:cs typeface="+mn-cs"/>
            </a:endParaRPr>
          </a:p>
          <a:p>
            <a:r>
              <a:rPr lang="en-GB" sz="1800" b="1" u="sng" kern="1200" dirty="0">
                <a:solidFill>
                  <a:schemeClr val="tx1"/>
                </a:solidFill>
                <a:effectLst/>
                <a:latin typeface="+mn-lt"/>
                <a:ea typeface="+mn-ea"/>
                <a:cs typeface="+mn-cs"/>
              </a:rPr>
              <a:t>What is PFA (Psychological First Aid)?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Look / Listen / Link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It builds ways of remembering how to deliver early support to each other at all ages. As with the 5 Rs it builds from the same ethos of recovery and support with links to other forms of support as soon as possible, to help education staff, pupils, parents or carers return as soon as possible to pathways towards return of wellbeing, learning from experience and support for resilience.</a:t>
            </a:r>
          </a:p>
          <a:p>
            <a:endParaRPr lang="en-GB" sz="1800" b="1" u="sng"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 </a:t>
            </a:r>
          </a:p>
          <a:p>
            <a:r>
              <a:rPr lang="en-GB" sz="1800" b="1" i="0" u="sng" strike="noStrike" kern="1200" dirty="0">
                <a:solidFill>
                  <a:schemeClr val="tx1"/>
                </a:solidFill>
                <a:effectLst/>
                <a:latin typeface="+mn-lt"/>
                <a:ea typeface="+mn-ea"/>
                <a:cs typeface="+mn-cs"/>
              </a:rPr>
              <a:t>HOW DO THE 5 KEY PRINCIPLES OF WHOLE SCHOOL/COLLEGE RECOVERY FIT WITH PFA and THE 5 Rs?</a:t>
            </a:r>
          </a:p>
          <a:p>
            <a:endParaRPr lang="en-GB" sz="1800" b="0" i="0" u="none" strike="noStrike" kern="1200" dirty="0">
              <a:solidFill>
                <a:schemeClr val="tx1"/>
              </a:solidFill>
              <a:effectLst/>
              <a:latin typeface="+mn-lt"/>
              <a:ea typeface="+mn-ea"/>
              <a:cs typeface="+mn-cs"/>
            </a:endParaRPr>
          </a:p>
          <a:p>
            <a:r>
              <a:rPr lang="en-GB" sz="1800" b="0" i="0" u="none" strike="noStrike" kern="1200" dirty="0">
                <a:solidFill>
                  <a:schemeClr val="tx1"/>
                </a:solidFill>
                <a:effectLst/>
                <a:latin typeface="+mn-lt"/>
                <a:ea typeface="+mn-ea"/>
                <a:cs typeface="+mn-cs"/>
              </a:rPr>
              <a:t>The 5 Rs sit </a:t>
            </a:r>
            <a:r>
              <a:rPr lang="en-GB" sz="1800" b="0" i="1" u="sng" strike="noStrike" kern="1200" dirty="0">
                <a:solidFill>
                  <a:schemeClr val="tx1"/>
                </a:solidFill>
                <a:effectLst/>
                <a:latin typeface="+mn-lt"/>
                <a:ea typeface="+mn-ea"/>
                <a:cs typeface="+mn-cs"/>
              </a:rPr>
              <a:t>inside</a:t>
            </a:r>
            <a:r>
              <a:rPr lang="en-GB" sz="1800" b="0" i="0" u="none" strike="noStrike" kern="1200" dirty="0">
                <a:solidFill>
                  <a:schemeClr val="tx1"/>
                </a:solidFill>
                <a:effectLst/>
                <a:latin typeface="+mn-lt"/>
                <a:ea typeface="+mn-ea"/>
                <a:cs typeface="+mn-cs"/>
              </a:rPr>
              <a:t> the </a:t>
            </a:r>
            <a:r>
              <a:rPr lang="en-GB" sz="1800" b="0" i="1" u="sng" strike="noStrike" kern="1200" dirty="0">
                <a:solidFill>
                  <a:schemeClr val="tx1"/>
                </a:solidFill>
                <a:effectLst/>
                <a:latin typeface="+mn-lt"/>
                <a:ea typeface="+mn-ea"/>
                <a:cs typeface="+mn-cs"/>
              </a:rPr>
              <a:t>5 Key Principles of Recovery </a:t>
            </a:r>
            <a:r>
              <a:rPr lang="en-GB" sz="1800" b="0" i="0" u="none" strike="noStrike" kern="1200" dirty="0">
                <a:solidFill>
                  <a:schemeClr val="tx1"/>
                </a:solidFill>
                <a:effectLst/>
                <a:latin typeface="+mn-lt"/>
                <a:ea typeface="+mn-ea"/>
                <a:cs typeface="+mn-cs"/>
              </a:rPr>
              <a:t>for a Whole School/College and inside PFA</a:t>
            </a:r>
          </a:p>
          <a:p>
            <a:endParaRPr lang="en-GB" sz="1800" b="0" i="0" u="none" strike="noStrike" kern="1200" dirty="0">
              <a:solidFill>
                <a:schemeClr val="tx1"/>
              </a:solidFill>
              <a:effectLst/>
              <a:latin typeface="+mn-lt"/>
              <a:ea typeface="+mn-ea"/>
              <a:cs typeface="+mn-cs"/>
            </a:endParaRPr>
          </a:p>
          <a:p>
            <a:r>
              <a:rPr lang="en-GB" sz="1800" b="0" i="0" u="none" strike="noStrike" kern="1200" dirty="0">
                <a:solidFill>
                  <a:schemeClr val="tx1"/>
                </a:solidFill>
                <a:effectLst/>
                <a:latin typeface="+mn-lt"/>
                <a:ea typeface="+mn-ea"/>
                <a:cs typeface="+mn-cs"/>
              </a:rPr>
              <a:t>PFA is like the glue linking interactions and support to wider communities of support</a:t>
            </a:r>
            <a:br>
              <a:rPr lang="en-GB" sz="1800" dirty="0"/>
            </a:br>
            <a:endParaRPr lang="en-GB" sz="1800" dirty="0"/>
          </a:p>
          <a:p>
            <a:r>
              <a:rPr lang="en-GB" sz="1800" b="0" i="0" u="none" strike="noStrike" kern="1200" dirty="0">
                <a:solidFill>
                  <a:schemeClr val="tx1"/>
                </a:solidFill>
                <a:effectLst/>
                <a:latin typeface="+mn-lt"/>
                <a:ea typeface="+mn-ea"/>
                <a:cs typeface="+mn-cs"/>
              </a:rPr>
              <a:t>The 5 Key Principles of Recovery provides </a:t>
            </a:r>
            <a:r>
              <a:rPr lang="en-GB" sz="1800" b="0" i="0" u="sng" strike="noStrike" kern="1200" dirty="0">
                <a:solidFill>
                  <a:schemeClr val="tx1"/>
                </a:solidFill>
                <a:effectLst/>
                <a:latin typeface="+mn-lt"/>
                <a:ea typeface="+mn-ea"/>
                <a:cs typeface="+mn-cs"/>
              </a:rPr>
              <a:t>a Whole School/College approach</a:t>
            </a:r>
            <a:br>
              <a:rPr lang="en-GB" sz="1800" dirty="0"/>
            </a:br>
            <a:endParaRPr lang="en-GB" sz="1800" dirty="0"/>
          </a:p>
          <a:p>
            <a:r>
              <a:rPr lang="en-GB" sz="1800" b="1" u="sng" dirty="0"/>
              <a:t>HOW THIS WORKS: </a:t>
            </a:r>
            <a:r>
              <a:rPr lang="en-GB" sz="1800" b="0" i="0" u="none" strike="noStrike" kern="1200" dirty="0">
                <a:solidFill>
                  <a:schemeClr val="tx1"/>
                </a:solidFill>
                <a:effectLst/>
                <a:latin typeface="+mn-lt"/>
                <a:ea typeface="+mn-ea"/>
                <a:cs typeface="+mn-cs"/>
              </a:rPr>
              <a:t>For </a:t>
            </a:r>
            <a:r>
              <a:rPr lang="en-GB" sz="1800" b="0" i="1" u="sng" strike="noStrike" kern="1200" dirty="0">
                <a:solidFill>
                  <a:schemeClr val="tx1"/>
                </a:solidFill>
                <a:effectLst/>
                <a:latin typeface="+mn-lt"/>
                <a:ea typeface="+mn-ea"/>
                <a:cs typeface="+mn-cs"/>
              </a:rPr>
              <a:t>any interaction </a:t>
            </a:r>
            <a:r>
              <a:rPr lang="en-GB" sz="1800" b="0" i="0" u="none" strike="noStrike" kern="1200" dirty="0">
                <a:solidFill>
                  <a:schemeClr val="tx1"/>
                </a:solidFill>
                <a:effectLst/>
                <a:latin typeface="+mn-lt"/>
                <a:ea typeface="+mn-ea"/>
                <a:cs typeface="+mn-cs"/>
              </a:rPr>
              <a:t>taking place inside that school/college the 5 Rs provides a framework for what to remember to do.</a:t>
            </a:r>
          </a:p>
          <a:p>
            <a:r>
              <a:rPr lang="en-GB" sz="1800" b="0" i="0" u="none" strike="noStrike" kern="1200" dirty="0">
                <a:solidFill>
                  <a:schemeClr val="tx1"/>
                </a:solidFill>
                <a:effectLst/>
                <a:latin typeface="+mn-lt"/>
                <a:ea typeface="+mn-ea"/>
                <a:cs typeface="+mn-cs"/>
              </a:rPr>
              <a:t>That is; help the</a:t>
            </a:r>
            <a:r>
              <a:rPr lang="en-GB" sz="1800" b="1" i="0" u="none" strike="noStrike" kern="1200" dirty="0">
                <a:solidFill>
                  <a:schemeClr val="tx1"/>
                </a:solidFill>
                <a:effectLst/>
                <a:latin typeface="+mn-lt"/>
                <a:ea typeface="+mn-ea"/>
                <a:cs typeface="+mn-cs"/>
              </a:rPr>
              <a:t> relationship</a:t>
            </a:r>
            <a:r>
              <a:rPr lang="en-GB" sz="1800" b="0" i="0" u="none" strike="noStrike" kern="1200" dirty="0">
                <a:solidFill>
                  <a:schemeClr val="tx1"/>
                </a:solidFill>
                <a:effectLst/>
                <a:latin typeface="+mn-lt"/>
                <a:ea typeface="+mn-ea"/>
                <a:cs typeface="+mn-cs"/>
              </a:rPr>
              <a:t>, listen and </a:t>
            </a:r>
            <a:r>
              <a:rPr lang="en-GB" sz="1800" b="1" i="0" u="none" strike="noStrike" kern="1200" dirty="0">
                <a:solidFill>
                  <a:schemeClr val="tx1"/>
                </a:solidFill>
                <a:effectLst/>
                <a:latin typeface="+mn-lt"/>
                <a:ea typeface="+mn-ea"/>
                <a:cs typeface="+mn-cs"/>
              </a:rPr>
              <a:t>reflect </a:t>
            </a:r>
            <a:r>
              <a:rPr lang="en-GB" sz="1800" b="0" i="0" u="none" strike="noStrike" kern="1200" dirty="0">
                <a:solidFill>
                  <a:schemeClr val="tx1"/>
                </a:solidFill>
                <a:effectLst/>
                <a:latin typeface="+mn-lt"/>
                <a:ea typeface="+mn-ea"/>
                <a:cs typeface="+mn-cs"/>
              </a:rPr>
              <a:t>carefully, </a:t>
            </a:r>
            <a:r>
              <a:rPr lang="en-GB" sz="1800" b="1" i="0" u="none" strike="noStrike" kern="1200" dirty="0">
                <a:solidFill>
                  <a:schemeClr val="tx1"/>
                </a:solidFill>
                <a:effectLst/>
                <a:latin typeface="+mn-lt"/>
                <a:ea typeface="+mn-ea"/>
                <a:cs typeface="+mn-cs"/>
              </a:rPr>
              <a:t>recognise</a:t>
            </a:r>
            <a:r>
              <a:rPr lang="en-GB" sz="1800" b="0" i="0" u="none" strike="noStrike" kern="1200" dirty="0">
                <a:solidFill>
                  <a:schemeClr val="tx1"/>
                </a:solidFill>
                <a:effectLst/>
                <a:latin typeface="+mn-lt"/>
                <a:ea typeface="+mn-ea"/>
                <a:cs typeface="+mn-cs"/>
              </a:rPr>
              <a:t> and look out for needs and cues, support </a:t>
            </a:r>
            <a:r>
              <a:rPr lang="en-GB" sz="1800" b="1" i="0" u="none" strike="noStrike" kern="1200" dirty="0">
                <a:solidFill>
                  <a:schemeClr val="tx1"/>
                </a:solidFill>
                <a:effectLst/>
                <a:latin typeface="+mn-lt"/>
                <a:ea typeface="+mn-ea"/>
                <a:cs typeface="+mn-cs"/>
              </a:rPr>
              <a:t>regulation</a:t>
            </a:r>
            <a:r>
              <a:rPr lang="en-GB" sz="1800" b="0" i="0" u="none" strike="noStrike" kern="1200" dirty="0">
                <a:solidFill>
                  <a:schemeClr val="tx1"/>
                </a:solidFill>
                <a:effectLst/>
                <a:latin typeface="+mn-lt"/>
                <a:ea typeface="+mn-ea"/>
                <a:cs typeface="+mn-cs"/>
              </a:rPr>
              <a:t> of emotions so that things are manageable and in so doing support new habits of </a:t>
            </a:r>
            <a:r>
              <a:rPr lang="en-GB" sz="1800" b="1" i="0" u="none" strike="noStrike" kern="1200" dirty="0">
                <a:solidFill>
                  <a:schemeClr val="tx1"/>
                </a:solidFill>
                <a:effectLst/>
                <a:latin typeface="+mn-lt"/>
                <a:ea typeface="+mn-ea"/>
                <a:cs typeface="+mn-cs"/>
              </a:rPr>
              <a:t>resilience</a:t>
            </a:r>
            <a:r>
              <a:rPr lang="en-GB" sz="1800" b="0" i="0" u="none" strike="noStrike" kern="1200" dirty="0">
                <a:solidFill>
                  <a:schemeClr val="tx1"/>
                </a:solidFill>
                <a:effectLst/>
                <a:latin typeface="+mn-lt"/>
                <a:ea typeface="+mn-ea"/>
                <a:cs typeface="+mn-cs"/>
              </a:rPr>
              <a:t>.</a:t>
            </a:r>
            <a:br>
              <a:rPr lang="en-GB" sz="1800" dirty="0"/>
            </a:br>
            <a:endParaRPr lang="en-GB" sz="1800" b="0" i="0" u="none" strike="noStrike" kern="1200" dirty="0">
              <a:solidFill>
                <a:schemeClr val="tx1"/>
              </a:solidFill>
              <a:effectLst/>
              <a:latin typeface="+mn-lt"/>
              <a:ea typeface="+mn-ea"/>
              <a:cs typeface="+mn-cs"/>
            </a:endParaRPr>
          </a:p>
          <a:p>
            <a:r>
              <a:rPr lang="en-GB" sz="1800" b="0" i="0" u="none" strike="noStrike" kern="1200" dirty="0">
                <a:solidFill>
                  <a:schemeClr val="tx1"/>
                </a:solidFill>
                <a:effectLst/>
                <a:latin typeface="+mn-lt"/>
                <a:ea typeface="+mn-ea"/>
                <a:cs typeface="+mn-cs"/>
              </a:rPr>
              <a:t>This is illustrated in the longer case vignette later in this webinar of ‘Jenni’ the teacher.</a:t>
            </a:r>
          </a:p>
          <a:p>
            <a:endParaRPr lang="en-GB" sz="1800" b="0" i="0" u="none" strike="noStrike" kern="1200" dirty="0">
              <a:solidFill>
                <a:schemeClr val="tx1"/>
              </a:solidFill>
              <a:effectLst/>
              <a:latin typeface="+mn-lt"/>
              <a:ea typeface="+mn-ea"/>
              <a:cs typeface="+mn-cs"/>
            </a:endParaRPr>
          </a:p>
          <a:p>
            <a:r>
              <a:rPr lang="en-GB" sz="1800" b="0" i="0" u="none" strike="noStrike" kern="1200" dirty="0">
                <a:solidFill>
                  <a:schemeClr val="tx1"/>
                </a:solidFill>
                <a:effectLst/>
                <a:latin typeface="+mn-lt"/>
                <a:ea typeface="+mn-ea"/>
                <a:cs typeface="+mn-cs"/>
              </a:rPr>
              <a:t>The use of PFA as the next level of support is illustrated in the case vignette of ”Tony” the teacher</a:t>
            </a:r>
            <a:br>
              <a:rPr lang="en-GB" sz="1800" dirty="0"/>
            </a:br>
            <a:endParaRPr lang="en-GB" sz="1800" dirty="0"/>
          </a:p>
          <a:p>
            <a:r>
              <a:rPr lang="en-GB" sz="1800" b="1" u="sng" dirty="0"/>
              <a:t>Summary</a:t>
            </a:r>
            <a:br>
              <a:rPr lang="en-GB" sz="1800" dirty="0"/>
            </a:br>
            <a:r>
              <a:rPr lang="en-GB" sz="1800" b="0" i="0" u="none" strike="noStrike" kern="1200" dirty="0">
                <a:solidFill>
                  <a:schemeClr val="tx1"/>
                </a:solidFill>
                <a:effectLst/>
                <a:latin typeface="+mn-lt"/>
                <a:ea typeface="+mn-ea"/>
                <a:cs typeface="+mn-cs"/>
              </a:rPr>
              <a:t>The 5 Rs are an ‘aide-memoire’ to remember in any interaction with anyone in the school/college community</a:t>
            </a:r>
          </a:p>
          <a:p>
            <a:r>
              <a:rPr lang="en-GB" sz="1800" b="0" i="0" u="none" strike="noStrike" kern="1200" dirty="0">
                <a:solidFill>
                  <a:schemeClr val="tx1"/>
                </a:solidFill>
                <a:effectLst/>
                <a:latin typeface="+mn-lt"/>
                <a:ea typeface="+mn-ea"/>
                <a:cs typeface="+mn-cs"/>
              </a:rPr>
              <a:t>PFA is like the glue linking interactions and support to wider communities of support</a:t>
            </a:r>
            <a:br>
              <a:rPr lang="en-GB" sz="1800" dirty="0"/>
            </a:br>
            <a:r>
              <a:rPr lang="en-GB" sz="1800" b="0" i="0" u="none" strike="noStrike" kern="1200" dirty="0">
                <a:solidFill>
                  <a:schemeClr val="tx1"/>
                </a:solidFill>
                <a:effectLst/>
                <a:latin typeface="+mn-lt"/>
                <a:ea typeface="+mn-ea"/>
                <a:cs typeface="+mn-cs"/>
              </a:rPr>
              <a:t>The 5 Key Principles of Recovery are a Whole School/College community approach to recovery</a:t>
            </a:r>
            <a:endParaRPr lang="en-GB" sz="1800" kern="1200" dirty="0">
              <a:solidFill>
                <a:schemeClr val="tx1"/>
              </a:solidFill>
              <a:effectLst/>
              <a:latin typeface="+mn-lt"/>
              <a:ea typeface="+mn-ea"/>
              <a:cs typeface="+mn-cs"/>
            </a:endParaRPr>
          </a:p>
          <a:p>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MindEd Trainers Guidance Notes</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So what is PFA, in this slide we describe it. It builds ways of remembering how to deliver support to each other at all ages. As with the 5 Rs it builds from the same ethos of recovery and support as soon as possible, to help education staff, pupils, parents or carers return as soon as possible to pathways towards return of wellbeing, learning from experience and support for resilience.</a:t>
            </a:r>
          </a:p>
          <a:p>
            <a:endParaRPr lang="en-GB"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Prepare</a:t>
            </a:r>
            <a:r>
              <a:rPr lang="en-GB"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yourself for conversations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Look </a:t>
            </a:r>
            <a:r>
              <a:rPr lang="en-GB"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out for distress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Listen </a:t>
            </a:r>
            <a:r>
              <a:rPr lang="en-GB"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even a short time can be great with good empathy skills - Give time to understand - Be kind</a:t>
            </a:r>
          </a:p>
          <a:p>
            <a:r>
              <a:rPr lang="en-GB" sz="1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Confidentiality</a:t>
            </a:r>
            <a:r>
              <a:rPr lang="en-GB"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what can you offer a colleague or pupil or parent and what can you not offer?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Consider any practical </a:t>
            </a:r>
            <a:r>
              <a:rPr lang="en-GB" sz="1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problem solving </a:t>
            </a:r>
            <a:r>
              <a:rPr lang="en-GB"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you can with child, parent or carer, do not feel you have to solve it all - Never underestimate how much just listening, and being kind matters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Link</a:t>
            </a:r>
            <a:r>
              <a:rPr lang="en-GB"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to sources of support (see important caveat note below* on added vulnerability of those who lack parent/carer support) - Remember ordinary community activities like clubs, religious groups, sports etc - Charities and statutory agencies - On-line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Plan support</a:t>
            </a:r>
            <a:r>
              <a:rPr lang="en-US"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if possible - making time to set/book a time to meet and discuss is supportive as you know it is going to happen</a:t>
            </a:r>
            <a:endParaRPr lang="en-GB"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GB"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Segoe UI" panose="020B0502040204020203" pitchFamily="34" charset="0"/>
              </a:rPr>
              <a:t>Consider the communication needs of certain groups like autistic CYP</a:t>
            </a:r>
            <a:r>
              <a:rPr lang="en-GB" sz="1800" dirty="0">
                <a:latin typeface="Segoe UI" panose="020B0502040204020203" pitchFamily="34" charset="0"/>
              </a:rPr>
              <a:t>, and the tools to employ to understand what they are struggling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Segoe UI" panose="020B0502040204020203" pitchFamily="34" charset="0"/>
              </a:rPr>
              <a:t>Also helping CYP to understand and be prepared for these conversations (for autistic children) is important in being able to best help them.</a:t>
            </a:r>
          </a:p>
          <a:p>
            <a:endParaRPr lang="en-GB"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u="sng" dirty="0"/>
              <a:t>*IMPORTANT TO NOTE marginalised, isolated or otherwise at risk children or young people.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a:t>
            </a:r>
            <a:r>
              <a:rPr lang="en-GB" sz="4400" u="none" dirty="0">
                <a:solidFill>
                  <a:srgbClr val="FF0000"/>
                </a:solidFill>
                <a:effectLst/>
                <a:latin typeface="Calibri" panose="020F0502020204030204" pitchFamily="34" charset="0"/>
                <a:ea typeface="Times New Roman" panose="02020603050405020304" pitchFamily="18" charset="0"/>
              </a:rPr>
              <a:t>For some children and young people, </a:t>
            </a:r>
            <a:r>
              <a:rPr lang="en-GB" sz="3200" u="none" dirty="0">
                <a:effectLst/>
                <a:latin typeface="Calibri" panose="020F0502020204030204" pitchFamily="34" charset="0"/>
                <a:ea typeface="Calibri" panose="020F0502020204030204" pitchFamily="34" charset="0"/>
              </a:rPr>
              <a:t>school/college provides an important protective role when other aspects of their lives such as their home/family circumstances might be difficult or challenging. </a:t>
            </a:r>
            <a:r>
              <a:rPr lang="en-GB" sz="4000" u="none" kern="1200" dirty="0">
                <a:solidFill>
                  <a:schemeClr val="tx1"/>
                </a:solidFill>
                <a:effectLst/>
                <a:latin typeface="+mn-lt"/>
                <a:ea typeface="+mn-ea"/>
                <a:cs typeface="+mn-cs"/>
              </a:rPr>
              <a:t>For them </a:t>
            </a:r>
            <a:r>
              <a:rPr lang="en-GB" sz="2800" kern="1200" dirty="0">
                <a:solidFill>
                  <a:schemeClr val="tx1"/>
                </a:solidFill>
                <a:effectLst/>
                <a:latin typeface="+mn-lt"/>
                <a:ea typeface="+mn-ea"/>
                <a:cs typeface="+mn-cs"/>
              </a:rPr>
              <a:t>there is added importance </a:t>
            </a:r>
            <a:r>
              <a:rPr lang="en-GB" sz="2400" kern="1200" dirty="0">
                <a:solidFill>
                  <a:schemeClr val="tx1"/>
                </a:solidFill>
                <a:effectLst/>
                <a:latin typeface="+mn-lt"/>
                <a:ea typeface="+mn-ea"/>
                <a:cs typeface="+mn-cs"/>
              </a:rPr>
              <a:t>of school/college communities and wider </a:t>
            </a:r>
            <a:r>
              <a:rPr lang="en-GB" sz="2400" b="1" kern="1200" dirty="0">
                <a:solidFill>
                  <a:schemeClr val="tx1"/>
                </a:solidFill>
                <a:effectLst/>
                <a:latin typeface="+mn-lt"/>
                <a:ea typeface="+mn-ea"/>
                <a:cs typeface="+mn-cs"/>
              </a:rPr>
              <a:t>community and peer networks. Friends, mentors, peer mentors, teachers, community workers, sports clubs </a:t>
            </a:r>
            <a:r>
              <a:rPr lang="en-GB" sz="2400" kern="1200" dirty="0">
                <a:solidFill>
                  <a:schemeClr val="tx1"/>
                </a:solidFill>
                <a:effectLst/>
                <a:latin typeface="+mn-lt"/>
                <a:ea typeface="+mn-ea"/>
                <a:cs typeface="+mn-cs"/>
              </a:rPr>
              <a:t>and so forth may be vital emotional wellbeing and resilience lifelines. We know from extensive research how protective in the longer term even one solid good relationship with a teacher or similar figure can be in the long-term outcomes of children or young people from such additionally vulnerable family backgrounds. </a:t>
            </a:r>
          </a:p>
        </p:txBody>
      </p:sp>
    </p:spTree>
    <p:extLst>
      <p:ext uri="{BB962C8B-B14F-4D97-AF65-F5344CB8AC3E}">
        <p14:creationId xmlns:p14="http://schemas.microsoft.com/office/powerpoint/2010/main" val="1300334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MindEd Trainers Guidance Notes</a:t>
            </a:r>
          </a:p>
          <a:p>
            <a:endParaRPr lang="en-US" dirty="0"/>
          </a:p>
          <a:p>
            <a:r>
              <a:rPr lang="en-US" dirty="0"/>
              <a:t>Whole School/College Social Scaffolding</a:t>
            </a:r>
          </a:p>
          <a:p>
            <a:pPr marL="171450" indent="-171450">
              <a:buFont typeface="Arial" panose="020B0604020202020204" pitchFamily="34" charset="0"/>
              <a:buChar char="•"/>
            </a:pPr>
            <a:r>
              <a:rPr lang="en-US" dirty="0"/>
              <a:t>Remember Family: </a:t>
            </a:r>
            <a:r>
              <a:rPr lang="en-GB" dirty="0"/>
              <a:t>speaking with parents/carers to ensure everyone works together</a:t>
            </a:r>
          </a:p>
          <a:p>
            <a:pPr marL="171450" indent="-171450">
              <a:buFont typeface="Arial" panose="020B0604020202020204" pitchFamily="34" charset="0"/>
              <a:buChar char="•"/>
            </a:pPr>
            <a:r>
              <a:rPr lang="en-US" dirty="0"/>
              <a:t>Remember Anthony’s story of bereavement </a:t>
            </a:r>
          </a:p>
          <a:p>
            <a:endParaRPr lang="en-US" dirty="0"/>
          </a:p>
          <a:p>
            <a:r>
              <a:rPr lang="en-US" dirty="0"/>
              <a:t>Vignette: Loss, Supporting Recovery</a:t>
            </a:r>
          </a:p>
          <a:p>
            <a:pPr marL="171450" indent="-171450">
              <a:buFont typeface="Arial" panose="020B0604020202020204" pitchFamily="34" charset="0"/>
              <a:buChar char="•"/>
            </a:pPr>
            <a:r>
              <a:rPr lang="en-US" dirty="0"/>
              <a:t>Introducing Ameera</a:t>
            </a:r>
            <a:endParaRPr lang="en-US" sz="1400" dirty="0"/>
          </a:p>
          <a:p>
            <a:endParaRPr lang="en-US" sz="1400" dirty="0"/>
          </a:p>
          <a:p>
            <a:r>
              <a:rPr lang="en-US" sz="1400" dirty="0"/>
              <a:t>Some statistics (pre Covid-19) from the Childhood Bereavement Network: headline figure is 78% 11-16 year old's in one survey said that they had been bereaved of a close relative or friend (</a:t>
            </a:r>
            <a:r>
              <a:rPr lang="en-US" sz="1400" i="1" dirty="0"/>
              <a:t>Harrison et al 2001</a:t>
            </a:r>
            <a:r>
              <a:rPr lang="en-US" sz="1400" dirty="0"/>
              <a:t>).</a:t>
            </a:r>
          </a:p>
          <a:p>
            <a:endParaRPr lang="en-US" sz="1400" dirty="0"/>
          </a:p>
          <a:p>
            <a:r>
              <a:rPr lang="en-US" sz="1400" b="1" u="sng" dirty="0"/>
              <a:t>How many children and young people are bereaved?</a:t>
            </a:r>
          </a:p>
          <a:p>
            <a:r>
              <a:rPr lang="en-US" sz="1400" dirty="0"/>
              <a:t>Bereavement in children and young people is more frequent than many people think. 78% 11-16 year old's in one survey said that they had been bereaved of a close relative or friend (</a:t>
            </a:r>
            <a:r>
              <a:rPr lang="en-US" sz="1400" i="1" dirty="0"/>
              <a:t>Harrison et al 2001</a:t>
            </a:r>
            <a:r>
              <a:rPr lang="en-US" sz="1400" dirty="0"/>
              <a:t>).</a:t>
            </a:r>
          </a:p>
          <a:p>
            <a:endParaRPr lang="en-US" sz="1400" dirty="0"/>
          </a:p>
          <a:p>
            <a:r>
              <a:rPr lang="en-US" sz="1400" b="1" u="sng" dirty="0"/>
              <a:t>How many parents die each year, leaving dependent children?</a:t>
            </a:r>
          </a:p>
          <a:p>
            <a:r>
              <a:rPr lang="en-US" sz="1400" dirty="0"/>
              <a:t>We estimate that in 2015, 23,600 parents died in the UK, leaving dependent children (23,200 in 2014). That's one parent every 22 minutes.</a:t>
            </a:r>
          </a:p>
          <a:p>
            <a:endParaRPr lang="en-US" sz="1400" dirty="0"/>
          </a:p>
          <a:p>
            <a:r>
              <a:rPr lang="en-US" sz="1400" b="1" u="sng" dirty="0"/>
              <a:t>How many children are bereaved of a parent each year?</a:t>
            </a:r>
          </a:p>
          <a:p>
            <a:r>
              <a:rPr lang="en-US" sz="1400" dirty="0"/>
              <a:t>We estimate that in 2015, these parents left behind around 41,000 dependent children aged 0-17 (40,000 in 2014). That's 112 newly bereaved children every day.</a:t>
            </a:r>
          </a:p>
          <a:p>
            <a:endParaRPr lang="en-US" sz="1400" dirty="0"/>
          </a:p>
          <a:p>
            <a:r>
              <a:rPr lang="en-US" sz="1400" b="1" u="sng" dirty="0"/>
              <a:t>How many children in the current population have been bereaved of a parent?</a:t>
            </a:r>
          </a:p>
          <a:p>
            <a:r>
              <a:rPr lang="en-US" sz="1400" dirty="0"/>
              <a:t>By the age of 16, 4.7 per cent or around 1 in 20 young people will have experienced the death of one or both of their parents (</a:t>
            </a:r>
            <a:r>
              <a:rPr lang="en-US" sz="1400" i="1" dirty="0"/>
              <a:t>Parsons 2011</a:t>
            </a:r>
            <a:r>
              <a:rPr lang="en-US" sz="1400" dirty="0"/>
              <a:t>).</a:t>
            </a:r>
          </a:p>
          <a:p>
            <a:endParaRPr lang="en-US" sz="1400" dirty="0"/>
          </a:p>
          <a:p>
            <a:r>
              <a:rPr lang="en-US" sz="1400" b="1" u="sng" dirty="0"/>
              <a:t>How many children in the current population have been bereaved of a parent or sibling?</a:t>
            </a:r>
          </a:p>
          <a:p>
            <a:r>
              <a:rPr lang="en-US" sz="1400" dirty="0"/>
              <a:t>In 2004, the last time a national survey was done, around 3.5% of 5-16 year old's had been bereaved of a parent or sibling (</a:t>
            </a:r>
            <a:r>
              <a:rPr lang="en-US" sz="1400" i="1" dirty="0"/>
              <a:t>Fauth et al 2012</a:t>
            </a:r>
            <a:r>
              <a:rPr lang="en-US" sz="1400" dirty="0"/>
              <a:t>). That is around 1 in 29 (or roughly one per classroom). In today's terms, that equates to around 309,000 school age children across the UK.</a:t>
            </a:r>
          </a:p>
          <a:p>
            <a:endParaRPr lang="en-US" sz="1400" dirty="0"/>
          </a:p>
          <a:p>
            <a:r>
              <a:rPr lang="en-US" sz="1400" dirty="0"/>
              <a:t>However, as mortality rates have fallen since that survey was carried out, we hope that the rates of bereaved children have also fallen since then. We are joining with others to campaign for the survey to be carried out again, so that we can be sure of the numbers. </a:t>
            </a:r>
          </a:p>
          <a:p>
            <a:endParaRPr lang="en-US" sz="1400" dirty="0"/>
          </a:p>
          <a:p>
            <a:r>
              <a:rPr lang="en-US" sz="1400" b="1" u="sng" dirty="0"/>
              <a:t>Are some groups more likely to be bereaved?</a:t>
            </a:r>
          </a:p>
          <a:p>
            <a:r>
              <a:rPr lang="en-US" sz="1400" dirty="0"/>
              <a:t>Yes. Mortality rates vary by social class and geography, so it follows that children living in disadvantaged areas are more likely to be bereaved. Also, some groups of children may be more likely to experience particular kinds of bereavement: for example mortality rates among disabled young people with complex health needs are higher than among the general population, so young people attending special school are probably more likely to be bereaved of a friend than their peers in mainstream schools.</a:t>
            </a:r>
          </a:p>
          <a:p>
            <a:endParaRPr lang="en-US" sz="1400" dirty="0"/>
          </a:p>
          <a:p>
            <a:r>
              <a:rPr lang="en-US" sz="1400" b="1" u="sng" dirty="0"/>
              <a:t>How many schools are supporting bereaved children?</a:t>
            </a:r>
          </a:p>
          <a:p>
            <a:r>
              <a:rPr lang="en-US" sz="1400" dirty="0"/>
              <a:t>A survey of primary schools in Hull found that over 70% had a child on roll who had been bereaved of someone important to them in the last two years (</a:t>
            </a:r>
            <a:r>
              <a:rPr lang="en-US" sz="1400" i="1" dirty="0"/>
              <a:t>Holland 1993</a:t>
            </a:r>
            <a:r>
              <a:rPr lang="en-US" sz="1400" dirty="0"/>
              <a:t>). All schools will be affected by bereavement at some point.</a:t>
            </a:r>
          </a:p>
        </p:txBody>
      </p:sp>
      <p:sp>
        <p:nvSpPr>
          <p:cNvPr id="4" name="Slide Number Placeholder 3"/>
          <p:cNvSpPr>
            <a:spLocks noGrp="1"/>
          </p:cNvSpPr>
          <p:nvPr>
            <p:ph type="sldNum" sz="quarter" idx="5"/>
          </p:nvPr>
        </p:nvSpPr>
        <p:spPr/>
        <p:txBody>
          <a:bodyPr/>
          <a:lstStyle/>
          <a:p>
            <a:fld id="{F8B4E8B6-0788-EB4D-B540-A34B2EB4DF05}" type="slidenum">
              <a:rPr lang="en-US" smtClean="0"/>
              <a:t>23</a:t>
            </a:fld>
            <a:endParaRPr lang="en-US" dirty="0"/>
          </a:p>
        </p:txBody>
      </p:sp>
    </p:spTree>
    <p:extLst>
      <p:ext uri="{BB962C8B-B14F-4D97-AF65-F5344CB8AC3E}">
        <p14:creationId xmlns:p14="http://schemas.microsoft.com/office/powerpoint/2010/main" val="965499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MindEd Trainers Guidance Notes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Note re: Asking families to alert the school/college</a:t>
            </a:r>
          </a:p>
          <a:p>
            <a:r>
              <a:rPr lang="en-GB" sz="1200" kern="1200" dirty="0">
                <a:solidFill>
                  <a:schemeClr val="tx1"/>
                </a:solidFill>
                <a:effectLst/>
                <a:latin typeface="+mn-lt"/>
                <a:ea typeface="+mn-ea"/>
                <a:cs typeface="+mn-cs"/>
              </a:rPr>
              <a:t>*Teachers have advised that there should be a general request to parents/carers to alert teachers but not that teachers have to ask all parents</a:t>
            </a:r>
            <a:r>
              <a:rPr lang="en-GB" dirty="0">
                <a:effectLst/>
              </a:rPr>
              <a:t> </a:t>
            </a:r>
          </a:p>
          <a:p>
            <a:endParaRPr lang="en-GB" dirty="0">
              <a:effectLst/>
            </a:endParaRPr>
          </a:p>
          <a:p>
            <a:r>
              <a:rPr lang="en-GB" dirty="0">
                <a:effectLst/>
              </a:rPr>
              <a:t>Note, see below, the wide variety of different circumstances that might be encountered with bereavement in times of Covid-19</a:t>
            </a:r>
          </a:p>
          <a:p>
            <a:endParaRPr lang="en-GB" dirty="0">
              <a:effectLst/>
            </a:endParaRPr>
          </a:p>
          <a:p>
            <a:r>
              <a:rPr lang="en-GB" b="1" u="sng" dirty="0"/>
              <a:t>Examples of Covid-19/lockdown specific impacts of Covid-19/lockdown on children’s experiences of bereavement</a:t>
            </a:r>
          </a:p>
          <a:p>
            <a:endParaRPr lang="en-GB" dirty="0"/>
          </a:p>
          <a:p>
            <a:pPr marL="228600" indent="-228600">
              <a:buFont typeface="+mj-lt"/>
              <a:buAutoNum type="arabicPeriod"/>
            </a:pPr>
            <a:r>
              <a:rPr lang="en-GB" dirty="0"/>
              <a:t>Stress of caring for relatives at home who chose not to be admitted to hospice/hospital at the end of their life – whole family having to shield</a:t>
            </a:r>
          </a:p>
          <a:p>
            <a:pPr marL="228600" indent="-228600">
              <a:buFont typeface="+mj-lt"/>
              <a:buAutoNum type="arabicPeriod"/>
            </a:pPr>
            <a:endParaRPr lang="en-GB" dirty="0"/>
          </a:p>
          <a:p>
            <a:pPr marL="228600" indent="-228600">
              <a:buFont typeface="+mj-lt"/>
              <a:buAutoNum type="arabicPeriod"/>
            </a:pPr>
            <a:r>
              <a:rPr lang="en-GB" dirty="0"/>
              <a:t>Issues when someone has died at home, especially when this wasn’t planned for</a:t>
            </a:r>
          </a:p>
          <a:p>
            <a:pPr marL="228600" indent="-228600">
              <a:buFont typeface="+mj-lt"/>
              <a:buAutoNum type="arabicPeriod"/>
            </a:pPr>
            <a:endParaRPr lang="en-GB" dirty="0"/>
          </a:p>
          <a:p>
            <a:pPr marL="228600" indent="-228600">
              <a:buFont typeface="+mj-lt"/>
              <a:buAutoNum type="arabicPeriod"/>
            </a:pPr>
            <a:r>
              <a:rPr lang="en-GB" dirty="0"/>
              <a:t>Conversely, pain of not being able to visit someone dying in hospital/hospice, fears about what happened to them when they were dying not being able to say goodbye/view body/attend funeral, – some of the things that we know can help with accepting the reality of the death (Worden Task 1)</a:t>
            </a:r>
          </a:p>
          <a:p>
            <a:pPr marL="457200" lvl="1" indent="0">
              <a:buFont typeface="+mj-lt"/>
              <a:buNone/>
            </a:pPr>
            <a:r>
              <a:rPr lang="en-GB" b="1" u="sng" dirty="0"/>
              <a:t>Worden’s Four tasks of grieving </a:t>
            </a:r>
          </a:p>
          <a:p>
            <a:pPr lvl="1"/>
            <a:r>
              <a:rPr lang="en-GB" dirty="0"/>
              <a:t>Four tasks of grieving, in no particular order as grief doesn’t follow straight lines (</a:t>
            </a:r>
            <a:r>
              <a:rPr lang="en-GB" i="1" dirty="0"/>
              <a:t>Worden 2011</a:t>
            </a:r>
            <a:r>
              <a:rPr lang="en-GB" dirty="0"/>
              <a:t>)</a:t>
            </a:r>
          </a:p>
          <a:p>
            <a:pPr marL="457200" lvl="1" indent="0">
              <a:buNone/>
            </a:pPr>
            <a:r>
              <a:rPr lang="en-GB" sz="1200" b="0" i="0" u="none" strike="noStrike" kern="1200" dirty="0">
                <a:solidFill>
                  <a:schemeClr val="tx1"/>
                </a:solidFill>
                <a:effectLst/>
                <a:latin typeface="+mn-lt"/>
                <a:ea typeface="+mn-ea"/>
                <a:cs typeface="+mn-cs"/>
              </a:rPr>
              <a:t>Task 1: Accept the loss</a:t>
            </a:r>
          </a:p>
          <a:p>
            <a:pPr marL="457200" lvl="1" indent="0">
              <a:buNone/>
            </a:pPr>
            <a:r>
              <a:rPr lang="en-GB" sz="1200" b="0" i="0" u="none" strike="noStrike" kern="1200" dirty="0">
                <a:solidFill>
                  <a:schemeClr val="tx1"/>
                </a:solidFill>
                <a:effectLst/>
                <a:latin typeface="+mn-lt"/>
                <a:ea typeface="+mn-ea"/>
                <a:cs typeface="+mn-cs"/>
              </a:rPr>
              <a:t>Task 2: Acknowledge the pain of the loss</a:t>
            </a:r>
          </a:p>
          <a:p>
            <a:pPr marL="457200" lvl="1" indent="0">
              <a:buNone/>
            </a:pPr>
            <a:r>
              <a:rPr lang="en-GB" sz="1200" b="0" i="0" u="none" strike="noStrike" kern="1200" dirty="0">
                <a:solidFill>
                  <a:schemeClr val="tx1"/>
                </a:solidFill>
                <a:effectLst/>
                <a:latin typeface="+mn-lt"/>
                <a:ea typeface="+mn-ea"/>
                <a:cs typeface="+mn-cs"/>
              </a:rPr>
              <a:t>Task 3: Adjust to a new environment </a:t>
            </a:r>
          </a:p>
          <a:p>
            <a:pPr marL="457200" lvl="1" indent="0">
              <a:buNone/>
            </a:pPr>
            <a:r>
              <a:rPr lang="en-GB" sz="1200" b="0" i="0" u="none" strike="noStrike" kern="1200" dirty="0">
                <a:solidFill>
                  <a:schemeClr val="tx1"/>
                </a:solidFill>
                <a:effectLst/>
                <a:latin typeface="+mn-lt"/>
                <a:ea typeface="+mn-ea"/>
                <a:cs typeface="+mn-cs"/>
              </a:rPr>
              <a:t>Task 4: And reinvest in the reality of a new life</a:t>
            </a:r>
            <a:endParaRPr lang="en-GB" dirty="0"/>
          </a:p>
          <a:p>
            <a:pPr marL="228600" indent="-228600">
              <a:buFont typeface="+mj-lt"/>
              <a:buAutoNum type="arabicPeriod"/>
            </a:pPr>
            <a:endParaRPr lang="en-GB" dirty="0"/>
          </a:p>
          <a:p>
            <a:pPr marL="228600" indent="-228600">
              <a:buFont typeface="+mj-lt"/>
              <a:buAutoNum type="arabicPeriod"/>
            </a:pPr>
            <a:r>
              <a:rPr lang="en-GB" dirty="0"/>
              <a:t>Not being able to carry out faith rituals and cultural preferences because of physical distancing measures</a:t>
            </a:r>
          </a:p>
          <a:p>
            <a:pPr marL="228600" indent="-228600">
              <a:buFont typeface="+mj-lt"/>
              <a:buAutoNum type="arabicPeriod"/>
            </a:pPr>
            <a:endParaRPr lang="en-GB" dirty="0"/>
          </a:p>
          <a:p>
            <a:pPr marL="228600" indent="-228600">
              <a:buFont typeface="+mj-lt"/>
              <a:buAutoNum type="arabicPeriod"/>
            </a:pPr>
            <a:r>
              <a:rPr lang="en-GB" dirty="0"/>
              <a:t>Not being able to get together with wider family and friends – bereaved children often feel ‘set apart’ from peers and combination of bereavement and lockdown can exacerbate this</a:t>
            </a:r>
          </a:p>
          <a:p>
            <a:pPr marL="228600" indent="-228600">
              <a:buFont typeface="+mj-lt"/>
              <a:buAutoNum type="arabicPeriod"/>
            </a:pPr>
            <a:endParaRPr lang="en-GB" dirty="0"/>
          </a:p>
          <a:p>
            <a:pPr marL="228600" indent="-228600">
              <a:buFont typeface="+mj-lt"/>
              <a:buAutoNum type="arabicPeriod"/>
            </a:pPr>
            <a:r>
              <a:rPr lang="en-GB" dirty="0"/>
              <a:t>Importance of remembering children bereaved of causes other than Covid-19 (as a rough metric: 41,000 deaths associated with Covid-19 in the UK but over 250,000 deaths between lockdown and early August</a:t>
            </a:r>
          </a:p>
          <a:p>
            <a:pPr marL="228600" indent="-228600">
              <a:buFont typeface="+mj-lt"/>
              <a:buAutoNum type="arabicPeriod"/>
            </a:pPr>
            <a:endParaRPr lang="en-GB" dirty="0"/>
          </a:p>
          <a:p>
            <a:pPr marL="228600" indent="-228600">
              <a:buFont typeface="+mj-lt"/>
              <a:buAutoNum type="arabicPeriod"/>
            </a:pPr>
            <a:r>
              <a:rPr lang="en-GB" dirty="0"/>
              <a:t>Many reports of earlier bereavements being reawakened by lockdown: children (and adults) who were beginning to emerge from acute grief found that this came back during lockdown.</a:t>
            </a:r>
          </a:p>
          <a:p>
            <a:pPr marL="0" indent="0">
              <a:buFont typeface="+mj-lt"/>
              <a:buNone/>
            </a:pPr>
            <a:endParaRPr lang="en-GB" dirty="0"/>
          </a:p>
          <a:p>
            <a:pPr marL="0" indent="0">
              <a:buFont typeface="+mj-lt"/>
              <a:buNone/>
            </a:pPr>
            <a:r>
              <a:rPr lang="en-GB" dirty="0"/>
              <a:t>(</a:t>
            </a:r>
            <a:r>
              <a:rPr lang="en-GB" i="1" dirty="0">
                <a:effectLst/>
              </a:rPr>
              <a:t>Child Bereavement Network/NCB 2020</a:t>
            </a:r>
            <a:r>
              <a:rPr lang="en-GB" i="0" dirty="0">
                <a:effectLst/>
              </a:rPr>
              <a:t>)</a:t>
            </a:r>
            <a:endParaRPr lang="en-GB" i="0" dirty="0"/>
          </a:p>
          <a:p>
            <a:endParaRPr lang="en-GB" dirty="0"/>
          </a:p>
        </p:txBody>
      </p:sp>
      <p:sp>
        <p:nvSpPr>
          <p:cNvPr id="4" name="Slide Number Placeholder 3"/>
          <p:cNvSpPr>
            <a:spLocks noGrp="1"/>
          </p:cNvSpPr>
          <p:nvPr>
            <p:ph type="sldNum" sz="quarter" idx="5"/>
          </p:nvPr>
        </p:nvSpPr>
        <p:spPr/>
        <p:txBody>
          <a:bodyPr/>
          <a:lstStyle/>
          <a:p>
            <a:fld id="{0D7020A2-7BFF-44DD-A509-703504C12041}" type="slidenum">
              <a:rPr lang="en-GB" smtClean="0"/>
              <a:t>24</a:t>
            </a:fld>
            <a:endParaRPr lang="en-GB" dirty="0"/>
          </a:p>
        </p:txBody>
      </p:sp>
    </p:spTree>
    <p:extLst>
      <p:ext uri="{BB962C8B-B14F-4D97-AF65-F5344CB8AC3E}">
        <p14:creationId xmlns:p14="http://schemas.microsoft.com/office/powerpoint/2010/main" val="1449445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020A2-7BFF-44DD-A509-703504C120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753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MindEd Trainers Guidance Notes</a:t>
            </a:r>
          </a:p>
          <a:p>
            <a:endParaRPr lang="en-GB" dirty="0"/>
          </a:p>
          <a:p>
            <a:r>
              <a:rPr lang="en-GB" b="1" u="none" dirty="0"/>
              <a:t>It is very Important to model use of concrete language and avoidance of euphemisms</a:t>
            </a:r>
            <a:r>
              <a:rPr lang="en-GB" dirty="0"/>
              <a:t>: replace ‘passing away’ with ‘dying’ – generally use ‘dead’ or ‘died’ rather than ‘gone’ or loss’.</a:t>
            </a:r>
          </a:p>
          <a:p>
            <a:endParaRPr lang="en-GB" dirty="0"/>
          </a:p>
          <a:p>
            <a:r>
              <a:rPr lang="en-GB" dirty="0"/>
              <a:t>Trainers notes could ask attendees to consider wide variety of ways of memorialising</a:t>
            </a:r>
          </a:p>
          <a:p>
            <a:endParaRPr lang="en-GB" dirty="0"/>
          </a:p>
          <a:p>
            <a:r>
              <a:rPr lang="en-GB" b="1" dirty="0"/>
              <a:t>For example</a:t>
            </a:r>
            <a:r>
              <a:rPr lang="en-GB" dirty="0"/>
              <a:t>: safely lighting a candle for a </a:t>
            </a:r>
            <a:r>
              <a:rPr lang="en-GB" sz="1200" b="0" i="0" u="none" strike="noStrike" kern="1200" dirty="0">
                <a:solidFill>
                  <a:schemeClr val="tx1"/>
                </a:solidFill>
                <a:effectLst/>
                <a:latin typeface="+mn-lt"/>
                <a:ea typeface="+mn-ea"/>
                <a:cs typeface="+mn-cs"/>
              </a:rPr>
              <a:t>a few moments remembrance can be useful for young children - this can just be a moment of reflection with no words needed. The child blows out the candle when they are ready.</a:t>
            </a:r>
            <a:endParaRPr lang="en-GB" dirty="0"/>
          </a:p>
          <a:p>
            <a:endParaRPr lang="en-GB" dirty="0"/>
          </a:p>
          <a:p>
            <a:r>
              <a:rPr lang="en-GB" b="1" u="sng" dirty="0"/>
              <a:t>Worden’s Four tasks of grieving </a:t>
            </a:r>
          </a:p>
          <a:p>
            <a:r>
              <a:rPr lang="en-GB" dirty="0"/>
              <a:t>Four tasks of grieving, in no particular order as grief doesn’t follow straight lines (</a:t>
            </a:r>
            <a:r>
              <a:rPr lang="en-GB" i="1" dirty="0"/>
              <a:t>Worden 2011</a:t>
            </a:r>
            <a:r>
              <a:rPr lang="en-GB" dirty="0"/>
              <a:t>)</a:t>
            </a:r>
          </a:p>
          <a:p>
            <a:pPr marL="0" indent="0">
              <a:buNone/>
            </a:pPr>
            <a:r>
              <a:rPr lang="en-GB" sz="1200" b="0" i="0" u="none" strike="noStrike" kern="1200" dirty="0">
                <a:solidFill>
                  <a:schemeClr val="tx1"/>
                </a:solidFill>
                <a:effectLst/>
                <a:latin typeface="+mn-lt"/>
                <a:ea typeface="+mn-ea"/>
                <a:cs typeface="+mn-cs"/>
              </a:rPr>
              <a:t>Task 1: Accept the loss</a:t>
            </a:r>
          </a:p>
          <a:p>
            <a:pPr marL="0" indent="0">
              <a:buNone/>
            </a:pPr>
            <a:r>
              <a:rPr lang="en-GB" sz="1200" b="0" i="0" u="none" strike="noStrike" kern="1200" dirty="0">
                <a:solidFill>
                  <a:schemeClr val="tx1"/>
                </a:solidFill>
                <a:effectLst/>
                <a:latin typeface="+mn-lt"/>
                <a:ea typeface="+mn-ea"/>
                <a:cs typeface="+mn-cs"/>
              </a:rPr>
              <a:t>Task 2: Acknowledge the pain of the loss</a:t>
            </a:r>
          </a:p>
          <a:p>
            <a:pPr marL="0" indent="0">
              <a:buNone/>
            </a:pPr>
            <a:r>
              <a:rPr lang="en-GB" sz="1200" b="0" i="0" u="none" strike="noStrike" kern="1200" dirty="0">
                <a:solidFill>
                  <a:schemeClr val="tx1"/>
                </a:solidFill>
                <a:effectLst/>
                <a:latin typeface="+mn-lt"/>
                <a:ea typeface="+mn-ea"/>
                <a:cs typeface="+mn-cs"/>
              </a:rPr>
              <a:t>Task 3: Adjust to a new environment </a:t>
            </a:r>
          </a:p>
          <a:p>
            <a:pPr marL="0" indent="0">
              <a:buNone/>
            </a:pPr>
            <a:r>
              <a:rPr lang="en-GB" sz="1200" b="0" i="0" u="none" strike="noStrike" kern="1200" dirty="0">
                <a:solidFill>
                  <a:schemeClr val="tx1"/>
                </a:solidFill>
                <a:effectLst/>
                <a:latin typeface="+mn-lt"/>
                <a:ea typeface="+mn-ea"/>
                <a:cs typeface="+mn-cs"/>
              </a:rPr>
              <a:t>Task 4: And reinvest in the reality of a new life</a:t>
            </a:r>
          </a:p>
        </p:txBody>
      </p:sp>
      <p:sp>
        <p:nvSpPr>
          <p:cNvPr id="4" name="Slide Number Placeholder 3"/>
          <p:cNvSpPr>
            <a:spLocks noGrp="1"/>
          </p:cNvSpPr>
          <p:nvPr>
            <p:ph type="sldNum" sz="quarter" idx="5"/>
          </p:nvPr>
        </p:nvSpPr>
        <p:spPr/>
        <p:txBody>
          <a:bodyPr/>
          <a:lstStyle/>
          <a:p>
            <a:fld id="{0D7020A2-7BFF-44DD-A509-703504C12041}" type="slidenum">
              <a:rPr lang="en-GB" smtClean="0"/>
              <a:t>26</a:t>
            </a:fld>
            <a:endParaRPr lang="en-GB" dirty="0"/>
          </a:p>
        </p:txBody>
      </p:sp>
    </p:spTree>
    <p:extLst>
      <p:ext uri="{BB962C8B-B14F-4D97-AF65-F5344CB8AC3E}">
        <p14:creationId xmlns:p14="http://schemas.microsoft.com/office/powerpoint/2010/main" val="3567386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MindEd Trainers Guidance Notes</a:t>
            </a:r>
          </a:p>
          <a:p>
            <a:endParaRPr lang="en-GB" b="0" dirty="0"/>
          </a:p>
          <a:p>
            <a:r>
              <a:rPr lang="en-GB" b="0" dirty="0"/>
              <a:t>This could be a staff group learning exercise within a school or college. They could be asked to list the vulnerabilities they are aware of amongst the children in their class, and this could be used to develop action plans to support such children.</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Segoe UI" panose="020B0502040204020203" pitchFamily="34" charset="0"/>
              </a:rPr>
              <a:t>Please note, </a:t>
            </a:r>
            <a:r>
              <a:rPr lang="en-GB" sz="1800" b="1" dirty="0">
                <a:latin typeface="Segoe UI" panose="020B0502040204020203" pitchFamily="34" charset="0"/>
              </a:rPr>
              <a:t>Ability to understand what's coming</a:t>
            </a:r>
            <a:r>
              <a:rPr lang="en-GB" sz="1800" dirty="0">
                <a:latin typeface="Segoe UI" panose="020B0502040204020203" pitchFamily="34" charset="0"/>
              </a:rPr>
              <a:t>, and plans will be most impactful for </a:t>
            </a:r>
            <a:r>
              <a:rPr lang="en-GB" sz="1800" b="1" dirty="0">
                <a:latin typeface="Segoe UI" panose="020B0502040204020203" pitchFamily="34" charset="0"/>
              </a:rPr>
              <a:t>autistic CYP</a:t>
            </a:r>
            <a:r>
              <a:rPr lang="en-GB" sz="1800" dirty="0">
                <a:latin typeface="Segoe UI" panose="020B0502040204020203" pitchFamily="34" charset="0"/>
              </a:rPr>
              <a:t>.</a:t>
            </a:r>
          </a:p>
        </p:txBody>
      </p:sp>
      <p:sp>
        <p:nvSpPr>
          <p:cNvPr id="4" name="Slide Number Placeholder 3"/>
          <p:cNvSpPr>
            <a:spLocks noGrp="1"/>
          </p:cNvSpPr>
          <p:nvPr>
            <p:ph type="sldNum" sz="quarter" idx="5"/>
          </p:nvPr>
        </p:nvSpPr>
        <p:spPr/>
        <p:txBody>
          <a:bodyPr/>
          <a:lstStyle/>
          <a:p>
            <a:fld id="{0D7020A2-7BFF-44DD-A509-703504C12041}" type="slidenum">
              <a:rPr lang="en-GB" smtClean="0"/>
              <a:t>27</a:t>
            </a:fld>
            <a:endParaRPr lang="en-GB" dirty="0"/>
          </a:p>
        </p:txBody>
      </p:sp>
    </p:spTree>
    <p:extLst>
      <p:ext uri="{BB962C8B-B14F-4D97-AF65-F5344CB8AC3E}">
        <p14:creationId xmlns:p14="http://schemas.microsoft.com/office/powerpoint/2010/main" val="1017278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2E0404-E4DB-42DB-B1A8-9B66472F9338}"/>
              </a:ext>
            </a:extLst>
          </p:cNvPr>
          <p:cNvSpPr>
            <a:spLocks noGrp="1"/>
          </p:cNvSpPr>
          <p:nvPr>
            <p:ph type="body" idx="1"/>
          </p:nvPr>
        </p:nvSpPr>
        <p:spPr/>
        <p:txBody>
          <a:bodyPr/>
          <a:lstStyle/>
          <a:p>
            <a:r>
              <a:rPr lang="en-US" sz="1200" b="1" u="sng" dirty="0"/>
              <a:t>MindEd Trainers Guidance Notes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Open Sans" panose="020B0606030504020204" pitchFamily="34" charset="0"/>
                <a:ea typeface="Open Sans" panose="020B0606030504020204" pitchFamily="34" charset="0"/>
                <a:cs typeface="Open Sans" panose="020B0606030504020204" pitchFamily="34" charset="0"/>
              </a:rPr>
              <a:t>Remember, grief is a journey, not linear, a difficult one, that takes time</a:t>
            </a:r>
          </a:p>
          <a:p>
            <a:endParaRPr lang="en-US" dirty="0"/>
          </a:p>
          <a:p>
            <a:r>
              <a:rPr lang="en-GB" sz="1200" dirty="0">
                <a:latin typeface="Open Sans" panose="020B0606030504020204" pitchFamily="34" charset="0"/>
                <a:ea typeface="Open Sans" panose="020B0606030504020204" pitchFamily="34" charset="0"/>
                <a:cs typeface="Open Sans" panose="020B0606030504020204" pitchFamily="34" charset="0"/>
              </a:rPr>
              <a:t>Listen and talk (using active listening)</a:t>
            </a:r>
          </a:p>
          <a:p>
            <a:r>
              <a:rPr lang="en-GB" sz="1200" dirty="0">
                <a:latin typeface="Open Sans" panose="020B0606030504020204" pitchFamily="34" charset="0"/>
                <a:ea typeface="Open Sans" panose="020B0606030504020204" pitchFamily="34" charset="0"/>
                <a:cs typeface="Open Sans" panose="020B0606030504020204" pitchFamily="34" charset="0"/>
              </a:rPr>
              <a:t>Show compassion </a:t>
            </a:r>
          </a:p>
          <a:p>
            <a:r>
              <a:rPr lang="en-GB" sz="1200" dirty="0">
                <a:latin typeface="Open Sans" panose="020B0606030504020204" pitchFamily="34" charset="0"/>
                <a:ea typeface="Open Sans" panose="020B0606030504020204" pitchFamily="34" charset="0"/>
                <a:cs typeface="Open Sans" panose="020B0606030504020204" pitchFamily="34" charset="0"/>
              </a:rPr>
              <a:t>Be honest and avoid half-truths</a:t>
            </a:r>
          </a:p>
          <a:p>
            <a:pPr marL="0" lvl="0" indent="0">
              <a:buFont typeface="Arial" panose="020B0604020202020204" pitchFamily="34" charset="0"/>
              <a:buNone/>
            </a:pPr>
            <a:r>
              <a:rPr lang="en-GB" sz="1200" dirty="0">
                <a:latin typeface="Open Sans" panose="020B0606030504020204" pitchFamily="34" charset="0"/>
                <a:ea typeface="Open Sans" panose="020B0606030504020204" pitchFamily="34" charset="0"/>
                <a:cs typeface="Open Sans" panose="020B0606030504020204" pitchFamily="34" charset="0"/>
              </a:rPr>
              <a:t>Check with the family how they have explained the death to the child so that the narrative is consistent among the adults </a:t>
            </a:r>
          </a:p>
          <a:p>
            <a:r>
              <a:rPr lang="en-GB" sz="1200" dirty="0">
                <a:latin typeface="Open Sans" panose="020B0606030504020204" pitchFamily="34" charset="0"/>
                <a:ea typeface="Open Sans" panose="020B0606030504020204" pitchFamily="34" charset="0"/>
                <a:cs typeface="Open Sans" panose="020B0606030504020204" pitchFamily="34" charset="0"/>
              </a:rPr>
              <a:t>Many people cope well and recover with ordinary community and family supports</a:t>
            </a:r>
          </a:p>
          <a:p>
            <a:pPr marL="342900" lvl="0" indent="-342900">
              <a:buFont typeface="Arial" panose="020B0604020202020204" pitchFamily="34" charset="0"/>
              <a:buChar char="•"/>
            </a:pPr>
            <a:r>
              <a:rPr lang="en-GB" sz="1200" dirty="0">
                <a:latin typeface="Open Sans" panose="020B0606030504020204" pitchFamily="34" charset="0"/>
                <a:ea typeface="Open Sans" panose="020B0606030504020204" pitchFamily="34" charset="0"/>
                <a:cs typeface="Open Sans" panose="020B0606030504020204" pitchFamily="34" charset="0"/>
              </a:rPr>
              <a:t>Peer networks and mentoring are part of the ‘social scaffold’ for pupils, staff and parents/carers alike</a:t>
            </a:r>
          </a:p>
          <a:p>
            <a:pPr marL="342900" lvl="0" indent="-342900">
              <a:buFont typeface="Arial" panose="020B0604020202020204" pitchFamily="34" charset="0"/>
              <a:buChar char="•"/>
            </a:pPr>
            <a:r>
              <a:rPr lang="en-GB" sz="1200" dirty="0">
                <a:latin typeface="Open Sans" panose="020B0606030504020204" pitchFamily="34" charset="0"/>
                <a:ea typeface="Open Sans" panose="020B0606030504020204" pitchFamily="34" charset="0"/>
                <a:cs typeface="Open Sans" panose="020B0606030504020204" pitchFamily="34" charset="0"/>
              </a:rPr>
              <a:t>Remember parents/carers may need support as part of the same family grief</a:t>
            </a:r>
          </a:p>
          <a:p>
            <a:r>
              <a:rPr lang="en-GB" sz="1200" dirty="0">
                <a:latin typeface="Open Sans" panose="020B0606030504020204" pitchFamily="34" charset="0"/>
                <a:ea typeface="Open Sans" panose="020B0606030504020204" pitchFamily="34" charset="0"/>
                <a:cs typeface="Open Sans" panose="020B0606030504020204" pitchFamily="34" charset="0"/>
              </a:rPr>
              <a:t>Some people (a smaller number) will need additional professional support</a:t>
            </a:r>
          </a:p>
          <a:p>
            <a:endParaRPr lang="en-GB" sz="1200" dirty="0">
              <a:latin typeface="Open Sans" panose="020B0606030504020204" pitchFamily="34" charset="0"/>
              <a:ea typeface="Open Sans" panose="020B0606030504020204" pitchFamily="34" charset="0"/>
              <a:cs typeface="Open Sans" panose="020B0606030504020204" pitchFamily="34" charset="0"/>
            </a:endParaRPr>
          </a:p>
          <a:p>
            <a:r>
              <a:rPr lang="en-GB" sz="1200" dirty="0">
                <a:latin typeface="Open Sans" panose="020B0606030504020204" pitchFamily="34" charset="0"/>
                <a:ea typeface="Open Sans" panose="020B0606030504020204" pitchFamily="34" charset="0"/>
                <a:cs typeface="Open Sans" panose="020B0606030504020204" pitchFamily="34" charset="0"/>
              </a:rPr>
              <a:t>(</a:t>
            </a:r>
            <a:r>
              <a:rPr lang="en-US" i="1" dirty="0"/>
              <a:t>Child Bereavement Network/NCB 2020</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‘Remember grief is a journey’ opportunity to make the important point that grief is not linear. Acknowledgement that children can move in and out of their grief and will revisit it as they grow and that is part of the journey. Helpful for schools to know that CYP don’t ‘move through’ their grief- it stays with them and can come back and different points e.g. times of general transition, specific topic triggers (e.g. anniversaries) and particularly during changes to routines and uncertainty, which is inevitable at this time.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328D48F-A4E3-4CD2-9852-E27CE8AC21BE}"/>
              </a:ext>
            </a:extLst>
          </p:cNvPr>
          <p:cNvSpPr>
            <a:spLocks noGrp="1"/>
          </p:cNvSpPr>
          <p:nvPr>
            <p:ph type="body" idx="1"/>
          </p:nvPr>
        </p:nvSpPr>
        <p:spPr/>
        <p:txBody>
          <a:bodyPr/>
          <a:lstStyle/>
          <a:p>
            <a:r>
              <a:rPr lang="en-US" sz="1200" b="1" u="sng" dirty="0"/>
              <a:t>MindEd Trainers Guidance Notes</a:t>
            </a:r>
          </a:p>
          <a:p>
            <a:endParaRPr lang="en-GB" sz="1200" dirty="0"/>
          </a:p>
          <a:p>
            <a:r>
              <a:rPr lang="en-GB" sz="1200" dirty="0"/>
              <a:t>Ideas on memory making, can be a group or individual and can be group learning task for a workshop.</a:t>
            </a:r>
          </a:p>
          <a:p>
            <a:endParaRPr lang="en-GB" sz="1200" dirty="0"/>
          </a:p>
          <a:p>
            <a:r>
              <a:rPr lang="en-GB" sz="1200" b="1" dirty="0"/>
              <a:t>See Child Bereavement UK for:</a:t>
            </a:r>
          </a:p>
          <a:p>
            <a:r>
              <a:rPr lang="en-GB" sz="1200" u="none" dirty="0"/>
              <a:t>Ideas for individuals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https://www.childbereavementuk.org/information-remembering</a:t>
            </a:r>
            <a:r>
              <a:rPr lang="en-GB" sz="1200" dirty="0"/>
              <a:t> </a:t>
            </a:r>
          </a:p>
          <a:p>
            <a:r>
              <a:rPr lang="en-GB" sz="1200" u="none" dirty="0"/>
              <a:t>Ideas for remembering for school/college 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4"/>
              </a:rPr>
              <a:t>https://www.childbereavementuk.org/information-school-projects-for-remembering</a:t>
            </a:r>
            <a:r>
              <a:rPr lang="en-GB" sz="1200" dirty="0"/>
              <a:t> </a:t>
            </a:r>
          </a:p>
          <a:p>
            <a:r>
              <a:rPr lang="en-GB" sz="1200" dirty="0"/>
              <a:t>Childrens understanding of death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5"/>
              </a:rPr>
              <a:t>https://www.childbereavementuk.org/information-childrens-understanding-of-death</a:t>
            </a:r>
            <a:r>
              <a:rPr lang="en-GB" sz="1200" dirty="0"/>
              <a:t> </a:t>
            </a:r>
            <a:endParaRPr lang="en-GB" sz="1800" dirty="0"/>
          </a:p>
          <a:p>
            <a:endParaRPr lang="en-GB" sz="1200" b="1" dirty="0"/>
          </a:p>
          <a:p>
            <a:r>
              <a:rPr lang="en-GB" sz="1200" b="1" u="sng" kern="1200" dirty="0">
                <a:solidFill>
                  <a:schemeClr val="tx1"/>
                </a:solidFill>
                <a:effectLst/>
                <a:latin typeface="+mn-lt"/>
                <a:ea typeface="+mn-ea"/>
                <a:cs typeface="+mn-cs"/>
              </a:rPr>
              <a:t>MindEd sessions</a:t>
            </a:r>
            <a:r>
              <a:rPr lang="en-GB" sz="1200" dirty="0"/>
              <a:t> (more training and information is available in MindEd sessions) </a:t>
            </a:r>
            <a:endParaRPr lang="en-GB" sz="1200" b="1" u="sng"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Loss and Grief: </a:t>
            </a:r>
            <a:r>
              <a:rPr lang="en-GB" sz="1200" u="sng" kern="1200" dirty="0">
                <a:solidFill>
                  <a:schemeClr val="tx1"/>
                </a:solidFill>
                <a:effectLst/>
                <a:latin typeface="+mn-lt"/>
                <a:ea typeface="+mn-ea"/>
                <a:cs typeface="+mn-cs"/>
                <a:hlinkClick r:id="rId6"/>
              </a:rPr>
              <a:t>https://www.minded.org.uk/Component/Details/445691</a:t>
            </a:r>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Death and Loss (Including Pets): </a:t>
            </a:r>
            <a:r>
              <a:rPr lang="fr-FR" sz="1200" u="sng" kern="1200" dirty="0">
                <a:solidFill>
                  <a:schemeClr val="tx1"/>
                </a:solidFill>
                <a:effectLst/>
                <a:latin typeface="+mn-lt"/>
                <a:ea typeface="+mn-ea"/>
                <a:cs typeface="+mn-cs"/>
                <a:hlinkClick r:id="rId7"/>
              </a:rPr>
              <a:t>https://mindedforfamilies.org.uk/Content/death_and_loss_including_pets/</a:t>
            </a:r>
            <a:endParaRPr lang="en-GB" sz="1200" kern="1200" dirty="0">
              <a:solidFill>
                <a:schemeClr val="tx1"/>
              </a:solidFill>
              <a:effectLs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 name="Slide Number Placeholder 3"/>
          <p:cNvSpPr>
            <a:spLocks noGrp="1"/>
          </p:cNvSpPr>
          <p:nvPr>
            <p:ph type="sldNum" sz="quarter" idx="5"/>
          </p:nvPr>
        </p:nvSpPr>
        <p:spPr/>
        <p:txBody>
          <a:bodyPr/>
          <a:lstStyle/>
          <a:p>
            <a:fld id="{F8B4E8B6-0788-EB4D-B540-A34B2EB4DF05}" type="slidenum">
              <a:rPr lang="en-US" smtClean="0"/>
              <a:t>3</a:t>
            </a:fld>
            <a:endParaRPr lang="en-US" dirty="0"/>
          </a:p>
        </p:txBody>
      </p:sp>
    </p:spTree>
    <p:extLst>
      <p:ext uri="{BB962C8B-B14F-4D97-AF65-F5344CB8AC3E}">
        <p14:creationId xmlns:p14="http://schemas.microsoft.com/office/powerpoint/2010/main" val="47086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65D30D5-3A65-45B6-9682-0E5A5E484CE2}"/>
              </a:ext>
            </a:extLst>
          </p:cNvPr>
          <p:cNvSpPr>
            <a:spLocks noGrp="1"/>
          </p:cNvSpPr>
          <p:nvPr>
            <p:ph type="body" idx="1"/>
          </p:nvPr>
        </p:nvSpPr>
        <p:spPr/>
        <p:txBody>
          <a:bodyPr/>
          <a:lstStyle/>
          <a:p>
            <a:r>
              <a:rPr lang="en-US" sz="1200" b="1" u="sng" dirty="0"/>
              <a:t>MindEd Trainers Guidance Notes</a:t>
            </a:r>
          </a:p>
          <a:p>
            <a:endParaRPr lang="en-US" dirty="0"/>
          </a:p>
          <a:p>
            <a:r>
              <a:rPr lang="en-US" dirty="0"/>
              <a:t>Useful topics to cover in discussions with pupils and parents/carers include:</a:t>
            </a:r>
          </a:p>
          <a:p>
            <a:endParaRPr lang="en-US" dirty="0"/>
          </a:p>
          <a:p>
            <a:pPr marL="228600" indent="-228600">
              <a:buFont typeface="+mj-lt"/>
              <a:buAutoNum type="arabicPeriod"/>
            </a:pPr>
            <a:r>
              <a:rPr lang="en-US" dirty="0"/>
              <a:t>What the child has been told and what they understand</a:t>
            </a:r>
          </a:p>
          <a:p>
            <a:pPr marL="228600" indent="-228600">
              <a:buFont typeface="+mj-lt"/>
              <a:buAutoNum type="arabicPeriod"/>
            </a:pPr>
            <a:r>
              <a:rPr lang="en-US" dirty="0"/>
              <a:t>How to tell the rest of the class or form and other staff about what has happened</a:t>
            </a:r>
          </a:p>
          <a:p>
            <a:pPr marL="228600" indent="-228600">
              <a:buFont typeface="+mj-lt"/>
              <a:buAutoNum type="arabicPeriod"/>
            </a:pPr>
            <a:r>
              <a:rPr lang="en-US" dirty="0"/>
              <a:t>How the child will return to school</a:t>
            </a:r>
          </a:p>
          <a:p>
            <a:pPr marL="228600" indent="-228600">
              <a:buFont typeface="+mj-lt"/>
              <a:buAutoNum type="arabicPeriod"/>
            </a:pPr>
            <a:r>
              <a:rPr lang="en-US" dirty="0"/>
              <a:t>How the child will be supported in school if they get overwhelmed or upset – who they can talk to and where they can go</a:t>
            </a:r>
          </a:p>
          <a:p>
            <a:pPr marL="228600" indent="-228600">
              <a:buFont typeface="+mj-lt"/>
              <a:buAutoNum type="arabicPeriod"/>
            </a:pPr>
            <a:r>
              <a:rPr lang="en-US" dirty="0"/>
              <a:t>How to balance flexibility and structure e.g. with handing in homework on time, contributing in class</a:t>
            </a:r>
          </a:p>
          <a:p>
            <a:pPr marL="228600" indent="-228600">
              <a:buFont typeface="+mj-lt"/>
              <a:buAutoNum type="arabicPeriod"/>
            </a:pPr>
            <a:r>
              <a:rPr lang="en-US" dirty="0"/>
              <a:t>Key dates that the school should be aware of (e.g. the birthday of the person who died, the anniversary of the death)</a:t>
            </a:r>
          </a:p>
          <a:p>
            <a:pPr marL="228600" indent="-228600">
              <a:buFont typeface="+mj-lt"/>
              <a:buAutoNum type="arabicPeriod"/>
            </a:pPr>
            <a:r>
              <a:rPr lang="en-US" dirty="0"/>
              <a:t>Any changes to the pupil’s emergency contacts and ways of keeping in touch with the family</a:t>
            </a:r>
          </a:p>
          <a:p>
            <a:pPr marL="228600" indent="-228600">
              <a:buFont typeface="+mj-lt"/>
              <a:buAutoNum type="arabicPeriod"/>
            </a:pPr>
            <a:r>
              <a:rPr lang="en-US" dirty="0"/>
              <a:t>How the child’s needs and wishes will be reviewed over time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MindEd Trainers Guidance Notes</a:t>
            </a:r>
          </a:p>
          <a:p>
            <a:endParaRPr lang="en-GB" dirty="0"/>
          </a:p>
          <a:p>
            <a:r>
              <a:rPr lang="en-GB" sz="1800" dirty="0">
                <a:effectLst/>
                <a:latin typeface="Calibri" panose="020F0502020204030204" pitchFamily="34" charset="0"/>
                <a:ea typeface="Times New Roman" panose="02020603050405020304" pitchFamily="18" charset="0"/>
              </a:rPr>
              <a:t>Schools/colleges should be encouraged to look to their own resources, as we as what local third sector organisations can offer</a:t>
            </a:r>
            <a:r>
              <a:rPr lang="en-GB" dirty="0"/>
              <a:t>.</a:t>
            </a:r>
          </a:p>
          <a:p>
            <a:endParaRPr lang="en-GB" dirty="0"/>
          </a:p>
          <a:p>
            <a:r>
              <a:rPr lang="en-GB" dirty="0"/>
              <a:t>Remember Staff need to look after themselves too; </a:t>
            </a:r>
            <a:r>
              <a:rPr lang="en-GB" sz="1200" kern="1200" dirty="0">
                <a:solidFill>
                  <a:schemeClr val="tx1"/>
                </a:solidFill>
                <a:effectLst/>
                <a:latin typeface="+mn-lt"/>
                <a:ea typeface="+mn-ea"/>
                <a:cs typeface="+mn-cs"/>
              </a:rPr>
              <a:t>looking after yourself when supporting a bereaved pupil, supporting colleagues who are bereaved, acknowledging and managing general fear of death. Importance of self-care.</a:t>
            </a:r>
            <a:endParaRPr lang="en-GB" dirty="0"/>
          </a:p>
          <a:p>
            <a:endParaRPr lang="en-US" dirty="0"/>
          </a:p>
          <a:p>
            <a:r>
              <a:rPr lang="en-US" dirty="0"/>
              <a:t>Remember the importance of repair in relationships</a:t>
            </a:r>
            <a:r>
              <a:rPr lang="en-GB" sz="1200" b="0" i="0" u="none" strike="noStrike" kern="1200" dirty="0">
                <a:solidFill>
                  <a:schemeClr val="tx1"/>
                </a:solidFill>
                <a:effectLst/>
                <a:latin typeface="+mn-lt"/>
                <a:ea typeface="+mn-ea"/>
                <a:cs typeface="+mn-cs"/>
              </a:rPr>
              <a:t> - when a child or young person is vulnerable they are more likely to push away those who could be supportive.</a:t>
            </a:r>
            <a:endParaRPr lang="en-US" dirty="0"/>
          </a:p>
        </p:txBody>
      </p:sp>
      <p:sp>
        <p:nvSpPr>
          <p:cNvPr id="4" name="Slide Number Placeholder 3"/>
          <p:cNvSpPr>
            <a:spLocks noGrp="1"/>
          </p:cNvSpPr>
          <p:nvPr>
            <p:ph type="sldNum" sz="quarter" idx="5"/>
          </p:nvPr>
        </p:nvSpPr>
        <p:spPr/>
        <p:txBody>
          <a:bodyPr/>
          <a:lstStyle/>
          <a:p>
            <a:fld id="{0D7020A2-7BFF-44DD-A509-703504C12041}" type="slidenum">
              <a:rPr lang="en-GB" smtClean="0"/>
              <a:t>31</a:t>
            </a:fld>
            <a:endParaRPr lang="en-GB" dirty="0"/>
          </a:p>
        </p:txBody>
      </p:sp>
    </p:spTree>
    <p:extLst>
      <p:ext uri="{BB962C8B-B14F-4D97-AF65-F5344CB8AC3E}">
        <p14:creationId xmlns:p14="http://schemas.microsoft.com/office/powerpoint/2010/main" val="1748583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MindEd Trainers Guidance Notes</a:t>
            </a:r>
          </a:p>
          <a:p>
            <a:endParaRPr lang="en-GB" sz="1300" b="1" dirty="0"/>
          </a:p>
          <a:p>
            <a:r>
              <a:rPr lang="en-GB" sz="1300" b="1" dirty="0"/>
              <a:t>To remember to use networks of social scaffolding across arenas of life, community, friends and family, which can help in ordinary everyday ways. Remember while many children will be able to find positive memories of dead relatives this is not true for everyone, for some there are no positive memories.</a:t>
            </a:r>
          </a:p>
          <a:p>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u="sng" dirty="0"/>
              <a:t>*IMPORTANT TO NOTE marginalised, isolated or otherwise at risk children or young people.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a:t>
            </a:r>
            <a:r>
              <a:rPr lang="en-GB" sz="4000" u="none" dirty="0">
                <a:solidFill>
                  <a:srgbClr val="FF0000"/>
                </a:solidFill>
                <a:effectLst/>
                <a:latin typeface="Calibri" panose="020F0502020204030204" pitchFamily="34" charset="0"/>
                <a:ea typeface="Times New Roman" panose="02020603050405020304" pitchFamily="18" charset="0"/>
              </a:rPr>
              <a:t>For some children and young people, </a:t>
            </a:r>
            <a:r>
              <a:rPr lang="en-GB" sz="2800" u="none" dirty="0">
                <a:effectLst/>
                <a:latin typeface="Calibri" panose="020F0502020204030204" pitchFamily="34" charset="0"/>
                <a:ea typeface="Calibri" panose="020F0502020204030204" pitchFamily="34" charset="0"/>
              </a:rPr>
              <a:t>school/college provides an important protective role when other aspects of their lives such as their home/family circumstances might be difficult or challenging. </a:t>
            </a:r>
            <a:r>
              <a:rPr lang="en-GB" sz="3600" u="none" kern="1200" dirty="0">
                <a:solidFill>
                  <a:schemeClr val="tx1"/>
                </a:solidFill>
                <a:effectLst/>
                <a:latin typeface="+mn-lt"/>
                <a:ea typeface="+mn-ea"/>
                <a:cs typeface="+mn-cs"/>
              </a:rPr>
              <a:t>For them </a:t>
            </a:r>
            <a:r>
              <a:rPr lang="en-GB" sz="2400" kern="1200" dirty="0">
                <a:solidFill>
                  <a:schemeClr val="tx1"/>
                </a:solidFill>
                <a:effectLst/>
                <a:latin typeface="+mn-lt"/>
                <a:ea typeface="+mn-ea"/>
                <a:cs typeface="+mn-cs"/>
              </a:rPr>
              <a:t>there is added importance </a:t>
            </a:r>
            <a:r>
              <a:rPr lang="en-GB" sz="2000" kern="1200" dirty="0">
                <a:solidFill>
                  <a:schemeClr val="tx1"/>
                </a:solidFill>
                <a:effectLst/>
                <a:latin typeface="+mn-lt"/>
                <a:ea typeface="+mn-ea"/>
                <a:cs typeface="+mn-cs"/>
              </a:rPr>
              <a:t>of school/college communities and wider </a:t>
            </a:r>
            <a:r>
              <a:rPr lang="en-GB" sz="2000" b="1" kern="1200" dirty="0">
                <a:solidFill>
                  <a:schemeClr val="tx1"/>
                </a:solidFill>
                <a:effectLst/>
                <a:latin typeface="+mn-lt"/>
                <a:ea typeface="+mn-ea"/>
                <a:cs typeface="+mn-cs"/>
              </a:rPr>
              <a:t>community and peer networks. Friends, mentors, peer mentors, teachers, community workers, sports clubs </a:t>
            </a:r>
            <a:r>
              <a:rPr lang="en-GB" sz="2000" kern="1200" dirty="0">
                <a:solidFill>
                  <a:schemeClr val="tx1"/>
                </a:solidFill>
                <a:effectLst/>
                <a:latin typeface="+mn-lt"/>
                <a:ea typeface="+mn-ea"/>
                <a:cs typeface="+mn-cs"/>
              </a:rPr>
              <a:t>and so forth may be vital emotional wellbeing and resilience lifelines. We know from extensive research how protective in the longer term even one solid good relationship with a teacher or similar figure can be in the long-term outcomes of children or young people from such additionally vulnerable family backgrounds. </a:t>
            </a:r>
          </a:p>
          <a:p>
            <a:endParaRPr lang="en-GB" sz="1300" b="1" dirty="0"/>
          </a:p>
        </p:txBody>
      </p:sp>
      <p:sp>
        <p:nvSpPr>
          <p:cNvPr id="4" name="Slide Number Placeholder 3"/>
          <p:cNvSpPr>
            <a:spLocks noGrp="1"/>
          </p:cNvSpPr>
          <p:nvPr>
            <p:ph type="sldNum" sz="quarter" idx="5"/>
          </p:nvPr>
        </p:nvSpPr>
        <p:spPr/>
        <p:txBody>
          <a:bodyPr/>
          <a:lstStyle/>
          <a:p>
            <a:fld id="{F8B4E8B6-0788-EB4D-B540-A34B2EB4DF05}" type="slidenum">
              <a:rPr lang="en-US" smtClean="0"/>
              <a:t>32</a:t>
            </a:fld>
            <a:endParaRPr lang="en-US" dirty="0"/>
          </a:p>
        </p:txBody>
      </p:sp>
    </p:spTree>
    <p:extLst>
      <p:ext uri="{BB962C8B-B14F-4D97-AF65-F5344CB8AC3E}">
        <p14:creationId xmlns:p14="http://schemas.microsoft.com/office/powerpoint/2010/main" val="883655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4C6E2C1-0D5D-41EE-982F-04230BDE70BC}"/>
              </a:ext>
            </a:extLst>
          </p:cNvPr>
          <p:cNvSpPr>
            <a:spLocks noGrp="1"/>
          </p:cNvSpPr>
          <p:nvPr>
            <p:ph type="body" idx="1"/>
          </p:nvPr>
        </p:nvSpPr>
        <p:spPr/>
        <p:txBody>
          <a:bodyPr/>
          <a:lstStyle/>
          <a:p>
            <a:r>
              <a:rPr lang="en-US" sz="1200" b="1" u="sng" dirty="0"/>
              <a:t>MindEd Trainers Guidance Notes</a:t>
            </a:r>
          </a:p>
          <a:p>
            <a:pPr fontAlgn="base"/>
            <a:endParaRPr lang="en-GB" dirty="0"/>
          </a:p>
          <a:p>
            <a:pPr fontAlgn="base"/>
            <a:r>
              <a:rPr lang="en-GB" dirty="0"/>
              <a:t>This is a recurring theme that we consider very important. If school/college staff can learn to use this framework of thinking, they will help themselves and their students/pupils and help to minimise mental health difficulties with the present situation and into the future.</a:t>
            </a:r>
          </a:p>
          <a:p>
            <a:endParaRPr lang="en-US" dirty="0"/>
          </a:p>
          <a:p>
            <a:r>
              <a:rPr lang="en-US" u="sng" dirty="0"/>
              <a:t>How to create whole school/college policy using Bereavement as an exemplar</a:t>
            </a:r>
          </a:p>
          <a:p>
            <a:r>
              <a:rPr lang="en-US" dirty="0"/>
              <a:t>School/college could use Bereavement as one example </a:t>
            </a:r>
            <a:r>
              <a:rPr lang="en-US" u="sng" dirty="0"/>
              <a:t>of how to create whole school/college strategy/policy</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drawing on </a:t>
            </a:r>
            <a:r>
              <a:rPr lang="en-GB" sz="1200" kern="1200" dirty="0">
                <a:solidFill>
                  <a:schemeClr val="tx1"/>
                </a:solidFill>
                <a:effectLst/>
                <a:latin typeface="+mn-lt"/>
                <a:ea typeface="+mn-ea"/>
                <a:cs typeface="+mn-cs"/>
              </a:rPr>
              <a:t>Winston’s Wish guidance (sorry can’t link to the exact page but scroll down to example template and guidance), Child Bereavement UK guidance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Reminder of links to opportunities to learn about coping with change, loss and grief in the Relationship Education and Health curricula (RSHE)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u="sng" dirty="0"/>
              <a:t>*IMPORTANT TO NOTE marginalised, isolated or otherwise at risk children or young people.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a:t>
            </a:r>
            <a:r>
              <a:rPr lang="en-GB" sz="4000" u="none" dirty="0">
                <a:solidFill>
                  <a:srgbClr val="FF0000"/>
                </a:solidFill>
                <a:effectLst/>
                <a:latin typeface="Calibri" panose="020F0502020204030204" pitchFamily="34" charset="0"/>
                <a:ea typeface="Times New Roman" panose="02020603050405020304" pitchFamily="18" charset="0"/>
              </a:rPr>
              <a:t>For some children and young people, </a:t>
            </a:r>
            <a:r>
              <a:rPr lang="en-GB" sz="2800" u="none" dirty="0">
                <a:effectLst/>
                <a:latin typeface="Calibri" panose="020F0502020204030204" pitchFamily="34" charset="0"/>
                <a:ea typeface="Calibri" panose="020F0502020204030204" pitchFamily="34" charset="0"/>
              </a:rPr>
              <a:t>school/college provides an important protective role when other aspects of their lives such as their home/family circumstances might be difficult or challenging. </a:t>
            </a:r>
            <a:r>
              <a:rPr lang="en-GB" sz="3600" u="none" kern="1200" dirty="0">
                <a:solidFill>
                  <a:schemeClr val="tx1"/>
                </a:solidFill>
                <a:effectLst/>
                <a:latin typeface="+mn-lt"/>
                <a:ea typeface="+mn-ea"/>
                <a:cs typeface="+mn-cs"/>
              </a:rPr>
              <a:t>For them </a:t>
            </a:r>
            <a:r>
              <a:rPr lang="en-GB" sz="2400" kern="1200" dirty="0">
                <a:solidFill>
                  <a:schemeClr val="tx1"/>
                </a:solidFill>
                <a:effectLst/>
                <a:latin typeface="+mn-lt"/>
                <a:ea typeface="+mn-ea"/>
                <a:cs typeface="+mn-cs"/>
              </a:rPr>
              <a:t>there is added importance </a:t>
            </a:r>
            <a:r>
              <a:rPr lang="en-GB" sz="2000" kern="1200" dirty="0">
                <a:solidFill>
                  <a:schemeClr val="tx1"/>
                </a:solidFill>
                <a:effectLst/>
                <a:latin typeface="+mn-lt"/>
                <a:ea typeface="+mn-ea"/>
                <a:cs typeface="+mn-cs"/>
              </a:rPr>
              <a:t>of school/college communities and wider </a:t>
            </a:r>
            <a:r>
              <a:rPr lang="en-GB" sz="2000" b="1" kern="1200" dirty="0">
                <a:solidFill>
                  <a:schemeClr val="tx1"/>
                </a:solidFill>
                <a:effectLst/>
                <a:latin typeface="+mn-lt"/>
                <a:ea typeface="+mn-ea"/>
                <a:cs typeface="+mn-cs"/>
              </a:rPr>
              <a:t>community and peer networks. Friends, mentors, peer mentors, teachers, community workers, sports clubs </a:t>
            </a:r>
            <a:r>
              <a:rPr lang="en-GB" sz="2000" kern="1200" dirty="0">
                <a:solidFill>
                  <a:schemeClr val="tx1"/>
                </a:solidFill>
                <a:effectLst/>
                <a:latin typeface="+mn-lt"/>
                <a:ea typeface="+mn-ea"/>
                <a:cs typeface="+mn-cs"/>
              </a:rPr>
              <a:t>and so forth may be vital emotional wellbeing and resilience lifelines. We know from extensive research how protective in the longer term even one solid good relationship with a teacher or similar figure can be in the long-term outcomes of children or young people from such additionally vulnerable family backgrounds. </a:t>
            </a:r>
          </a:p>
          <a:p>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5DEF603-4D0E-43F3-9297-2337E8120C04}"/>
              </a:ext>
            </a:extLst>
          </p:cNvPr>
          <p:cNvSpPr>
            <a:spLocks noGrp="1"/>
          </p:cNvSpPr>
          <p:nvPr>
            <p:ph type="body" idx="1"/>
          </p:nvPr>
        </p:nvSpPr>
        <p:spPr/>
        <p:txBody>
          <a:bodyPr/>
          <a:lstStyle/>
          <a:p>
            <a:r>
              <a:rPr lang="en-US" sz="1200" b="1" u="sng" dirty="0"/>
              <a:t>MindEd Trainers Guidance Notes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Segoe UI" panose="020B0502040204020203" pitchFamily="34" charset="0"/>
              </a:rPr>
              <a:t>CYP with autism </a:t>
            </a:r>
            <a:r>
              <a:rPr lang="en-GB" sz="1800" dirty="0">
                <a:latin typeface="Segoe UI" panose="020B0502040204020203" pitchFamily="34" charset="0"/>
              </a:rPr>
              <a:t>look out for shutdown and meltdown, which is a common sign of bereavement, loss or distress for this group.</a:t>
            </a:r>
            <a:endParaRPr lang="en-GB" dirty="0"/>
          </a:p>
          <a:p>
            <a:endParaRPr lang="en-GB" dirty="0"/>
          </a:p>
          <a:p>
            <a:r>
              <a:rPr lang="en-GB" sz="1200" b="1" dirty="0"/>
              <a:t>See Child Bereavement UK for:</a:t>
            </a:r>
          </a:p>
          <a:p>
            <a:r>
              <a:rPr lang="en-GB" sz="1200" u="none" dirty="0"/>
              <a:t>H</a:t>
            </a:r>
            <a:r>
              <a:rPr lang="en-GB" dirty="0"/>
              <a:t>ow children grieve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https://www.childbereavementuk.org/information-how-children-grieve</a:t>
            </a:r>
            <a:r>
              <a:rPr lang="en-GB" dirty="0"/>
              <a:t> </a:t>
            </a:r>
          </a:p>
          <a:p>
            <a:endParaRPr lang="en-GB" dirty="0"/>
          </a:p>
          <a:p>
            <a:r>
              <a:rPr lang="en-GB" sz="1200" b="1" u="none" kern="1200" dirty="0">
                <a:solidFill>
                  <a:schemeClr val="tx1"/>
                </a:solidFill>
                <a:effectLst/>
                <a:latin typeface="+mn-lt"/>
                <a:ea typeface="+mn-ea"/>
                <a:cs typeface="+mn-cs"/>
              </a:rPr>
              <a:t>MindEd sessions:</a:t>
            </a:r>
          </a:p>
          <a:p>
            <a:r>
              <a:rPr lang="en-GB" sz="1200" kern="1200" dirty="0">
                <a:solidFill>
                  <a:schemeClr val="tx1"/>
                </a:solidFill>
                <a:effectLst/>
                <a:latin typeface="+mn-lt"/>
                <a:ea typeface="+mn-ea"/>
                <a:cs typeface="+mn-cs"/>
              </a:rPr>
              <a:t>Loss and Grief: </a:t>
            </a:r>
            <a:r>
              <a:rPr lang="en-GB" sz="1200" u="sng" kern="1200" dirty="0">
                <a:solidFill>
                  <a:schemeClr val="tx1"/>
                </a:solidFill>
                <a:effectLst/>
                <a:latin typeface="+mn-lt"/>
                <a:ea typeface="+mn-ea"/>
                <a:cs typeface="+mn-cs"/>
                <a:hlinkClick r:id="rId4"/>
              </a:rPr>
              <a:t>Loss and Grief https://www.minded.org.uk/Component/Details/445691</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Death and Loss (Including Pets):</a:t>
            </a:r>
            <a:r>
              <a:rPr lang="fr-FR" sz="1200" kern="1200" dirty="0">
                <a:solidFill>
                  <a:schemeClr val="tx1"/>
                </a:solidFill>
                <a:effectLst/>
                <a:latin typeface="+mn-lt"/>
                <a:ea typeface="+mn-ea"/>
                <a:cs typeface="+mn-cs"/>
              </a:rPr>
              <a:t> </a:t>
            </a:r>
            <a:r>
              <a:rPr lang="fr-FR" sz="1200" u="sng" kern="1200" dirty="0">
                <a:solidFill>
                  <a:schemeClr val="tx1"/>
                </a:solidFill>
                <a:effectLst/>
                <a:latin typeface="+mn-lt"/>
                <a:ea typeface="+mn-ea"/>
                <a:cs typeface="+mn-cs"/>
                <a:hlinkClick r:id="rId5"/>
              </a:rPr>
              <a:t>https://mindedforfamilies.org.uk/Content/death_and_loss_including_pets/</a:t>
            </a:r>
            <a:endParaRPr lang="en-GB" sz="1200" kern="1200" dirty="0">
              <a:solidFill>
                <a:schemeClr val="tx1"/>
              </a:solidFill>
              <a:effectLst/>
              <a:latin typeface="+mn-lt"/>
              <a:ea typeface="+mn-ea"/>
              <a:cs typeface="+mn-cs"/>
            </a:endParaRPr>
          </a:p>
          <a:p>
            <a:endParaRPr lang="en-GB" dirty="0"/>
          </a:p>
          <a:p>
            <a:r>
              <a:rPr lang="en-GB" dirty="0"/>
              <a:t>DfE Behaviour and Mental Health in Schools Document:</a:t>
            </a:r>
          </a:p>
          <a:p>
            <a:r>
              <a:rPr lang="en-GB" dirty="0">
                <a:hlinkClick r:id="rId6"/>
              </a:rPr>
              <a:t>https://www.gov.uk/government/publications/mental-health-and-wellbeing-provision-in-schools</a:t>
            </a:r>
            <a:endParaRPr lang="en-GB" dirty="0"/>
          </a:p>
          <a:p>
            <a:endParaRPr lang="en-GB" dirty="0"/>
          </a:p>
        </p:txBody>
      </p:sp>
    </p:spTree>
    <p:extLst>
      <p:ext uri="{BB962C8B-B14F-4D97-AF65-F5344CB8AC3E}">
        <p14:creationId xmlns:p14="http://schemas.microsoft.com/office/powerpoint/2010/main" val="2476533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PLEASE DO THIS ACTIVITY (10 MINUTES ON THE CASE STUDY – NEXT FEW SLIDES) </a:t>
            </a:r>
          </a:p>
          <a:p>
            <a:endParaRPr lang="en-US" sz="1400"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Remember any of the Vignettes could be transposed to older or younger pupils, or staff, parents/carers, with age and context adaptation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p>
          <a:p>
            <a:r>
              <a:rPr lang="en-GB" sz="1400" dirty="0"/>
              <a:t>Vignette over slides 31 – 36 Ameera’s story of disappointing exam results as an example of very real psychological loss...this could be any of a host of other losses we can experience for example</a:t>
            </a:r>
          </a:p>
          <a:p>
            <a:endParaRPr lang="en-US" sz="1400" b="0" u="none" dirty="0"/>
          </a:p>
          <a:p>
            <a:r>
              <a:rPr lang="en-US" sz="1400" b="0" u="none" dirty="0"/>
              <a:t>Ameera’s story is not really about GCSEs at all and not about recent controversies. </a:t>
            </a:r>
          </a:p>
          <a:p>
            <a:endParaRPr lang="en-US" sz="1400" b="0" u="none" dirty="0"/>
          </a:p>
          <a:p>
            <a:r>
              <a:rPr lang="en-US" sz="1400" b="0" u="none" dirty="0"/>
              <a:t>Its about loss, in this case loss of her expectations of grades and subsequent opportunities.</a:t>
            </a:r>
            <a:r>
              <a:rPr lang="en-GB" sz="1400" dirty="0"/>
              <a:t>..the GCSE example could be replaced by any of a host of other losses we can experience for example</a:t>
            </a:r>
          </a:p>
          <a:p>
            <a:r>
              <a:rPr lang="en-GB" sz="1400" i="1" dirty="0"/>
              <a:t>Loss of a friendship</a:t>
            </a:r>
          </a:p>
          <a:p>
            <a:r>
              <a:rPr lang="en-GB" sz="1400" i="1" dirty="0"/>
              <a:t>Loss of cherished object</a:t>
            </a:r>
          </a:p>
          <a:p>
            <a:r>
              <a:rPr lang="en-GB" sz="1400" i="1" dirty="0"/>
              <a:t>Loss of any relationship</a:t>
            </a:r>
          </a:p>
          <a:p>
            <a:r>
              <a:rPr lang="en-GB" sz="1400" i="1" dirty="0"/>
              <a:t>Loss of any hoped for, future opportunity of any description</a:t>
            </a:r>
          </a:p>
          <a:p>
            <a:r>
              <a:rPr lang="en-GB" sz="1400" i="1" dirty="0"/>
              <a:t>Loss of family financial security, home, possessions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t>Loss of trust in adults/exam boards/authorities</a:t>
            </a:r>
          </a:p>
          <a:p>
            <a:endParaRPr lang="en-GB" sz="1400" dirty="0"/>
          </a:p>
          <a:p>
            <a:r>
              <a:rPr lang="en-GB" sz="1400" dirty="0"/>
              <a:t>The 5 Rs is used to highlight what the young person and what the school can each do to help reduce the impact of this loss</a:t>
            </a:r>
          </a:p>
          <a:p>
            <a:endParaRPr lang="en-GB" sz="1400" dirty="0"/>
          </a:p>
          <a:p>
            <a:r>
              <a:rPr lang="en-US" sz="1400" dirty="0"/>
              <a:t>This feeds into the graduated response to loss outlined in the </a:t>
            </a:r>
            <a:r>
              <a:rPr lang="en-GB" sz="1400" kern="1200" dirty="0">
                <a:solidFill>
                  <a:schemeClr val="tx1"/>
                </a:solidFill>
                <a:latin typeface="+mn-lt"/>
                <a:ea typeface="+mn-ea"/>
                <a:cs typeface="+mn-cs"/>
              </a:rPr>
              <a:t>the </a:t>
            </a:r>
            <a:r>
              <a:rPr lang="en-GB" sz="1400" b="1" u="none" kern="1200" dirty="0">
                <a:solidFill>
                  <a:schemeClr val="tx1"/>
                </a:solidFill>
                <a:latin typeface="+mn-lt"/>
                <a:ea typeface="+mn-ea"/>
                <a:cs typeface="+mn-cs"/>
              </a:rPr>
              <a:t>Recovery and Renewal </a:t>
            </a:r>
            <a:r>
              <a:rPr lang="en-GB" sz="1400" b="1" dirty="0"/>
              <a:t>handbook</a:t>
            </a:r>
            <a:r>
              <a:rPr lang="en-GB" sz="1400" dirty="0"/>
              <a:t> on return </a:t>
            </a:r>
            <a:r>
              <a:rPr lang="en-GB" sz="1400" kern="1200" dirty="0">
                <a:solidFill>
                  <a:schemeClr val="tx1"/>
                </a:solidFill>
                <a:latin typeface="+mn-lt"/>
                <a:ea typeface="+mn-ea"/>
                <a:cs typeface="+mn-cs"/>
              </a:rPr>
              <a:t>to</a:t>
            </a:r>
            <a:r>
              <a:rPr lang="en-GB" sz="1400" dirty="0"/>
              <a:t> schools </a:t>
            </a:r>
            <a:r>
              <a:rPr lang="en-GB" sz="1400" b="1" dirty="0"/>
              <a:t>published through Whole School/College SEND</a:t>
            </a:r>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i="1" dirty="0"/>
          </a:p>
        </p:txBody>
      </p:sp>
      <p:sp>
        <p:nvSpPr>
          <p:cNvPr id="4" name="Slide Number Placeholder 3"/>
          <p:cNvSpPr>
            <a:spLocks noGrp="1"/>
          </p:cNvSpPr>
          <p:nvPr>
            <p:ph type="sldNum" sz="quarter" idx="5"/>
          </p:nvPr>
        </p:nvSpPr>
        <p:spPr/>
        <p:txBody>
          <a:bodyPr/>
          <a:lstStyle/>
          <a:p>
            <a:fld id="{9E75B55E-DDA4-4AA9-AF26-9297D581E584}" type="slidenum">
              <a:rPr lang="en-GB" smtClean="0"/>
              <a:t>35</a:t>
            </a:fld>
            <a:endParaRPr lang="en-GB" dirty="0"/>
          </a:p>
        </p:txBody>
      </p:sp>
    </p:spTree>
    <p:extLst>
      <p:ext uri="{BB962C8B-B14F-4D97-AF65-F5344CB8AC3E}">
        <p14:creationId xmlns:p14="http://schemas.microsoft.com/office/powerpoint/2010/main" val="1309879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b="0" u="none" dirty="0"/>
          </a:p>
        </p:txBody>
      </p:sp>
      <p:sp>
        <p:nvSpPr>
          <p:cNvPr id="4" name="Slide Number Placeholder 3"/>
          <p:cNvSpPr>
            <a:spLocks noGrp="1"/>
          </p:cNvSpPr>
          <p:nvPr>
            <p:ph type="sldNum" sz="quarter" idx="5"/>
          </p:nvPr>
        </p:nvSpPr>
        <p:spPr/>
        <p:txBody>
          <a:bodyPr/>
          <a:lstStyle/>
          <a:p>
            <a:fld id="{9E75B55E-DDA4-4AA9-AF26-9297D581E584}" type="slidenum">
              <a:rPr lang="en-GB" smtClean="0"/>
              <a:t>36</a:t>
            </a:fld>
            <a:endParaRPr lang="en-GB" dirty="0"/>
          </a:p>
        </p:txBody>
      </p:sp>
    </p:spTree>
    <p:extLst>
      <p:ext uri="{BB962C8B-B14F-4D97-AF65-F5344CB8AC3E}">
        <p14:creationId xmlns:p14="http://schemas.microsoft.com/office/powerpoint/2010/main" val="9333821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b="0" u="none" dirty="0"/>
          </a:p>
        </p:txBody>
      </p:sp>
      <p:sp>
        <p:nvSpPr>
          <p:cNvPr id="4" name="Slide Number Placeholder 3"/>
          <p:cNvSpPr>
            <a:spLocks noGrp="1"/>
          </p:cNvSpPr>
          <p:nvPr>
            <p:ph type="sldNum" sz="quarter" idx="5"/>
          </p:nvPr>
        </p:nvSpPr>
        <p:spPr/>
        <p:txBody>
          <a:bodyPr/>
          <a:lstStyle/>
          <a:p>
            <a:fld id="{9E75B55E-DDA4-4AA9-AF26-9297D581E584}" type="slidenum">
              <a:rPr lang="en-GB" smtClean="0"/>
              <a:t>37</a:t>
            </a:fld>
            <a:endParaRPr lang="en-GB" dirty="0"/>
          </a:p>
        </p:txBody>
      </p:sp>
    </p:spTree>
    <p:extLst>
      <p:ext uri="{BB962C8B-B14F-4D97-AF65-F5344CB8AC3E}">
        <p14:creationId xmlns:p14="http://schemas.microsoft.com/office/powerpoint/2010/main" val="17167726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b="0" u="none" dirty="0"/>
          </a:p>
        </p:txBody>
      </p:sp>
      <p:sp>
        <p:nvSpPr>
          <p:cNvPr id="4" name="Slide Number Placeholder 3"/>
          <p:cNvSpPr>
            <a:spLocks noGrp="1"/>
          </p:cNvSpPr>
          <p:nvPr>
            <p:ph type="sldNum" sz="quarter" idx="5"/>
          </p:nvPr>
        </p:nvSpPr>
        <p:spPr/>
        <p:txBody>
          <a:bodyPr/>
          <a:lstStyle/>
          <a:p>
            <a:fld id="{9E75B55E-DDA4-4AA9-AF26-9297D581E584}" type="slidenum">
              <a:rPr lang="en-GB" smtClean="0"/>
              <a:t>38</a:t>
            </a:fld>
            <a:endParaRPr lang="en-GB" dirty="0"/>
          </a:p>
        </p:txBody>
      </p:sp>
    </p:spTree>
    <p:extLst>
      <p:ext uri="{BB962C8B-B14F-4D97-AF65-F5344CB8AC3E}">
        <p14:creationId xmlns:p14="http://schemas.microsoft.com/office/powerpoint/2010/main" val="8741639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b="0" u="none" dirty="0"/>
          </a:p>
        </p:txBody>
      </p:sp>
      <p:sp>
        <p:nvSpPr>
          <p:cNvPr id="4" name="Slide Number Placeholder 3"/>
          <p:cNvSpPr>
            <a:spLocks noGrp="1"/>
          </p:cNvSpPr>
          <p:nvPr>
            <p:ph type="sldNum" sz="quarter" idx="5"/>
          </p:nvPr>
        </p:nvSpPr>
        <p:spPr/>
        <p:txBody>
          <a:bodyPr/>
          <a:lstStyle/>
          <a:p>
            <a:fld id="{9E75B55E-DDA4-4AA9-AF26-9297D581E584}" type="slidenum">
              <a:rPr lang="en-GB" smtClean="0"/>
              <a:t>39</a:t>
            </a:fld>
            <a:endParaRPr lang="en-GB" dirty="0"/>
          </a:p>
        </p:txBody>
      </p:sp>
    </p:spTree>
    <p:extLst>
      <p:ext uri="{BB962C8B-B14F-4D97-AF65-F5344CB8AC3E}">
        <p14:creationId xmlns:p14="http://schemas.microsoft.com/office/powerpoint/2010/main" val="1986486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 name="Slide Number Placeholder 3"/>
          <p:cNvSpPr>
            <a:spLocks noGrp="1"/>
          </p:cNvSpPr>
          <p:nvPr>
            <p:ph type="sldNum" sz="quarter" idx="5"/>
          </p:nvPr>
        </p:nvSpPr>
        <p:spPr/>
        <p:txBody>
          <a:bodyPr/>
          <a:lstStyle/>
          <a:p>
            <a:fld id="{F8B4E8B6-0788-EB4D-B540-A34B2EB4DF05}" type="slidenum">
              <a:rPr lang="en-US" smtClean="0"/>
              <a:t>4</a:t>
            </a:fld>
            <a:endParaRPr lang="en-US" dirty="0"/>
          </a:p>
        </p:txBody>
      </p:sp>
    </p:spTree>
    <p:extLst>
      <p:ext uri="{BB962C8B-B14F-4D97-AF65-F5344CB8AC3E}">
        <p14:creationId xmlns:p14="http://schemas.microsoft.com/office/powerpoint/2010/main" val="435877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MindEd Trainers Guidance Notes</a:t>
            </a:r>
          </a:p>
          <a:p>
            <a:endParaRPr lang="en-US" sz="1400" b="1" u="sng" dirty="0"/>
          </a:p>
          <a:p>
            <a:r>
              <a:rPr lang="en-US" sz="1400" b="0" u="none" dirty="0"/>
              <a:t>Ameera’s story is not really about GCSEs at all and not about recent controversies. It shows how using the 5 Rs builds Ameera’s resilience and coping strategies and resets her wellbeing so she has help to navigate her disappointment and avoids an unhelpful negative spiral. </a:t>
            </a:r>
          </a:p>
          <a:p>
            <a:endParaRPr lang="en-US" sz="1400" b="0" u="none" dirty="0"/>
          </a:p>
          <a:p>
            <a:r>
              <a:rPr lang="en-US" sz="1400" b="0" u="none" dirty="0"/>
              <a:t>Its about loss, in this case loss of her expectations of grades and subsequent opportunities.</a:t>
            </a:r>
            <a:r>
              <a:rPr lang="en-GB" sz="1400" dirty="0"/>
              <a:t>..the GCSE example could be replaced by any of a host of other losses we can experience for example</a:t>
            </a:r>
          </a:p>
          <a:p>
            <a:r>
              <a:rPr lang="en-GB" sz="1400" i="1" dirty="0"/>
              <a:t>Loss of a friendship</a:t>
            </a:r>
          </a:p>
          <a:p>
            <a:r>
              <a:rPr lang="en-GB" sz="1400" i="1" dirty="0"/>
              <a:t>Loss of cherished object</a:t>
            </a:r>
          </a:p>
          <a:p>
            <a:r>
              <a:rPr lang="en-GB" sz="1400" i="1" dirty="0"/>
              <a:t>Loss of any relationship</a:t>
            </a:r>
          </a:p>
          <a:p>
            <a:r>
              <a:rPr lang="en-GB" sz="1400" i="1" dirty="0"/>
              <a:t>Loss of any hoped for, future opportunity of any description</a:t>
            </a:r>
          </a:p>
          <a:p>
            <a:r>
              <a:rPr lang="en-GB" sz="1400" i="1" dirty="0"/>
              <a:t>Loss of family financial security, home, possessions</a:t>
            </a:r>
          </a:p>
          <a:p>
            <a:r>
              <a:rPr lang="en-GB" sz="1400" i="1" dirty="0"/>
              <a:t>Loss of trust in adults/exam boards/authorities</a:t>
            </a:r>
          </a:p>
        </p:txBody>
      </p:sp>
      <p:sp>
        <p:nvSpPr>
          <p:cNvPr id="4" name="Slide Number Placeholder 3"/>
          <p:cNvSpPr>
            <a:spLocks noGrp="1"/>
          </p:cNvSpPr>
          <p:nvPr>
            <p:ph type="sldNum" sz="quarter" idx="5"/>
          </p:nvPr>
        </p:nvSpPr>
        <p:spPr/>
        <p:txBody>
          <a:bodyPr/>
          <a:lstStyle/>
          <a:p>
            <a:fld id="{9E75B55E-DDA4-4AA9-AF26-9297D581E584}" type="slidenum">
              <a:rPr lang="en-GB" smtClean="0"/>
              <a:t>40</a:t>
            </a:fld>
            <a:endParaRPr lang="en-GB" dirty="0"/>
          </a:p>
        </p:txBody>
      </p:sp>
    </p:spTree>
    <p:extLst>
      <p:ext uri="{BB962C8B-B14F-4D97-AF65-F5344CB8AC3E}">
        <p14:creationId xmlns:p14="http://schemas.microsoft.com/office/powerpoint/2010/main" val="27076334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92D1CD-EC3A-4CE3-A489-BE5B9018CBEB}"/>
              </a:ext>
            </a:extLst>
          </p:cNvPr>
          <p:cNvSpPr>
            <a:spLocks noGrp="1"/>
          </p:cNvSpPr>
          <p:nvPr>
            <p:ph type="body" idx="1"/>
          </p:nvPr>
        </p:nvSpPr>
        <p:spPr/>
        <p:txBody>
          <a:bodyPr/>
          <a:lstStyle/>
          <a:p>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MindEd Trainers Guidance Notes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Segoe UI" panose="020B0502040204020203" pitchFamily="34" charset="0"/>
              </a:rPr>
              <a:t>For autistic CYP</a:t>
            </a:r>
            <a:r>
              <a:rPr lang="en-GB" sz="1800" dirty="0">
                <a:latin typeface="Segoe UI" panose="020B0502040204020203" pitchFamily="34" charset="0"/>
              </a:rPr>
              <a:t>, be aware anxiety manifests itself differently.</a:t>
            </a:r>
            <a:endParaRPr lang="en-GB" dirty="0"/>
          </a:p>
          <a:p>
            <a:endParaRPr lang="en-GB" dirty="0"/>
          </a:p>
          <a:p>
            <a:r>
              <a:rPr lang="en-GB" dirty="0"/>
              <a:t>Useful information - DfE Behaviour and Mental Health in Schools Document:</a:t>
            </a:r>
          </a:p>
          <a:p>
            <a:r>
              <a:rPr lang="en-GB" dirty="0">
                <a:hlinkClick r:id="rId3"/>
              </a:rPr>
              <a:t>https://www.gov.uk/government/publications/mental-health-and-wellbeing-provision-in-schools</a:t>
            </a:r>
            <a:endParaRPr lang="en-GB" dirty="0"/>
          </a:p>
          <a:p>
            <a:endParaRPr lang="en-US" dirty="0"/>
          </a:p>
        </p:txBody>
      </p:sp>
      <p:sp>
        <p:nvSpPr>
          <p:cNvPr id="4" name="Slide Number Placeholder 3"/>
          <p:cNvSpPr>
            <a:spLocks noGrp="1"/>
          </p:cNvSpPr>
          <p:nvPr>
            <p:ph type="sldNum" sz="quarter" idx="5"/>
          </p:nvPr>
        </p:nvSpPr>
        <p:spPr/>
        <p:txBody>
          <a:bodyPr/>
          <a:lstStyle/>
          <a:p>
            <a:fld id="{0D7020A2-7BFF-44DD-A509-703504C12041}" type="slidenum">
              <a:rPr lang="en-GB" smtClean="0"/>
              <a:t>42</a:t>
            </a:fld>
            <a:endParaRPr lang="en-GB" dirty="0"/>
          </a:p>
        </p:txBody>
      </p:sp>
    </p:spTree>
    <p:extLst>
      <p:ext uri="{BB962C8B-B14F-4D97-AF65-F5344CB8AC3E}">
        <p14:creationId xmlns:p14="http://schemas.microsoft.com/office/powerpoint/2010/main" val="30512861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MindEd Trainers Guidance Notes</a:t>
            </a:r>
          </a:p>
          <a:p>
            <a:endParaRPr lang="en-GB" dirty="0"/>
          </a:p>
          <a:p>
            <a:r>
              <a:rPr lang="en-GB" b="1" dirty="0"/>
              <a:t>MindEd sessions</a:t>
            </a:r>
          </a:p>
          <a:p>
            <a:r>
              <a:rPr lang="en-GB" dirty="0"/>
              <a:t>Advise participants can access information about depression and anxiety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Sad bored or isolated </a:t>
            </a:r>
            <a:r>
              <a:rPr lang="en-GB" sz="1200" u="sng" kern="1200" dirty="0">
                <a:solidFill>
                  <a:schemeClr val="tx1"/>
                </a:solidFill>
                <a:effectLst/>
                <a:latin typeface="+mn-lt"/>
                <a:ea typeface="+mn-ea"/>
                <a:cs typeface="+mn-cs"/>
                <a:hlinkClick r:id="rId3"/>
              </a:rPr>
              <a:t>https://www.minded.org.uk/Component/Details/445667</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Depression </a:t>
            </a:r>
            <a:r>
              <a:rPr lang="en-GB" sz="1200" u="sng" kern="1200" dirty="0">
                <a:solidFill>
                  <a:schemeClr val="tx1"/>
                </a:solidFill>
                <a:effectLst/>
                <a:latin typeface="+mn-lt"/>
                <a:ea typeface="+mn-ea"/>
                <a:cs typeface="+mn-cs"/>
                <a:hlinkClick r:id="rId4"/>
              </a:rPr>
              <a:t>https://www.minded.org.uk/Component/Details/447976</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worried child (anxiety) </a:t>
            </a:r>
            <a:r>
              <a:rPr lang="en-GB" sz="1200" u="sng" kern="1200" dirty="0">
                <a:solidFill>
                  <a:schemeClr val="tx1"/>
                </a:solidFill>
                <a:effectLst/>
                <a:latin typeface="+mn-lt"/>
                <a:ea typeface="+mn-ea"/>
                <a:cs typeface="+mn-cs"/>
                <a:hlinkClick r:id="rId5"/>
              </a:rPr>
              <a:t>https://www.minded.org.uk/Component/Details/445673</a:t>
            </a:r>
            <a:endParaRPr lang="en-GB" sz="1200" u="sng"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Anxiety disorders </a:t>
            </a:r>
            <a:r>
              <a:rPr lang="en-GB" sz="1200" u="sng" kern="1200" dirty="0">
                <a:solidFill>
                  <a:schemeClr val="tx1"/>
                </a:solidFill>
                <a:effectLst/>
                <a:latin typeface="+mn-lt"/>
                <a:ea typeface="+mn-ea"/>
                <a:cs typeface="+mn-cs"/>
                <a:hlinkClick r:id="rId6"/>
              </a:rPr>
              <a:t>https://www.minded.org.uk/Component/Details/447948</a:t>
            </a:r>
            <a:endParaRPr lang="en-GB" sz="1200" u="sng" kern="1200" dirty="0">
              <a:solidFill>
                <a:schemeClr val="tx1"/>
              </a:solidFill>
              <a:effectLst/>
              <a:latin typeface="+mn-lt"/>
              <a:ea typeface="+mn-ea"/>
              <a:cs typeface="+mn-cs"/>
            </a:endParaRPr>
          </a:p>
          <a:p>
            <a:pPr lvl="0"/>
            <a:endParaRPr lang="en-GB" sz="1200" u="sng"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Adverse Childhood Experiences for Schools – This consists of 3 e-learning sessions</a:t>
            </a:r>
          </a:p>
          <a:p>
            <a:pPr lvl="1"/>
            <a:r>
              <a:rPr lang="en-GB" sz="1200" kern="1200" dirty="0">
                <a:solidFill>
                  <a:schemeClr val="tx1"/>
                </a:solidFill>
                <a:effectLst/>
                <a:latin typeface="+mn-lt"/>
                <a:ea typeface="+mn-ea"/>
                <a:cs typeface="+mn-cs"/>
              </a:rPr>
              <a:t>Science Behind Adverse Childhood Experiences</a:t>
            </a:r>
          </a:p>
          <a:p>
            <a:pPr lvl="1"/>
            <a:r>
              <a:rPr lang="en-GB" sz="1200" kern="1200" dirty="0">
                <a:solidFill>
                  <a:schemeClr val="tx1"/>
                </a:solidFill>
                <a:effectLst/>
                <a:latin typeface="+mn-lt"/>
                <a:ea typeface="+mn-ea"/>
                <a:cs typeface="+mn-cs"/>
              </a:rPr>
              <a:t>Building Resilience</a:t>
            </a:r>
          </a:p>
          <a:p>
            <a:pPr lvl="1"/>
            <a:r>
              <a:rPr lang="en-GB" sz="1200" kern="1200" dirty="0">
                <a:solidFill>
                  <a:schemeClr val="tx1"/>
                </a:solidFill>
                <a:effectLst/>
                <a:latin typeface="+mn-lt"/>
                <a:ea typeface="+mn-ea"/>
                <a:cs typeface="+mn-cs"/>
              </a:rPr>
              <a:t>General Classroom Management</a:t>
            </a:r>
          </a:p>
          <a:p>
            <a:pPr lvl="1"/>
            <a:r>
              <a:rPr lang="en-GB" dirty="0">
                <a:hlinkClick r:id="rId7"/>
              </a:rPr>
              <a:t>https://www.minded.org.uk/Component/Details/653614</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D7020A2-7BFF-44DD-A509-703504C12041}" type="slidenum">
              <a:rPr lang="en-GB" smtClean="0"/>
              <a:t>43</a:t>
            </a:fld>
            <a:endParaRPr lang="en-GB" dirty="0"/>
          </a:p>
        </p:txBody>
      </p:sp>
    </p:spTree>
    <p:extLst>
      <p:ext uri="{BB962C8B-B14F-4D97-AF65-F5344CB8AC3E}">
        <p14:creationId xmlns:p14="http://schemas.microsoft.com/office/powerpoint/2010/main" val="40938139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MindEd Trainers Guidance Notes</a:t>
            </a:r>
          </a:p>
          <a:p>
            <a:endParaRPr lang="en-GB" dirty="0"/>
          </a:p>
          <a:p>
            <a:r>
              <a:rPr lang="en-GB" dirty="0"/>
              <a:t>Remind participants that if the school/college has, or turns to a trauma-informed ethos, that is likely to help the pupils and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3"/>
              </a:rPr>
              <a:t>https://www.traumainformedschools.co.uk/resources</a:t>
            </a:r>
            <a:endParaRPr lang="en-GB"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0D7020A2-7BFF-44DD-A509-703504C12041}" type="slidenum">
              <a:rPr lang="en-GB" smtClean="0"/>
              <a:t>44</a:t>
            </a:fld>
            <a:endParaRPr lang="en-GB" dirty="0"/>
          </a:p>
        </p:txBody>
      </p:sp>
    </p:spTree>
    <p:extLst>
      <p:ext uri="{BB962C8B-B14F-4D97-AF65-F5344CB8AC3E}">
        <p14:creationId xmlns:p14="http://schemas.microsoft.com/office/powerpoint/2010/main" val="9557795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PLEASE DO THIS ACTIVITY </a:t>
            </a:r>
          </a:p>
          <a:p>
            <a:endParaRPr lang="en-US" sz="1000" b="1" u="sng" dirty="0"/>
          </a:p>
          <a:p>
            <a:endParaRPr lang="en-US" sz="1000" b="1" u="sng" dirty="0"/>
          </a:p>
          <a:p>
            <a:endParaRPr lang="en-US" sz="1000" b="1" u="sng" dirty="0"/>
          </a:p>
          <a:p>
            <a:pPr>
              <a:spcAft>
                <a:spcPts val="0"/>
              </a:spcAft>
            </a:pPr>
            <a:r>
              <a:rPr lang="en-GB" sz="1200" b="1" u="sng"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Anxiety – what should you look out for? [10 minutes]</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Could do this as an exercise with staff – What does anxiety look like? It can be useful to make the link between physical symptoms/feelings, thoughts and behaviour.</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Physical symptoms include muscle tension, headaches, stomach aches, difficulty sleeping, tiredness, irritability</a:t>
            </a:r>
            <a:endParaRPr lang="en-GB" sz="1200" dirty="0">
              <a:solidFill>
                <a:srgbClr val="ED7D3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Over-estimate threats – e.g. worry that they will fail at schoolwork etc.</a:t>
            </a:r>
            <a:endParaRPr lang="en-GB" sz="1200" dirty="0">
              <a:solidFill>
                <a:srgbClr val="ED7D3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What negative thoughts might be present?</a:t>
            </a:r>
            <a:endParaRPr lang="en-GB" sz="1200" dirty="0">
              <a:solidFill>
                <a:srgbClr val="ED7D3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What behaviours might you notice?</a:t>
            </a:r>
            <a:endParaRPr lang="en-GB" sz="1200" dirty="0">
              <a:solidFill>
                <a:srgbClr val="ED7D31"/>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When should you become concerned?</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It is leading to a lot of upset for child and family</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It is interfering with everyday life for the child or young person</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It persists over time</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000" b="1" u="sng" dirty="0"/>
          </a:p>
          <a:p>
            <a:endParaRPr lang="en-US" sz="1000" b="1" u="sng" dirty="0"/>
          </a:p>
          <a:p>
            <a:r>
              <a:rPr lang="en-US" sz="1000" b="1" u="sng" dirty="0" err="1"/>
              <a:t>MindEd</a:t>
            </a:r>
            <a:r>
              <a:rPr lang="en-US" sz="1000" b="1" u="sng" dirty="0"/>
              <a:t> Trainers Guidance Notes</a:t>
            </a:r>
          </a:p>
          <a:p>
            <a:endParaRPr lang="en-GB" dirty="0"/>
          </a:p>
          <a:p>
            <a:r>
              <a:rPr lang="en-GB" dirty="0"/>
              <a:t>Could do this as an exercise with staff – What does anxiety look like?</a:t>
            </a:r>
          </a:p>
          <a:p>
            <a:pPr fontAlgn="base"/>
            <a:r>
              <a:rPr lang="en-GB" sz="1000" b="1" i="0" kern="1200" dirty="0">
                <a:solidFill>
                  <a:schemeClr val="tx1"/>
                </a:solidFill>
                <a:effectLst/>
                <a:latin typeface="+mn-lt"/>
                <a:ea typeface="+mn-ea"/>
                <a:cs typeface="+mn-cs"/>
              </a:rPr>
              <a:t>Physical symptoms include:</a:t>
            </a:r>
            <a:endParaRPr lang="en-GB" sz="1000" b="0" i="0" kern="1200" dirty="0">
              <a:solidFill>
                <a:schemeClr val="tx1"/>
              </a:solidFill>
              <a:effectLst/>
              <a:latin typeface="+mn-lt"/>
              <a:ea typeface="+mn-ea"/>
              <a:cs typeface="+mn-cs"/>
            </a:endParaRPr>
          </a:p>
          <a:p>
            <a:pPr fontAlgn="base"/>
            <a:r>
              <a:rPr lang="en-GB" sz="1000" b="0" i="0" kern="1200" dirty="0">
                <a:solidFill>
                  <a:schemeClr val="tx1"/>
                </a:solidFill>
                <a:effectLst/>
                <a:latin typeface="+mn-lt"/>
                <a:ea typeface="+mn-ea"/>
                <a:cs typeface="+mn-cs"/>
              </a:rPr>
              <a:t>Muscle tension</a:t>
            </a:r>
          </a:p>
          <a:p>
            <a:pPr fontAlgn="base"/>
            <a:r>
              <a:rPr lang="en-GB" sz="1000" b="0" i="0" kern="1200" dirty="0">
                <a:solidFill>
                  <a:schemeClr val="tx1"/>
                </a:solidFill>
                <a:effectLst/>
                <a:latin typeface="+mn-lt"/>
                <a:ea typeface="+mn-ea"/>
                <a:cs typeface="+mn-cs"/>
              </a:rPr>
              <a:t>Headaches, stomach aches</a:t>
            </a:r>
          </a:p>
          <a:p>
            <a:pPr fontAlgn="base"/>
            <a:r>
              <a:rPr lang="en-GB" sz="1000" b="0" i="0" kern="1200" dirty="0">
                <a:solidFill>
                  <a:schemeClr val="tx1"/>
                </a:solidFill>
                <a:effectLst/>
                <a:latin typeface="+mn-lt"/>
                <a:ea typeface="+mn-ea"/>
                <a:cs typeface="+mn-cs"/>
              </a:rPr>
              <a:t>Difficulty sleeping</a:t>
            </a:r>
          </a:p>
          <a:p>
            <a:pPr fontAlgn="base"/>
            <a:r>
              <a:rPr lang="en-GB" sz="1000" b="0" i="0" kern="1200" dirty="0">
                <a:solidFill>
                  <a:schemeClr val="tx1"/>
                </a:solidFill>
                <a:effectLst/>
                <a:latin typeface="+mn-lt"/>
                <a:ea typeface="+mn-ea"/>
                <a:cs typeface="+mn-cs"/>
              </a:rPr>
              <a:t>Tiredness</a:t>
            </a:r>
          </a:p>
          <a:p>
            <a:pPr fontAlgn="base"/>
            <a:r>
              <a:rPr lang="en-GB" sz="1000" b="0" i="0" kern="1200" dirty="0">
                <a:solidFill>
                  <a:schemeClr val="tx1"/>
                </a:solidFill>
                <a:effectLst/>
                <a:latin typeface="+mn-lt"/>
                <a:ea typeface="+mn-ea"/>
                <a:cs typeface="+mn-cs"/>
              </a:rPr>
              <a:t>Irritability</a:t>
            </a:r>
          </a:p>
          <a:p>
            <a:pPr fontAlgn="base"/>
            <a:endParaRPr lang="en-GB" sz="1000" b="0" i="0" kern="1200" dirty="0">
              <a:solidFill>
                <a:schemeClr val="tx1"/>
              </a:solidFill>
              <a:effectLst/>
              <a:latin typeface="+mn-lt"/>
              <a:ea typeface="+mn-ea"/>
              <a:cs typeface="+mn-cs"/>
            </a:endParaRPr>
          </a:p>
          <a:p>
            <a:pPr fontAlgn="base"/>
            <a:r>
              <a:rPr lang="en-GB" sz="1000" b="0" i="0" kern="1200" dirty="0">
                <a:solidFill>
                  <a:schemeClr val="tx1"/>
                </a:solidFill>
                <a:effectLst/>
                <a:latin typeface="+mn-lt"/>
                <a:ea typeface="+mn-ea"/>
                <a:cs typeface="+mn-cs"/>
              </a:rPr>
              <a:t>Over-estimate threats – e.g. worry that they will fail at schoolwork etc.</a:t>
            </a:r>
          </a:p>
          <a:p>
            <a:pPr fontAlgn="base"/>
            <a:endParaRPr lang="en-GB" sz="1000" b="0" i="0" kern="1200" dirty="0">
              <a:solidFill>
                <a:schemeClr val="tx1"/>
              </a:solidFill>
              <a:effectLst/>
              <a:latin typeface="+mn-lt"/>
              <a:ea typeface="+mn-ea"/>
              <a:cs typeface="+mn-cs"/>
            </a:endParaRPr>
          </a:p>
          <a:p>
            <a:pPr fontAlgn="base"/>
            <a:r>
              <a:rPr lang="en-GB" sz="1000" b="0" i="0" kern="1200" dirty="0">
                <a:solidFill>
                  <a:schemeClr val="tx1"/>
                </a:solidFill>
                <a:effectLst/>
                <a:latin typeface="+mn-lt"/>
                <a:ea typeface="+mn-ea"/>
                <a:cs typeface="+mn-cs"/>
              </a:rPr>
              <a:t>When should you become concerned?</a:t>
            </a:r>
          </a:p>
          <a:p>
            <a:pPr marL="171450" indent="-171450" fontAlgn="base">
              <a:buFont typeface="Arial" panose="020B0604020202020204" pitchFamily="34" charset="0"/>
              <a:buChar char="•"/>
            </a:pPr>
            <a:r>
              <a:rPr lang="en-GB" sz="1000" b="0" i="0" kern="1200" dirty="0">
                <a:solidFill>
                  <a:schemeClr val="tx1"/>
                </a:solidFill>
                <a:effectLst/>
                <a:latin typeface="+mn-lt"/>
                <a:ea typeface="+mn-ea"/>
                <a:cs typeface="+mn-cs"/>
              </a:rPr>
              <a:t>It is leading to a lot of upset for child and family</a:t>
            </a:r>
          </a:p>
          <a:p>
            <a:pPr marL="171450" indent="-171450" fontAlgn="base">
              <a:buFont typeface="Arial" panose="020B0604020202020204" pitchFamily="34" charset="0"/>
              <a:buChar char="•"/>
            </a:pPr>
            <a:r>
              <a:rPr lang="en-GB" sz="1000" b="0" i="0" kern="1200" dirty="0">
                <a:solidFill>
                  <a:schemeClr val="tx1"/>
                </a:solidFill>
                <a:effectLst/>
                <a:latin typeface="+mn-lt"/>
                <a:ea typeface="+mn-ea"/>
                <a:cs typeface="+mn-cs"/>
              </a:rPr>
              <a:t>It is interfering with everyday life for the child or young person</a:t>
            </a:r>
          </a:p>
          <a:p>
            <a:pPr marL="171450" indent="-171450" fontAlgn="base">
              <a:buFont typeface="Arial" panose="020B0604020202020204" pitchFamily="34" charset="0"/>
              <a:buChar char="•"/>
            </a:pPr>
            <a:r>
              <a:rPr lang="en-GB" sz="1000" b="0" i="0" kern="1200" dirty="0">
                <a:solidFill>
                  <a:schemeClr val="tx1"/>
                </a:solidFill>
                <a:effectLst/>
                <a:latin typeface="+mn-lt"/>
                <a:ea typeface="+mn-ea"/>
                <a:cs typeface="+mn-cs"/>
              </a:rPr>
              <a:t>It persists over time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Possibly refer to Core Minded session on anxiety and possibly ACES session on internalising skills building</a:t>
            </a:r>
          </a:p>
          <a:p>
            <a:endParaRPr lang="en-GB" dirty="0"/>
          </a:p>
          <a:p>
            <a:endParaRPr lang="en-GB" dirty="0"/>
          </a:p>
        </p:txBody>
      </p:sp>
      <p:sp>
        <p:nvSpPr>
          <p:cNvPr id="4" name="Slide Number Placeholder 3"/>
          <p:cNvSpPr>
            <a:spLocks noGrp="1"/>
          </p:cNvSpPr>
          <p:nvPr>
            <p:ph type="sldNum" sz="quarter" idx="5"/>
          </p:nvPr>
        </p:nvSpPr>
        <p:spPr/>
        <p:txBody>
          <a:bodyPr/>
          <a:lstStyle/>
          <a:p>
            <a:fld id="{0D7020A2-7BFF-44DD-A509-703504C12041}" type="slidenum">
              <a:rPr lang="en-GB" smtClean="0"/>
              <a:t>45</a:t>
            </a:fld>
            <a:endParaRPr lang="en-GB" dirty="0"/>
          </a:p>
        </p:txBody>
      </p:sp>
    </p:spTree>
    <p:extLst>
      <p:ext uri="{BB962C8B-B14F-4D97-AF65-F5344CB8AC3E}">
        <p14:creationId xmlns:p14="http://schemas.microsoft.com/office/powerpoint/2010/main" val="14732634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****PLEASE DO THIS ACTIVITY </a:t>
            </a:r>
          </a:p>
          <a:p>
            <a:endParaRPr lang="en-US" sz="1200" b="1" u="sng" dirty="0"/>
          </a:p>
          <a:p>
            <a:endParaRPr lang="en-US" sz="1200" b="1" u="sng" dirty="0"/>
          </a:p>
          <a:p>
            <a:r>
              <a:rPr lang="en-US" sz="1200" b="1" u="sng" dirty="0" err="1"/>
              <a:t>MindEd</a:t>
            </a:r>
            <a:r>
              <a:rPr lang="en-US" sz="1200" b="1" u="sng" dirty="0"/>
              <a:t> Trainers Guidance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US" b="1" dirty="0"/>
              <a:t>MindEd Sessions:</a:t>
            </a:r>
          </a:p>
          <a:p>
            <a:r>
              <a:rPr lang="en-US" b="0" dirty="0"/>
              <a:t>Sad, bored or isolated </a:t>
            </a:r>
            <a:r>
              <a:rPr lang="en-GB" sz="1800" b="0" i="0" u="sng" strike="noStrike" dirty="0">
                <a:solidFill>
                  <a:srgbClr val="0563C1"/>
                </a:solidFill>
                <a:effectLst/>
                <a:latin typeface="Calibri" panose="020F0502020204030204" pitchFamily="34" charset="0"/>
                <a:hlinkClick r:id="rId3"/>
              </a:rPr>
              <a:t>https://www.minded.org.uk/Component/Details/445667</a:t>
            </a:r>
            <a:r>
              <a:rPr lang="en-GB" dirty="0"/>
              <a:t> </a:t>
            </a:r>
            <a:endParaRPr lang="en-US" b="0" dirty="0"/>
          </a:p>
          <a:p>
            <a:r>
              <a:rPr lang="en-US" b="0" dirty="0"/>
              <a:t>Depression </a:t>
            </a:r>
            <a:r>
              <a:rPr lang="en-GB" sz="1800" b="0" i="0" u="sng" strike="noStrike" dirty="0">
                <a:solidFill>
                  <a:srgbClr val="0563C1"/>
                </a:solidFill>
                <a:effectLst/>
                <a:latin typeface="Calibri" panose="020F0502020204030204" pitchFamily="34" charset="0"/>
                <a:hlinkClick r:id="rId4"/>
              </a:rPr>
              <a:t>https://www.minded.org.uk/Component/Details/447976</a:t>
            </a:r>
            <a:r>
              <a:rPr lang="en-GB" dirty="0"/>
              <a:t> </a:t>
            </a:r>
            <a:endParaRPr lang="en-US" b="0" dirty="0"/>
          </a:p>
          <a:p>
            <a:r>
              <a:rPr lang="en-US" b="0" dirty="0"/>
              <a:t>Anxiety disorders </a:t>
            </a:r>
            <a:r>
              <a:rPr lang="en-GB" sz="1800" b="0" i="0" u="sng" strike="noStrike" dirty="0">
                <a:solidFill>
                  <a:srgbClr val="0563C1"/>
                </a:solidFill>
                <a:effectLst/>
                <a:latin typeface="Calibri" panose="020F0502020204030204" pitchFamily="34" charset="0"/>
                <a:hlinkClick r:id="rId5"/>
              </a:rPr>
              <a:t>https://www.minded.org.uk/Component/Details/447948</a:t>
            </a:r>
            <a:endParaRPr lang="en-GB" sz="1800" b="0" i="0" u="sng" strike="noStrike" dirty="0">
              <a:solidFill>
                <a:srgbClr val="0563C1"/>
              </a:solidFill>
              <a:effectLst/>
              <a:latin typeface="Calibri" panose="020F0502020204030204" pitchFamily="34" charset="0"/>
            </a:endParaRPr>
          </a:p>
          <a:p>
            <a:endParaRPr lang="en-GB" sz="1800" b="0" i="0" u="sng" strike="noStrike" dirty="0">
              <a:solidFill>
                <a:srgbClr val="0563C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Could refer </a:t>
            </a:r>
            <a:r>
              <a:rPr lang="en-GB" sz="1200" dirty="0">
                <a:latin typeface="Open Sans" panose="020B0606030504020204" pitchFamily="34" charset="0"/>
                <a:ea typeface="Open Sans" panose="020B0606030504020204" pitchFamily="34" charset="0"/>
                <a:cs typeface="Open Sans" panose="020B0606030504020204" pitchFamily="34" charset="0"/>
              </a:rPr>
              <a:t>CYPMHS</a:t>
            </a:r>
            <a:r>
              <a:rPr lang="en-GB" dirty="0"/>
              <a:t> (Children and Young People Mental Health Services) entry</a:t>
            </a:r>
          </a:p>
          <a:p>
            <a:endParaRPr lang="en-US" b="0" dirty="0"/>
          </a:p>
        </p:txBody>
      </p:sp>
      <p:sp>
        <p:nvSpPr>
          <p:cNvPr id="4" name="Slide Number Placeholder 3"/>
          <p:cNvSpPr>
            <a:spLocks noGrp="1"/>
          </p:cNvSpPr>
          <p:nvPr>
            <p:ph type="sldNum" sz="quarter" idx="5"/>
          </p:nvPr>
        </p:nvSpPr>
        <p:spPr/>
        <p:txBody>
          <a:bodyPr/>
          <a:lstStyle/>
          <a:p>
            <a:fld id="{0D7020A2-7BFF-44DD-A509-703504C12041}" type="slidenum">
              <a:rPr lang="en-GB" smtClean="0"/>
              <a:t>46</a:t>
            </a:fld>
            <a:endParaRPr lang="en-GB" dirty="0"/>
          </a:p>
        </p:txBody>
      </p:sp>
    </p:spTree>
    <p:extLst>
      <p:ext uri="{BB962C8B-B14F-4D97-AF65-F5344CB8AC3E}">
        <p14:creationId xmlns:p14="http://schemas.microsoft.com/office/powerpoint/2010/main" val="40722349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****PLEASE DO THIS ACTIVITY </a:t>
            </a:r>
          </a:p>
          <a:p>
            <a:pPr>
              <a:spcAft>
                <a:spcPts val="0"/>
              </a:spcAft>
            </a:pPr>
            <a:r>
              <a:rPr lang="en-GB" sz="1200" dirty="0">
                <a:solidFill>
                  <a:srgbClr val="C55A1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200" b="1" u="sng"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Seeking out additional or specialist help [5 minutes]</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The importance of knowing local resources and systems, so seamless graduated care can be delivered where and when possible. The best care delivered as close as possible to the usual setting for the child/young person. For example, it can include supervision, liaison from Education Psychology Services, CAMHS, Mental Health Support Teams. This can alleviate the need for referral out of school/college in some situations.</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Implement the whole-school approach based on the 5 Rs, PFA, the full “Social Scaffold”. This includes speaking with parents/carers to ensure everyone works together and use safeguarding guidance as appropriate (</a:t>
            </a:r>
            <a:r>
              <a:rPr lang="en-GB" sz="1200" i="1"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DFE 2020</a:t>
            </a: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Advice is to explore as wide a set of quality local resources as possible – </a:t>
            </a:r>
            <a:r>
              <a:rPr lang="en-US" sz="1200" u="sng"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you might have a discussion about how to explore these. </a:t>
            </a:r>
            <a:r>
              <a:rPr lang="en-US"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 It may also be useful to highlight that protective factors (the positive things in that CYP’s life) are also important e.g. good family support, internal resilience, asks for help when needed, good relationship with a teacher at school/college etc.</a:t>
            </a:r>
            <a:r>
              <a:rPr lang="en-US" sz="1200" dirty="0">
                <a:solidFill>
                  <a:srgbClr val="C55A1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000" b="1" u="sng" dirty="0"/>
          </a:p>
          <a:p>
            <a:endParaRPr lang="en-US" sz="1000" b="1" u="sng" dirty="0"/>
          </a:p>
          <a:p>
            <a:r>
              <a:rPr lang="en-US" sz="1000" b="1" u="sng" dirty="0" err="1"/>
              <a:t>MindEd</a:t>
            </a:r>
            <a:r>
              <a:rPr lang="en-US" sz="1000" b="1" u="sng" dirty="0"/>
              <a:t> Trainers Guidance Notes</a:t>
            </a:r>
          </a:p>
          <a:p>
            <a:endParaRPr lang="en-GB" dirty="0"/>
          </a:p>
          <a:p>
            <a:r>
              <a:rPr lang="en-GB" dirty="0"/>
              <a:t>The importance of knowing local resources and systems, so seamless graduated care can be delivered and where and when possible, best care delivered as close as possible to the usual setting for the child/young person. </a:t>
            </a:r>
          </a:p>
          <a:p>
            <a:r>
              <a:rPr lang="en-GB" dirty="0"/>
              <a:t>For example It can include supervision, liaison from Education Psychology Services, CAMHS, Mental Health Support Teams</a:t>
            </a:r>
          </a:p>
          <a:p>
            <a:r>
              <a:rPr lang="en-GB" dirty="0"/>
              <a:t>This can alleviate the need for referral out of school/college in some situations</a:t>
            </a:r>
          </a:p>
          <a:p>
            <a:endParaRPr lang="en-US" dirty="0"/>
          </a:p>
          <a:p>
            <a:r>
              <a:rPr lang="en-GB" dirty="0"/>
              <a:t>Implement the whole school approach based on the 5 Rs, PFA, the full “Social Scaffold” :</a:t>
            </a:r>
          </a:p>
          <a:p>
            <a:r>
              <a:rPr lang="en-GB" dirty="0"/>
              <a:t>This includes speaking with parents/carers to ensure everyone works together</a:t>
            </a:r>
          </a:p>
          <a:p>
            <a:r>
              <a:rPr lang="en-GB" dirty="0"/>
              <a:t>Use safeguarding guidance as appropriate (</a:t>
            </a:r>
            <a:r>
              <a:rPr lang="en-GB" i="1" dirty="0"/>
              <a:t>DFE 2020</a:t>
            </a:r>
            <a:r>
              <a:rPr lang="en-GB" dirty="0"/>
              <a:t>)</a:t>
            </a:r>
          </a:p>
          <a:p>
            <a:endParaRPr lang="en-US" dirty="0"/>
          </a:p>
          <a:p>
            <a:r>
              <a:rPr lang="en-US" dirty="0"/>
              <a:t>Advice is to explore as wide a set of quality local resources as possible – you might have a discussion about how to explore these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*IMPORTANT TO NOTE marginalised, isolated or otherwise at risk children or young people.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*For example amongst those with increased vulnerability further heightened by Covid-19, will be some who </a:t>
            </a:r>
            <a:r>
              <a:rPr lang="en-GB" sz="1050" kern="1200" dirty="0">
                <a:solidFill>
                  <a:schemeClr val="tx1"/>
                </a:solidFill>
                <a:effectLst/>
                <a:latin typeface="+mn-lt"/>
                <a:ea typeface="+mn-ea"/>
                <a:cs typeface="+mn-cs"/>
              </a:rPr>
              <a:t>lack support from parents/carers (including Looked After Children and care leavers)</a:t>
            </a:r>
            <a:r>
              <a:rPr lang="en-GB" sz="1100" kern="1200" dirty="0">
                <a:solidFill>
                  <a:schemeClr val="tx1"/>
                </a:solidFill>
                <a:effectLst/>
                <a:latin typeface="+mn-lt"/>
                <a:ea typeface="+mn-ea"/>
                <a:cs typeface="+mn-cs"/>
              </a:rPr>
              <a:t>. For these children or young people there is added importance </a:t>
            </a:r>
            <a:r>
              <a:rPr lang="en-GB" sz="1050" kern="1200" dirty="0">
                <a:solidFill>
                  <a:schemeClr val="tx1"/>
                </a:solidFill>
                <a:effectLst/>
                <a:latin typeface="+mn-lt"/>
                <a:ea typeface="+mn-ea"/>
                <a:cs typeface="+mn-cs"/>
              </a:rPr>
              <a:t>of school/college communities and wider </a:t>
            </a:r>
            <a:r>
              <a:rPr lang="en-GB" sz="1050" b="1" kern="1200" dirty="0">
                <a:solidFill>
                  <a:schemeClr val="tx1"/>
                </a:solidFill>
                <a:effectLst/>
                <a:latin typeface="+mn-lt"/>
                <a:ea typeface="+mn-ea"/>
                <a:cs typeface="+mn-cs"/>
              </a:rPr>
              <a:t>community and peer networks. Friends, mentors, peer mentors, teachers, community workers, sports clubs </a:t>
            </a:r>
            <a:r>
              <a:rPr lang="en-GB" sz="1050" kern="1200" dirty="0">
                <a:solidFill>
                  <a:schemeClr val="tx1"/>
                </a:solidFill>
                <a:effectLst/>
                <a:latin typeface="+mn-lt"/>
                <a:ea typeface="+mn-ea"/>
                <a:cs typeface="+mn-cs"/>
              </a:rPr>
              <a:t>and so forth may be vital emotional wellbeing and resilience lifelines. We know from extensive research how protective in the longer term even one solid good relationship with a teacher or similar figure can be in the long term outcomes of children or young people from such additionally vulnerable family backgrounds.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020A2-7BFF-44DD-A509-703504C120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9930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MindEd Trainers Guidance Notes</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Remember any of the Vignettes could be transposed to older or younger pupils, or staff, parents/carers, with age and context adaptation</a:t>
            </a:r>
          </a:p>
          <a:p>
            <a:endParaRPr lang="en-GB" sz="1400" dirty="0"/>
          </a:p>
          <a:p>
            <a:r>
              <a:rPr lang="en-GB" sz="1400" dirty="0"/>
              <a:t>Paul, supporting his anxiety</a:t>
            </a:r>
          </a:p>
          <a:p>
            <a:r>
              <a:rPr lang="en-GB" sz="1400" dirty="0"/>
              <a:t>Anita, supporting her low mood</a:t>
            </a:r>
          </a:p>
        </p:txBody>
      </p:sp>
      <p:sp>
        <p:nvSpPr>
          <p:cNvPr id="4" name="Slide Number Placeholder 3"/>
          <p:cNvSpPr>
            <a:spLocks noGrp="1"/>
          </p:cNvSpPr>
          <p:nvPr>
            <p:ph type="sldNum" sz="quarter" idx="5"/>
          </p:nvPr>
        </p:nvSpPr>
        <p:spPr/>
        <p:txBody>
          <a:bodyPr/>
          <a:lstStyle/>
          <a:p>
            <a:fld id="{F8B4E8B6-0788-EB4D-B540-A34B2EB4DF05}" type="slidenum">
              <a:rPr lang="en-US" smtClean="0"/>
              <a:t>48</a:t>
            </a:fld>
            <a:endParaRPr lang="en-US" dirty="0"/>
          </a:p>
        </p:txBody>
      </p:sp>
    </p:spTree>
    <p:extLst>
      <p:ext uri="{BB962C8B-B14F-4D97-AF65-F5344CB8AC3E}">
        <p14:creationId xmlns:p14="http://schemas.microsoft.com/office/powerpoint/2010/main" val="15291718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400" b="1" u="sng" dirty="0">
                <a:solidFill>
                  <a:srgbClr val="C55A1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Paul’s story [10 minutes]</a:t>
            </a:r>
            <a:endPar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1400" dirty="0">
                <a:solidFill>
                  <a:srgbClr val="C55A1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Encourage </a:t>
            </a:r>
            <a:r>
              <a:rPr lang="en-US" sz="1400" u="sng" dirty="0">
                <a:solidFill>
                  <a:srgbClr val="C55A1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discussion and reflection</a:t>
            </a:r>
            <a:r>
              <a:rPr lang="en-US" sz="1400" dirty="0">
                <a:solidFill>
                  <a:srgbClr val="C55A1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throughout. How would schools/colleges respond? What would they do? What support is available in their school/college?</a:t>
            </a:r>
            <a:endPar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100" b="1" u="sng" dirty="0"/>
          </a:p>
          <a:p>
            <a:endParaRPr lang="en-US" sz="1100" b="1" u="sng" dirty="0"/>
          </a:p>
          <a:p>
            <a:r>
              <a:rPr lang="en-US" sz="1400" b="1" u="sng" dirty="0" err="1"/>
              <a:t>MindEd</a:t>
            </a:r>
            <a:r>
              <a:rPr lang="en-US" sz="1400" b="1" u="sng" dirty="0"/>
              <a:t> Trainers Guidance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Remember any of the Vignettes could be transposed to older or younger pupils, or staff, parents/carers, with age and context adaptation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p>
          <a:p>
            <a:r>
              <a:rPr lang="en-GB" sz="1400" dirty="0"/>
              <a:t>Vignette over slides 34 – 39 Ameera’s story of disappointing exam results as an example of very real psychological loss...this could be any of a host of other losses we can experience for example</a:t>
            </a:r>
          </a:p>
          <a:p>
            <a:endParaRPr lang="en-US" sz="1400" b="0" u="none" dirty="0"/>
          </a:p>
          <a:p>
            <a:r>
              <a:rPr lang="en-US" sz="1400" b="0" u="none" dirty="0"/>
              <a:t>Its about loss, in this case loss of her expectations of grades and subsequent opportunities.</a:t>
            </a:r>
            <a:r>
              <a:rPr lang="en-GB" sz="1400" dirty="0"/>
              <a:t>..the GCSE example could be replaced by any of a host of other losses we can experience for example</a:t>
            </a:r>
          </a:p>
          <a:p>
            <a:r>
              <a:rPr lang="en-GB" sz="1400" i="1" dirty="0"/>
              <a:t>Loss of a friendship</a:t>
            </a:r>
          </a:p>
          <a:p>
            <a:r>
              <a:rPr lang="en-GB" sz="1400" i="1" dirty="0"/>
              <a:t>Loss of cherished object</a:t>
            </a:r>
          </a:p>
          <a:p>
            <a:r>
              <a:rPr lang="en-GB" sz="1400" i="1" dirty="0"/>
              <a:t>Loss of any relationship</a:t>
            </a:r>
          </a:p>
          <a:p>
            <a:r>
              <a:rPr lang="en-GB" sz="1400" i="1" dirty="0"/>
              <a:t>Loss of any hoped for, future opportunity of any description</a:t>
            </a:r>
          </a:p>
          <a:p>
            <a:r>
              <a:rPr lang="en-GB" sz="1400" i="1" dirty="0"/>
              <a:t>Loss of family financial security, home, possessions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t>Loss of trust in adults/exam boards/authorities</a:t>
            </a:r>
          </a:p>
          <a:p>
            <a:endParaRPr lang="en-GB" sz="1400" dirty="0"/>
          </a:p>
          <a:p>
            <a:r>
              <a:rPr lang="en-GB" sz="1400" dirty="0"/>
              <a:t>The 5 Rs is used to highlight what the young person and what the school can each do to help reduce the impact of this loss</a:t>
            </a:r>
          </a:p>
          <a:p>
            <a:endParaRPr lang="en-GB" sz="1400" dirty="0"/>
          </a:p>
          <a:p>
            <a:r>
              <a:rPr lang="en-US" sz="1400" dirty="0"/>
              <a:t>This feeds into the graduated response to loss outlined in the </a:t>
            </a:r>
            <a:r>
              <a:rPr lang="en-GB" sz="1400" kern="1200" dirty="0">
                <a:solidFill>
                  <a:schemeClr val="tx1"/>
                </a:solidFill>
                <a:latin typeface="+mn-lt"/>
                <a:ea typeface="+mn-ea"/>
                <a:cs typeface="+mn-cs"/>
              </a:rPr>
              <a:t>the </a:t>
            </a:r>
            <a:r>
              <a:rPr lang="en-GB" sz="1400" b="1" u="none" kern="1200" dirty="0">
                <a:solidFill>
                  <a:schemeClr val="tx1"/>
                </a:solidFill>
                <a:latin typeface="+mn-lt"/>
                <a:ea typeface="+mn-ea"/>
                <a:cs typeface="+mn-cs"/>
              </a:rPr>
              <a:t>Recovery and Renewal </a:t>
            </a:r>
            <a:r>
              <a:rPr lang="en-GB" sz="1400" b="1" dirty="0"/>
              <a:t>handbook</a:t>
            </a:r>
            <a:r>
              <a:rPr lang="en-GB" sz="1400" dirty="0"/>
              <a:t> on return </a:t>
            </a:r>
            <a:r>
              <a:rPr lang="en-GB" sz="1400" kern="1200" dirty="0">
                <a:solidFill>
                  <a:schemeClr val="tx1"/>
                </a:solidFill>
                <a:latin typeface="+mn-lt"/>
                <a:ea typeface="+mn-ea"/>
                <a:cs typeface="+mn-cs"/>
              </a:rPr>
              <a:t>to</a:t>
            </a:r>
            <a:r>
              <a:rPr lang="en-GB" sz="1400" dirty="0"/>
              <a:t> schools </a:t>
            </a:r>
            <a:r>
              <a:rPr lang="en-GB" sz="1400" b="1" dirty="0"/>
              <a:t>published through Whole School/College SEND</a:t>
            </a:r>
            <a:endParaRPr lang="en-GB" sz="1400" dirty="0"/>
          </a:p>
          <a:p>
            <a:r>
              <a:rPr lang="en-GB" sz="2000" dirty="0">
                <a:hlinkClick r:id="rId3"/>
              </a:rPr>
              <a:t>https://www.sendgateway.org.uk/whole-school-send/</a:t>
            </a:r>
            <a:endParaRPr lang="en-GB" sz="1400" dirty="0"/>
          </a:p>
          <a:p>
            <a:r>
              <a:rPr lang="en-GB" sz="1400" dirty="0">
                <a:hlinkClick r:id="rId4"/>
              </a:rPr>
              <a:t>https://www.gov.uk/government/publications/actions-for-schools-during-the-coronavirus-outbreak/guidance-for-full-opening-schools</a:t>
            </a:r>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i="1" dirty="0"/>
          </a:p>
        </p:txBody>
      </p:sp>
      <p:sp>
        <p:nvSpPr>
          <p:cNvPr id="4" name="Slide Number Placeholder 3"/>
          <p:cNvSpPr>
            <a:spLocks noGrp="1"/>
          </p:cNvSpPr>
          <p:nvPr>
            <p:ph type="sldNum" sz="quarter" idx="5"/>
          </p:nvPr>
        </p:nvSpPr>
        <p:spPr/>
        <p:txBody>
          <a:bodyPr/>
          <a:lstStyle/>
          <a:p>
            <a:fld id="{9E75B55E-DDA4-4AA9-AF26-9297D581E584}" type="slidenum">
              <a:rPr lang="en-GB" smtClean="0"/>
              <a:t>49</a:t>
            </a:fld>
            <a:endParaRPr lang="en-GB" dirty="0"/>
          </a:p>
        </p:txBody>
      </p:sp>
    </p:spTree>
    <p:extLst>
      <p:ext uri="{BB962C8B-B14F-4D97-AF65-F5344CB8AC3E}">
        <p14:creationId xmlns:p14="http://schemas.microsoft.com/office/powerpoint/2010/main" val="267734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Trainers Guidance Notes</a:t>
            </a:r>
            <a:endParaRPr lang="en-GB" sz="1200" spc="-15" dirty="0">
              <a:solidFill>
                <a:srgbClr val="63554F"/>
              </a:solidFill>
              <a:effectLst/>
              <a:latin typeface="Arial" panose="020B0604020202020204" pitchFamily="34" charset="0"/>
              <a:ea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spc="-15" dirty="0">
                <a:solidFill>
                  <a:srgbClr val="63554F"/>
                </a:solidFill>
                <a:effectLst/>
                <a:latin typeface="Arial" panose="020B0604020202020204" pitchFamily="34" charset="0"/>
                <a:ea typeface="Arial" panose="020B0604020202020204" pitchFamily="34" charset="0"/>
              </a:rPr>
              <a:t>To improve joint working between education and mental health colleagues. The Link Programme is a major national initiative which will be rolled out over four years starting from September 2019. Every state- funded primary and secondary school and college in the country, including alternative provision schools and special needs  schools will be invited to participate. That’s over 20,000 in total. All Clinical Commissioning Groups (CCGs) are expected to take part. In each area, mental health professionals from a range of professional disciplines will also attend.</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spc="-15" dirty="0">
                <a:solidFill>
                  <a:srgbClr val="63554F"/>
                </a:solidFill>
                <a:effectLst/>
                <a:latin typeface="Arial" panose="020B0604020202020204" pitchFamily="34" charset="0"/>
                <a:ea typeface="Arial" panose="020B0604020202020204" pitchFamily="34" charset="0"/>
              </a:rPr>
              <a:t>The</a:t>
            </a:r>
            <a:r>
              <a:rPr lang="en-GB" sz="1200" spc="-135" dirty="0">
                <a:solidFill>
                  <a:srgbClr val="63554F"/>
                </a:solidFill>
                <a:effectLst/>
                <a:latin typeface="Arial" panose="020B0604020202020204" pitchFamily="34" charset="0"/>
                <a:ea typeface="Arial" panose="020B0604020202020204" pitchFamily="34" charset="0"/>
              </a:rPr>
              <a:t> </a:t>
            </a:r>
            <a:r>
              <a:rPr lang="en-GB" sz="1200" spc="-25" dirty="0">
                <a:solidFill>
                  <a:srgbClr val="63554F"/>
                </a:solidFill>
                <a:effectLst/>
                <a:latin typeface="Arial" panose="020B0604020202020204" pitchFamily="34" charset="0"/>
                <a:ea typeface="Arial" panose="020B0604020202020204" pitchFamily="34" charset="0"/>
              </a:rPr>
              <a:t>programme</a:t>
            </a:r>
            <a:r>
              <a:rPr lang="en-GB" sz="1200" spc="-130" dirty="0">
                <a:solidFill>
                  <a:srgbClr val="63554F"/>
                </a:solidFill>
                <a:effectLst/>
                <a:latin typeface="Arial" panose="020B0604020202020204" pitchFamily="34" charset="0"/>
                <a:ea typeface="Arial" panose="020B0604020202020204" pitchFamily="34" charset="0"/>
              </a:rPr>
              <a:t> </a:t>
            </a:r>
            <a:r>
              <a:rPr lang="en-GB" sz="1200" spc="-25" dirty="0">
                <a:solidFill>
                  <a:srgbClr val="63554F"/>
                </a:solidFill>
                <a:effectLst/>
                <a:latin typeface="Arial" panose="020B0604020202020204" pitchFamily="34" charset="0"/>
                <a:ea typeface="Arial" panose="020B0604020202020204" pitchFamily="34" charset="0"/>
              </a:rPr>
              <a:t>does</a:t>
            </a:r>
            <a:r>
              <a:rPr lang="en-GB" sz="1200" spc="-135" dirty="0">
                <a:solidFill>
                  <a:srgbClr val="63554F"/>
                </a:solidFill>
                <a:effectLst/>
                <a:latin typeface="Arial" panose="020B0604020202020204" pitchFamily="34" charset="0"/>
                <a:ea typeface="Arial" panose="020B0604020202020204" pitchFamily="34" charset="0"/>
              </a:rPr>
              <a:t> </a:t>
            </a:r>
            <a:r>
              <a:rPr lang="en-GB" sz="1200" spc="-20" dirty="0">
                <a:solidFill>
                  <a:srgbClr val="63554F"/>
                </a:solidFill>
                <a:effectLst/>
                <a:latin typeface="Arial" panose="020B0604020202020204" pitchFamily="34" charset="0"/>
                <a:ea typeface="Arial" panose="020B0604020202020204" pitchFamily="34" charset="0"/>
              </a:rPr>
              <a:t>this</a:t>
            </a:r>
            <a:r>
              <a:rPr lang="en-GB" sz="1200" spc="-130" dirty="0">
                <a:solidFill>
                  <a:srgbClr val="63554F"/>
                </a:solidFill>
                <a:effectLst/>
                <a:latin typeface="Arial" panose="020B0604020202020204" pitchFamily="34" charset="0"/>
                <a:ea typeface="Arial" panose="020B0604020202020204" pitchFamily="34" charset="0"/>
              </a:rPr>
              <a:t> </a:t>
            </a:r>
            <a:r>
              <a:rPr lang="en-GB" sz="1200" spc="-25" dirty="0">
                <a:solidFill>
                  <a:srgbClr val="63554F"/>
                </a:solidFill>
                <a:effectLst/>
                <a:latin typeface="Arial" panose="020B0604020202020204" pitchFamily="34" charset="0"/>
                <a:ea typeface="Arial" panose="020B0604020202020204" pitchFamily="34" charset="0"/>
              </a:rPr>
              <a:t>by</a:t>
            </a:r>
            <a:r>
              <a:rPr lang="en-GB" sz="1200" spc="-135" dirty="0">
                <a:solidFill>
                  <a:srgbClr val="63554F"/>
                </a:solidFill>
                <a:effectLst/>
                <a:latin typeface="Arial" panose="020B0604020202020204" pitchFamily="34" charset="0"/>
                <a:ea typeface="Arial" panose="020B0604020202020204" pitchFamily="34" charset="0"/>
              </a:rPr>
              <a:t> </a:t>
            </a:r>
            <a:r>
              <a:rPr lang="en-GB" sz="1200" spc="-25" dirty="0">
                <a:solidFill>
                  <a:srgbClr val="63554F"/>
                </a:solidFill>
                <a:effectLst/>
                <a:latin typeface="Arial" panose="020B0604020202020204" pitchFamily="34" charset="0"/>
                <a:ea typeface="Arial" panose="020B0604020202020204" pitchFamily="34" charset="0"/>
              </a:rPr>
              <a:t>bringing</a:t>
            </a:r>
            <a:r>
              <a:rPr lang="en-GB" sz="1200" spc="-130" dirty="0">
                <a:solidFill>
                  <a:srgbClr val="63554F"/>
                </a:solidFill>
                <a:effectLst/>
                <a:latin typeface="Arial" panose="020B0604020202020204" pitchFamily="34" charset="0"/>
                <a:ea typeface="Arial" panose="020B0604020202020204" pitchFamily="34" charset="0"/>
              </a:rPr>
              <a:t> </a:t>
            </a:r>
            <a:r>
              <a:rPr lang="en-GB" sz="1200" spc="-25" dirty="0">
                <a:solidFill>
                  <a:srgbClr val="63554F"/>
                </a:solidFill>
                <a:effectLst/>
                <a:latin typeface="Arial" panose="020B0604020202020204" pitchFamily="34" charset="0"/>
                <a:ea typeface="Arial" panose="020B0604020202020204" pitchFamily="34" charset="0"/>
              </a:rPr>
              <a:t>together </a:t>
            </a:r>
            <a:r>
              <a:rPr lang="en-GB" sz="1200" dirty="0">
                <a:solidFill>
                  <a:srgbClr val="63554F"/>
                </a:solidFill>
                <a:effectLst/>
                <a:latin typeface="Arial" panose="020B0604020202020204" pitchFamily="34" charset="0"/>
                <a:ea typeface="Arial" panose="020B0604020202020204" pitchFamily="34" charset="0"/>
              </a:rPr>
              <a:t>education</a:t>
            </a:r>
            <a:r>
              <a:rPr lang="en-GB" sz="1200" spc="-150" dirty="0">
                <a:solidFill>
                  <a:srgbClr val="63554F"/>
                </a:solidFill>
                <a:effectLst/>
                <a:latin typeface="Arial" panose="020B0604020202020204" pitchFamily="34" charset="0"/>
                <a:ea typeface="Arial" panose="020B0604020202020204" pitchFamily="34" charset="0"/>
              </a:rPr>
              <a:t> </a:t>
            </a:r>
            <a:r>
              <a:rPr lang="en-GB" sz="1200" dirty="0">
                <a:solidFill>
                  <a:srgbClr val="63554F"/>
                </a:solidFill>
                <a:effectLst/>
                <a:latin typeface="Arial" panose="020B0604020202020204" pitchFamily="34" charset="0"/>
                <a:ea typeface="Arial" panose="020B0604020202020204" pitchFamily="34" charset="0"/>
              </a:rPr>
              <a:t>and</a:t>
            </a:r>
            <a:r>
              <a:rPr lang="en-GB" sz="1200" spc="-150" dirty="0">
                <a:solidFill>
                  <a:srgbClr val="63554F"/>
                </a:solidFill>
                <a:effectLst/>
                <a:latin typeface="Arial" panose="020B0604020202020204" pitchFamily="34" charset="0"/>
                <a:ea typeface="Arial" panose="020B0604020202020204" pitchFamily="34" charset="0"/>
              </a:rPr>
              <a:t> </a:t>
            </a:r>
            <a:r>
              <a:rPr lang="en-GB" sz="1200" dirty="0">
                <a:solidFill>
                  <a:srgbClr val="63554F"/>
                </a:solidFill>
                <a:effectLst/>
                <a:latin typeface="Arial" panose="020B0604020202020204" pitchFamily="34" charset="0"/>
                <a:ea typeface="Arial" panose="020B0604020202020204" pitchFamily="34" charset="0"/>
              </a:rPr>
              <a:t>mental</a:t>
            </a:r>
            <a:r>
              <a:rPr lang="en-GB" sz="1200" spc="-145" dirty="0">
                <a:solidFill>
                  <a:srgbClr val="63554F"/>
                </a:solidFill>
                <a:effectLst/>
                <a:latin typeface="Arial" panose="020B0604020202020204" pitchFamily="34" charset="0"/>
                <a:ea typeface="Arial" panose="020B0604020202020204" pitchFamily="34" charset="0"/>
              </a:rPr>
              <a:t> </a:t>
            </a:r>
            <a:r>
              <a:rPr lang="en-GB" sz="1200" dirty="0">
                <a:solidFill>
                  <a:srgbClr val="63554F"/>
                </a:solidFill>
                <a:effectLst/>
                <a:latin typeface="Arial" panose="020B0604020202020204" pitchFamily="34" charset="0"/>
                <a:ea typeface="Arial" panose="020B0604020202020204" pitchFamily="34" charset="0"/>
              </a:rPr>
              <a:t>health</a:t>
            </a:r>
            <a:r>
              <a:rPr lang="en-GB" sz="1200" spc="-150" dirty="0">
                <a:solidFill>
                  <a:srgbClr val="63554F"/>
                </a:solidFill>
                <a:effectLst/>
                <a:latin typeface="Arial" panose="020B0604020202020204" pitchFamily="34" charset="0"/>
                <a:ea typeface="Arial" panose="020B0604020202020204" pitchFamily="34" charset="0"/>
              </a:rPr>
              <a:t> </a:t>
            </a:r>
            <a:r>
              <a:rPr lang="en-GB" sz="1200" dirty="0">
                <a:solidFill>
                  <a:srgbClr val="63554F"/>
                </a:solidFill>
                <a:effectLst/>
                <a:latin typeface="Arial" panose="020B0604020202020204" pitchFamily="34" charset="0"/>
                <a:ea typeface="Arial" panose="020B0604020202020204" pitchFamily="34" charset="0"/>
              </a:rPr>
              <a:t>professionals so</a:t>
            </a:r>
            <a:r>
              <a:rPr lang="en-GB" sz="1200" spc="-125" dirty="0">
                <a:solidFill>
                  <a:srgbClr val="63554F"/>
                </a:solidFill>
                <a:effectLst/>
                <a:latin typeface="Arial" panose="020B0604020202020204" pitchFamily="34" charset="0"/>
                <a:ea typeface="Arial" panose="020B0604020202020204" pitchFamily="34" charset="0"/>
              </a:rPr>
              <a:t> </a:t>
            </a:r>
            <a:r>
              <a:rPr lang="en-GB" sz="1200" dirty="0">
                <a:solidFill>
                  <a:srgbClr val="63554F"/>
                </a:solidFill>
                <a:effectLst/>
                <a:latin typeface="Arial" panose="020B0604020202020204" pitchFamily="34" charset="0"/>
                <a:ea typeface="Arial" panose="020B0604020202020204" pitchFamily="34" charset="0"/>
              </a:rPr>
              <a:t>that</a:t>
            </a:r>
            <a:r>
              <a:rPr lang="en-GB" sz="1200" spc="-120" dirty="0">
                <a:solidFill>
                  <a:srgbClr val="63554F"/>
                </a:solidFill>
                <a:effectLst/>
                <a:latin typeface="Arial" panose="020B0604020202020204" pitchFamily="34" charset="0"/>
                <a:ea typeface="Arial" panose="020B0604020202020204" pitchFamily="34" charset="0"/>
              </a:rPr>
              <a:t> </a:t>
            </a:r>
            <a:r>
              <a:rPr lang="en-GB" sz="1200" dirty="0">
                <a:solidFill>
                  <a:srgbClr val="63554F"/>
                </a:solidFill>
                <a:effectLst/>
                <a:latin typeface="Arial" panose="020B0604020202020204" pitchFamily="34" charset="0"/>
                <a:ea typeface="Arial" panose="020B0604020202020204" pitchFamily="34" charset="0"/>
              </a:rPr>
              <a:t>more</a:t>
            </a:r>
            <a:r>
              <a:rPr lang="en-GB" sz="1200" spc="-120" dirty="0">
                <a:solidFill>
                  <a:srgbClr val="63554F"/>
                </a:solidFill>
                <a:effectLst/>
                <a:latin typeface="Arial" panose="020B0604020202020204" pitchFamily="34" charset="0"/>
                <a:ea typeface="Arial" panose="020B0604020202020204" pitchFamily="34" charset="0"/>
              </a:rPr>
              <a:t> </a:t>
            </a:r>
            <a:r>
              <a:rPr lang="en-GB" sz="1200" dirty="0">
                <a:solidFill>
                  <a:srgbClr val="63554F"/>
                </a:solidFill>
                <a:effectLst/>
                <a:latin typeface="Arial" panose="020B0604020202020204" pitchFamily="34" charset="0"/>
                <a:ea typeface="Arial" panose="020B0604020202020204" pitchFamily="34" charset="0"/>
              </a:rPr>
              <a:t>children</a:t>
            </a:r>
            <a:r>
              <a:rPr lang="en-GB" sz="1200" spc="-125" dirty="0">
                <a:solidFill>
                  <a:srgbClr val="63554F"/>
                </a:solidFill>
                <a:effectLst/>
                <a:latin typeface="Arial" panose="020B0604020202020204" pitchFamily="34" charset="0"/>
                <a:ea typeface="Arial" panose="020B0604020202020204" pitchFamily="34" charset="0"/>
              </a:rPr>
              <a:t> </a:t>
            </a:r>
            <a:r>
              <a:rPr lang="en-GB" sz="1200" dirty="0">
                <a:solidFill>
                  <a:srgbClr val="63554F"/>
                </a:solidFill>
                <a:effectLst/>
                <a:latin typeface="Arial" panose="020B0604020202020204" pitchFamily="34" charset="0"/>
                <a:ea typeface="Arial" panose="020B0604020202020204" pitchFamily="34" charset="0"/>
              </a:rPr>
              <a:t>and</a:t>
            </a:r>
            <a:r>
              <a:rPr lang="en-GB" sz="1200" spc="-120" dirty="0">
                <a:solidFill>
                  <a:srgbClr val="63554F"/>
                </a:solidFill>
                <a:effectLst/>
                <a:latin typeface="Arial" panose="020B0604020202020204" pitchFamily="34" charset="0"/>
                <a:ea typeface="Arial" panose="020B0604020202020204" pitchFamily="34" charset="0"/>
              </a:rPr>
              <a:t> </a:t>
            </a:r>
            <a:r>
              <a:rPr lang="en-GB" sz="1200" dirty="0">
                <a:solidFill>
                  <a:srgbClr val="63554F"/>
                </a:solidFill>
                <a:effectLst/>
                <a:latin typeface="Arial" panose="020B0604020202020204" pitchFamily="34" charset="0"/>
                <a:ea typeface="Arial" panose="020B0604020202020204" pitchFamily="34" charset="0"/>
              </a:rPr>
              <a:t>young</a:t>
            </a:r>
            <a:r>
              <a:rPr lang="en-GB" sz="1200" spc="-120" dirty="0">
                <a:solidFill>
                  <a:srgbClr val="63554F"/>
                </a:solidFill>
                <a:effectLst/>
                <a:latin typeface="Arial" panose="020B0604020202020204" pitchFamily="34" charset="0"/>
                <a:ea typeface="Arial" panose="020B0604020202020204" pitchFamily="34" charset="0"/>
              </a:rPr>
              <a:t> </a:t>
            </a:r>
            <a:r>
              <a:rPr lang="en-GB" sz="1200" dirty="0">
                <a:solidFill>
                  <a:srgbClr val="63554F"/>
                </a:solidFill>
                <a:effectLst/>
                <a:latin typeface="Arial" panose="020B0604020202020204" pitchFamily="34" charset="0"/>
                <a:ea typeface="Arial" panose="020B0604020202020204" pitchFamily="34" charset="0"/>
              </a:rPr>
              <a:t>people</a:t>
            </a:r>
            <a:r>
              <a:rPr lang="en-GB" sz="1200" spc="-125" dirty="0">
                <a:solidFill>
                  <a:srgbClr val="63554F"/>
                </a:solidFill>
                <a:effectLst/>
                <a:latin typeface="Arial" panose="020B0604020202020204" pitchFamily="34" charset="0"/>
                <a:ea typeface="Arial" panose="020B0604020202020204" pitchFamily="34" charset="0"/>
              </a:rPr>
              <a:t> </a:t>
            </a:r>
            <a:r>
              <a:rPr lang="en-GB" sz="1200" dirty="0">
                <a:solidFill>
                  <a:srgbClr val="63554F"/>
                </a:solidFill>
                <a:effectLst/>
                <a:latin typeface="Arial" panose="020B0604020202020204" pitchFamily="34" charset="0"/>
                <a:ea typeface="Arial" panose="020B0604020202020204" pitchFamily="34" charset="0"/>
              </a:rPr>
              <a:t>get the help and support they need, when they need</a:t>
            </a:r>
            <a:r>
              <a:rPr lang="en-GB" sz="1200" spc="-105" dirty="0">
                <a:solidFill>
                  <a:srgbClr val="63554F"/>
                </a:solidFill>
                <a:effectLst/>
                <a:latin typeface="Arial" panose="020B0604020202020204" pitchFamily="34" charset="0"/>
                <a:ea typeface="Arial" panose="020B0604020202020204" pitchFamily="34" charset="0"/>
              </a:rPr>
              <a:t> </a:t>
            </a:r>
            <a:r>
              <a:rPr lang="en-GB" sz="1200" dirty="0">
                <a:solidFill>
                  <a:srgbClr val="63554F"/>
                </a:solidFill>
                <a:effectLst/>
                <a:latin typeface="Arial" panose="020B0604020202020204" pitchFamily="34" charset="0"/>
                <a:ea typeface="Arial" panose="020B0604020202020204" pitchFamily="34" charset="0"/>
              </a:rPr>
              <a:t>it.</a:t>
            </a:r>
            <a:r>
              <a:rPr lang="en-GB" sz="1200" spc="-100" dirty="0">
                <a:solidFill>
                  <a:srgbClr val="63554F"/>
                </a:solidFill>
                <a:effectLst/>
                <a:latin typeface="Arial" panose="020B0604020202020204" pitchFamily="34" charset="0"/>
                <a:ea typeface="Arial" panose="020B0604020202020204" pitchFamily="34" charset="0"/>
              </a:rPr>
              <a:t> </a:t>
            </a:r>
            <a:r>
              <a:rPr lang="en-GB" sz="1200" dirty="0">
                <a:solidFill>
                  <a:srgbClr val="63554F"/>
                </a:solidFill>
                <a:effectLst/>
                <a:latin typeface="Arial" panose="020B0604020202020204" pitchFamily="34" charset="0"/>
                <a:ea typeface="Arial" panose="020B0604020202020204" pitchFamily="34" charset="0"/>
              </a:rPr>
              <a:t>The</a:t>
            </a:r>
            <a:r>
              <a:rPr lang="en-GB" sz="1200" spc="-105" dirty="0">
                <a:solidFill>
                  <a:srgbClr val="63554F"/>
                </a:solidFill>
                <a:effectLst/>
                <a:latin typeface="Arial" panose="020B0604020202020204" pitchFamily="34" charset="0"/>
                <a:ea typeface="Arial" panose="020B0604020202020204" pitchFamily="34" charset="0"/>
              </a:rPr>
              <a:t> </a:t>
            </a:r>
            <a:r>
              <a:rPr lang="en-GB" sz="1200" dirty="0">
                <a:solidFill>
                  <a:srgbClr val="63554F"/>
                </a:solidFill>
                <a:effectLst/>
                <a:latin typeface="Arial" panose="020B0604020202020204" pitchFamily="34" charset="0"/>
                <a:ea typeface="Arial" panose="020B0604020202020204" pitchFamily="34" charset="0"/>
              </a:rPr>
              <a:t>programme</a:t>
            </a:r>
            <a:r>
              <a:rPr lang="en-GB" sz="1200" spc="-100" dirty="0">
                <a:solidFill>
                  <a:srgbClr val="63554F"/>
                </a:solidFill>
                <a:effectLst/>
                <a:latin typeface="Arial" panose="020B0604020202020204" pitchFamily="34" charset="0"/>
                <a:ea typeface="Arial" panose="020B0604020202020204" pitchFamily="34" charset="0"/>
              </a:rPr>
              <a:t> </a:t>
            </a:r>
            <a:r>
              <a:rPr lang="en-GB" sz="1200" dirty="0">
                <a:solidFill>
                  <a:srgbClr val="63554F"/>
                </a:solidFill>
                <a:effectLst/>
                <a:latin typeface="Arial" panose="020B0604020202020204" pitchFamily="34" charset="0"/>
                <a:ea typeface="Arial" panose="020B0604020202020204" pitchFamily="34" charset="0"/>
              </a:rPr>
              <a:t>centres</a:t>
            </a:r>
            <a:r>
              <a:rPr lang="en-GB" sz="1200" spc="-100" dirty="0">
                <a:solidFill>
                  <a:srgbClr val="63554F"/>
                </a:solidFill>
                <a:effectLst/>
                <a:latin typeface="Arial" panose="020B0604020202020204" pitchFamily="34" charset="0"/>
                <a:ea typeface="Arial" panose="020B0604020202020204" pitchFamily="34" charset="0"/>
              </a:rPr>
              <a:t> </a:t>
            </a:r>
            <a:r>
              <a:rPr lang="en-GB" sz="1200" dirty="0">
                <a:solidFill>
                  <a:srgbClr val="63554F"/>
                </a:solidFill>
                <a:effectLst/>
                <a:latin typeface="Arial" panose="020B0604020202020204" pitchFamily="34" charset="0"/>
                <a:ea typeface="Arial" panose="020B0604020202020204" pitchFamily="34" charset="0"/>
              </a:rPr>
              <a:t>around</a:t>
            </a:r>
            <a:r>
              <a:rPr lang="en-GB" sz="1200" spc="-105" dirty="0">
                <a:solidFill>
                  <a:srgbClr val="63554F"/>
                </a:solidFill>
                <a:effectLst/>
                <a:latin typeface="Arial" panose="020B0604020202020204" pitchFamily="34" charset="0"/>
                <a:ea typeface="Arial" panose="020B0604020202020204" pitchFamily="34" charset="0"/>
              </a:rPr>
              <a:t> </a:t>
            </a:r>
            <a:r>
              <a:rPr lang="en-GB" sz="1200" dirty="0">
                <a:solidFill>
                  <a:srgbClr val="63554F"/>
                </a:solidFill>
                <a:effectLst/>
                <a:latin typeface="Arial" panose="020B0604020202020204" pitchFamily="34" charset="0"/>
                <a:ea typeface="Arial" panose="020B0604020202020204" pitchFamily="34" charset="0"/>
              </a:rPr>
              <a:t>two full-day workshops which bring together education and mental health professionals from across the </a:t>
            </a:r>
            <a:r>
              <a:rPr lang="en-GB" sz="1200" spc="-20" dirty="0">
                <a:solidFill>
                  <a:srgbClr val="63554F"/>
                </a:solidFill>
                <a:effectLst/>
                <a:latin typeface="Arial" panose="020B0604020202020204" pitchFamily="34" charset="0"/>
                <a:ea typeface="Arial" panose="020B0604020202020204" pitchFamily="34" charset="0"/>
              </a:rPr>
              <a:t>CCG </a:t>
            </a:r>
            <a:r>
              <a:rPr lang="en-GB" sz="1200" dirty="0">
                <a:solidFill>
                  <a:srgbClr val="63554F"/>
                </a:solidFill>
                <a:effectLst/>
                <a:latin typeface="Arial" panose="020B0604020202020204" pitchFamily="34" charset="0"/>
                <a:ea typeface="Arial" panose="020B0604020202020204" pitchFamily="34" charset="0"/>
              </a:rPr>
              <a:t>area.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rgbClr val="63554F"/>
                </a:solidFill>
                <a:effectLst/>
                <a:latin typeface="Arial" panose="020B0604020202020204" pitchFamily="34" charset="0"/>
                <a:ea typeface="Arial" panose="020B0604020202020204" pitchFamily="34" charset="0"/>
              </a:rPr>
              <a:t>See link below for further information </a:t>
            </a:r>
            <a:r>
              <a:rPr lang="en-GB" sz="1800" dirty="0">
                <a:hlinkClick r:id="rId3"/>
              </a:rPr>
              <a:t>https://youtu.be/5IkoRmzkB_Q</a:t>
            </a:r>
            <a:endParaRPr lang="en-GB" sz="1800" dirty="0"/>
          </a:p>
        </p:txBody>
      </p:sp>
      <p:sp>
        <p:nvSpPr>
          <p:cNvPr id="4" name="Slide Number Placeholder 3"/>
          <p:cNvSpPr>
            <a:spLocks noGrp="1"/>
          </p:cNvSpPr>
          <p:nvPr>
            <p:ph type="sldNum" sz="quarter" idx="5"/>
          </p:nvPr>
        </p:nvSpPr>
        <p:spPr/>
        <p:txBody>
          <a:bodyPr/>
          <a:lstStyle/>
          <a:p>
            <a:fld id="{F8B4E8B6-0788-EB4D-B540-A34B2EB4DF05}" type="slidenum">
              <a:rPr lang="en-US" smtClean="0"/>
              <a:t>5</a:t>
            </a:fld>
            <a:endParaRPr lang="en-US" dirty="0"/>
          </a:p>
        </p:txBody>
      </p:sp>
    </p:spTree>
    <p:extLst>
      <p:ext uri="{BB962C8B-B14F-4D97-AF65-F5344CB8AC3E}">
        <p14:creationId xmlns:p14="http://schemas.microsoft.com/office/powerpoint/2010/main" val="34248954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b="0" u="none" dirty="0"/>
          </a:p>
        </p:txBody>
      </p:sp>
      <p:sp>
        <p:nvSpPr>
          <p:cNvPr id="4" name="Slide Number Placeholder 3"/>
          <p:cNvSpPr>
            <a:spLocks noGrp="1"/>
          </p:cNvSpPr>
          <p:nvPr>
            <p:ph type="sldNum" sz="quarter" idx="5"/>
          </p:nvPr>
        </p:nvSpPr>
        <p:spPr/>
        <p:txBody>
          <a:bodyPr/>
          <a:lstStyle/>
          <a:p>
            <a:fld id="{9E75B55E-DDA4-4AA9-AF26-9297D581E584}" type="slidenum">
              <a:rPr lang="en-GB" smtClean="0"/>
              <a:t>50</a:t>
            </a:fld>
            <a:endParaRPr lang="en-GB" dirty="0"/>
          </a:p>
        </p:txBody>
      </p:sp>
    </p:spTree>
    <p:extLst>
      <p:ext uri="{BB962C8B-B14F-4D97-AF65-F5344CB8AC3E}">
        <p14:creationId xmlns:p14="http://schemas.microsoft.com/office/powerpoint/2010/main" val="18428241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54B78EB-89C4-4EC4-BC00-8ADAB38BDEC1}"/>
              </a:ext>
            </a:extLst>
          </p:cNvPr>
          <p:cNvSpPr>
            <a:spLocks noGrp="1"/>
          </p:cNvSpPr>
          <p:nvPr>
            <p:ph type="body" idx="1"/>
          </p:nvPr>
        </p:nvSpPr>
        <p:spPr/>
        <p:txBody>
          <a:bodyPr/>
          <a:lstStyle/>
          <a:p>
            <a:r>
              <a:rPr lang="en-US" sz="1200" b="1" u="sng" dirty="0"/>
              <a:t>MindEd Trainers Guidance Notes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SCAFFOLDING to aid choices and agency </a:t>
            </a:r>
          </a:p>
          <a:p>
            <a:endParaRPr lang="en-GB" dirty="0"/>
          </a:p>
          <a:p>
            <a:r>
              <a:rPr lang="en-GB" dirty="0"/>
              <a:t>Pauls parents are helping to normalise by reassuring him that it is understandable.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F5EE45B-B72C-4DB7-8F9B-E29C0FB79A61}"/>
              </a:ext>
            </a:extLst>
          </p:cNvPr>
          <p:cNvSpPr>
            <a:spLocks noGrp="1"/>
          </p:cNvSpPr>
          <p:nvPr>
            <p:ph type="body" idx="1"/>
          </p:nvPr>
        </p:nvSpPr>
        <p:spPr/>
        <p:txBody>
          <a:bodyPr/>
          <a:lstStyle/>
          <a:p>
            <a:r>
              <a:rPr lang="en-US" sz="1200" b="1" u="sng" dirty="0"/>
              <a:t>MindEd Trainers Guidance Notes</a:t>
            </a:r>
          </a:p>
          <a:p>
            <a:endParaRPr lang="en-GB" dirty="0"/>
          </a:p>
          <a:p>
            <a:r>
              <a:rPr lang="en-GB" dirty="0"/>
              <a:t>Activity? </a:t>
            </a:r>
          </a:p>
          <a:p>
            <a:r>
              <a:rPr lang="en-GB" dirty="0"/>
              <a:t>What has been Pauls happiest time in school and what was happening </a:t>
            </a:r>
          </a:p>
          <a:p>
            <a:r>
              <a:rPr lang="en-GB" dirty="0"/>
              <a:t>John I to send document </a:t>
            </a:r>
          </a:p>
          <a:p>
            <a:endParaRPr lang="en-GB"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376B1FE-95D1-4FB5-A44E-D8C996AE1551}"/>
              </a:ext>
            </a:extLst>
          </p:cNvPr>
          <p:cNvSpPr>
            <a:spLocks noGrp="1"/>
          </p:cNvSpPr>
          <p:nvPr>
            <p:ph type="body" idx="1"/>
          </p:nvPr>
        </p:nvSpPr>
        <p:spPr/>
        <p:txBody>
          <a:bodyPr/>
          <a:lstStyle/>
          <a:p>
            <a:endParaRPr lang="en-GB"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MindEd Trainers Guidance Notes</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It is important to recognise that there may be ways to support Paul that are specific to his special educational needs (ASD and ADHD) as well as his anxiety (</a:t>
            </a:r>
            <a:r>
              <a:rPr lang="en-GB" sz="1200" b="0" i="1" u="none" strike="noStrike" kern="1200" dirty="0">
                <a:solidFill>
                  <a:schemeClr val="tx1"/>
                </a:solidFill>
                <a:effectLst/>
                <a:latin typeface="+mn-lt"/>
                <a:ea typeface="+mn-ea"/>
                <a:cs typeface="+mn-cs"/>
              </a:rPr>
              <a:t>Emerging Minds 2020</a:t>
            </a:r>
            <a:r>
              <a:rPr lang="en-GB" sz="1200" b="0" i="0" u="none" strike="noStrike"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0D7020A2-7BFF-44DD-A509-703504C12041}" type="slidenum">
              <a:rPr lang="en-GB" smtClean="0"/>
              <a:t>54</a:t>
            </a:fld>
            <a:endParaRPr lang="en-GB" dirty="0"/>
          </a:p>
        </p:txBody>
      </p:sp>
    </p:spTree>
    <p:extLst>
      <p:ext uri="{BB962C8B-B14F-4D97-AF65-F5344CB8AC3E}">
        <p14:creationId xmlns:p14="http://schemas.microsoft.com/office/powerpoint/2010/main" val="1918361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5572089-2F97-40C7-A90A-700A033C4C0E}"/>
              </a:ext>
            </a:extLst>
          </p:cNvPr>
          <p:cNvSpPr>
            <a:spLocks noGrp="1"/>
          </p:cNvSpPr>
          <p:nvPr>
            <p:ph type="body" idx="1"/>
          </p:nvPr>
        </p:nvSpPr>
        <p:spPr/>
        <p:txBody>
          <a:bodyPr/>
          <a:lstStyle/>
          <a:p>
            <a:endParaRPr lang="en-GB"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DA5C9B0-5A5C-4053-B11A-C85A3344E856}"/>
              </a:ext>
            </a:extLst>
          </p:cNvPr>
          <p:cNvSpPr>
            <a:spLocks noGrp="1"/>
          </p:cNvSpPr>
          <p:nvPr>
            <p:ph type="body" idx="1"/>
          </p:nvPr>
        </p:nvSpPr>
        <p:spPr/>
        <p:txBody>
          <a:bodyPr/>
          <a:lstStyle/>
          <a:p>
            <a:endParaRPr lang="en-GB"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DA5C9B0-5A5C-4053-B11A-C85A3344E856}"/>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615065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E3F1D24-DEC8-46A7-B595-B0E214C3C055}"/>
              </a:ext>
            </a:extLst>
          </p:cNvPr>
          <p:cNvSpPr>
            <a:spLocks noGrp="1"/>
          </p:cNvSpPr>
          <p:nvPr>
            <p:ph type="body" idx="1"/>
          </p:nvPr>
        </p:nvSpPr>
        <p:spPr/>
        <p:txBody>
          <a:bodyPr/>
          <a:lstStyle/>
          <a:p>
            <a:r>
              <a:rPr lang="en-US" sz="1200" b="1" u="sng" dirty="0"/>
              <a:t>MindEd Trainers Guidance Notes</a:t>
            </a:r>
          </a:p>
          <a:p>
            <a:endParaRPr lang="en-GB" dirty="0"/>
          </a:p>
          <a:p>
            <a:r>
              <a:rPr lang="en-GB" b="0" dirty="0"/>
              <a:t>How do the actions given for parents/carers and school reflect the Whole School/College Social Scaffolding approach?</a:t>
            </a:r>
          </a:p>
          <a:p>
            <a:r>
              <a:rPr lang="en-GB" b="0" dirty="0"/>
              <a:t>How do they illustrate the 5 Rs and PFA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E3F1D24-DEC8-46A7-B595-B0E214C3C055}"/>
              </a:ext>
            </a:extLst>
          </p:cNvPr>
          <p:cNvSpPr>
            <a:spLocks noGrp="1"/>
          </p:cNvSpPr>
          <p:nvPr>
            <p:ph type="body" idx="1"/>
          </p:nvPr>
        </p:nvSpPr>
        <p:spPr/>
        <p:txBody>
          <a:bodyPr/>
          <a:lstStyle/>
          <a:p>
            <a:r>
              <a:rPr lang="en-US" sz="1200" b="1" u="sng" dirty="0"/>
              <a:t>MindEd Trainers Guidance Notes</a:t>
            </a:r>
          </a:p>
          <a:p>
            <a:endParaRPr lang="en-GB" dirty="0"/>
          </a:p>
          <a:p>
            <a:r>
              <a:rPr lang="en-GB" b="0" dirty="0"/>
              <a:t>How do the actions given for parents/carers and school reflect the Whole School/College Social Scaffolding approach?</a:t>
            </a:r>
          </a:p>
          <a:p>
            <a:r>
              <a:rPr lang="en-GB" b="0" dirty="0"/>
              <a:t>How do they illustrate the 5 Rs and PFA ?</a:t>
            </a:r>
          </a:p>
        </p:txBody>
      </p:sp>
    </p:spTree>
    <p:extLst>
      <p:ext uri="{BB962C8B-B14F-4D97-AF65-F5344CB8AC3E}">
        <p14:creationId xmlns:p14="http://schemas.microsoft.com/office/powerpoint/2010/main" val="413304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err="1"/>
              <a:t>MindEd</a:t>
            </a:r>
            <a:r>
              <a:rPr lang="en-US" b="1" u="sng" dirty="0"/>
              <a:t> Trainers Guidance Notes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 Please note the webinar training </a:t>
            </a:r>
            <a:r>
              <a:rPr lang="en-US" sz="1200" u="sng" dirty="0"/>
              <a:t>is divided </a:t>
            </a:r>
            <a:r>
              <a:rPr lang="en-US" sz="1200" u="sng" baseline="0" dirty="0">
                <a:solidFill>
                  <a:srgbClr val="FF0000"/>
                </a:solidFill>
                <a:highlight>
                  <a:srgbClr val="FFFF00"/>
                </a:highlight>
              </a:rPr>
              <a:t>into </a:t>
            </a:r>
            <a:r>
              <a:rPr lang="en-US" sz="1200" b="1" u="sng" baseline="0" dirty="0">
                <a:solidFill>
                  <a:srgbClr val="FF0000"/>
                </a:solidFill>
                <a:highlight>
                  <a:srgbClr val="FFFF00"/>
                </a:highlight>
              </a:rPr>
              <a:t>6 </a:t>
            </a:r>
            <a:r>
              <a:rPr lang="en-US" sz="1200" b="1" u="sng" dirty="0"/>
              <a:t>sections</a:t>
            </a:r>
            <a:r>
              <a:rPr lang="en-US" sz="1200" u="sng" dirty="0"/>
              <a:t>. Each can become a bite size block</a:t>
            </a:r>
            <a:r>
              <a:rPr lang="en-US" sz="1200" dirty="0"/>
              <a:t> of learning for the within School/College implementation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2) Notes to trainers to encourage participants to make links into own education settings – </a:t>
            </a:r>
            <a:r>
              <a:rPr lang="en-GB" sz="1200" u="sng" kern="1200" dirty="0">
                <a:solidFill>
                  <a:schemeClr val="tx1"/>
                </a:solidFill>
                <a:effectLst/>
                <a:latin typeface="+mn-lt"/>
                <a:ea typeface="+mn-ea"/>
                <a:cs typeface="+mn-cs"/>
              </a:rPr>
              <a:t>primary, secondary, college </a:t>
            </a:r>
            <a:r>
              <a:rPr lang="en-GB" sz="1200" kern="1200" dirty="0">
                <a:solidFill>
                  <a:schemeClr val="tx1"/>
                </a:solidFill>
                <a:effectLst/>
                <a:latin typeface="+mn-lt"/>
                <a:ea typeface="+mn-ea"/>
                <a:cs typeface="+mn-cs"/>
              </a:rPr>
              <a:t>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kern="1200" dirty="0">
                <a:solidFill>
                  <a:schemeClr val="tx1"/>
                </a:solidFill>
                <a:effectLst/>
                <a:latin typeface="+mn-lt"/>
                <a:ea typeface="+mn-ea"/>
                <a:cs typeface="+mn-cs"/>
              </a:rPr>
              <a:t>3) All key messages are applicable, with age related adaptations for </a:t>
            </a:r>
            <a:r>
              <a:rPr lang="en-GB" sz="1200" b="0" u="sng" kern="1200" dirty="0">
                <a:solidFill>
                  <a:schemeClr val="tx1"/>
                </a:solidFill>
                <a:effectLst/>
                <a:latin typeface="+mn-lt"/>
                <a:ea typeface="+mn-ea"/>
                <a:cs typeface="+mn-cs"/>
              </a:rPr>
              <a:t>Whole School/College community </a:t>
            </a:r>
            <a:r>
              <a:rPr lang="en-GB" sz="1200" b="0" u="none" kern="1200" dirty="0">
                <a:solidFill>
                  <a:schemeClr val="tx1"/>
                </a:solidFill>
                <a:effectLst/>
                <a:latin typeface="+mn-lt"/>
                <a:ea typeface="+mn-ea"/>
                <a:cs typeface="+mn-cs"/>
              </a:rPr>
              <a:t>of pupil and staff and parents/carers wellbeing: more learning for different age groups is available in the Resources Roadmap accompanying this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kern="1200" dirty="0">
                <a:solidFill>
                  <a:schemeClr val="tx1"/>
                </a:solidFill>
                <a:effectLst/>
                <a:latin typeface="+mn-lt"/>
                <a:ea typeface="+mn-ea"/>
                <a:cs typeface="+mn-cs"/>
              </a:rPr>
              <a:t>4) All key messages are transposable to on-line remote working in the event of a second/future lockdowns</a:t>
            </a:r>
            <a:endParaRPr lang="en-US" sz="1200"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Definition of Social Scaffolding: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t>Social scaffolding is a new term used to describe how our relationships support each other. This applies to all ages, children, education staff, parents/</a:t>
            </a:r>
            <a:r>
              <a:rPr lang="en-US" sz="1200" b="0" u="none" dirty="0" err="1"/>
              <a:t>carers</a:t>
            </a:r>
            <a:r>
              <a:rPr lang="en-US" sz="1200" b="0" u="none" dirty="0"/>
              <a:t>, everyone.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t>In </a:t>
            </a:r>
            <a:r>
              <a:rPr lang="en-US" sz="1200" b="0" u="none" dirty="0" err="1"/>
              <a:t>organisations</a:t>
            </a:r>
            <a:r>
              <a:rPr lang="en-US" sz="1200" b="0" u="none" dirty="0"/>
              <a:t> like schools and colleges this means relationships </a:t>
            </a:r>
            <a:r>
              <a:rPr lang="en-US" sz="1200" b="1" u="none" dirty="0"/>
              <a:t>horizontally from peer to peer </a:t>
            </a:r>
            <a:r>
              <a:rPr lang="en-US" sz="1200" b="0" u="none" dirty="0"/>
              <a:t>and vertically meaning up and down the organization. In schools and colleges this will also mean the way relationships can be supporting for staff, pupils and parents/</a:t>
            </a:r>
            <a:r>
              <a:rPr lang="en-US" sz="1200" b="0" u="none" dirty="0" err="1"/>
              <a:t>carers</a:t>
            </a:r>
            <a:r>
              <a:rPr lang="en-US" sz="1200" b="0" u="none" dirty="0"/>
              <a:t> alike.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t>(</a:t>
            </a:r>
            <a:r>
              <a:rPr lang="en-US" sz="1200" b="0" i="1" u="none" dirty="0"/>
              <a:t>Maughan 2019</a:t>
            </a:r>
            <a:r>
              <a:rPr lang="en-US" sz="1200" b="0" u="none" dirty="0"/>
              <a: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 name="Slide Number Placeholder 3"/>
          <p:cNvSpPr>
            <a:spLocks noGrp="1"/>
          </p:cNvSpPr>
          <p:nvPr>
            <p:ph type="sldNum" sz="quarter" idx="5"/>
          </p:nvPr>
        </p:nvSpPr>
        <p:spPr/>
        <p:txBody>
          <a:bodyPr/>
          <a:lstStyle/>
          <a:p>
            <a:fld id="{F8B4E8B6-0788-EB4D-B540-A34B2EB4DF05}" type="slidenum">
              <a:rPr lang="en-US" smtClean="0"/>
              <a:t>6</a:t>
            </a:fld>
            <a:endParaRPr lang="en-US" dirty="0"/>
          </a:p>
        </p:txBody>
      </p:sp>
    </p:spTree>
    <p:extLst>
      <p:ext uri="{BB962C8B-B14F-4D97-AF65-F5344CB8AC3E}">
        <p14:creationId xmlns:p14="http://schemas.microsoft.com/office/powerpoint/2010/main" val="35637696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3ACEFFB-3BDD-446E-BE73-CDF2132500D6}"/>
              </a:ext>
            </a:extLst>
          </p:cNvPr>
          <p:cNvSpPr>
            <a:spLocks noGrp="1"/>
          </p:cNvSpPr>
          <p:nvPr>
            <p:ph type="body" idx="1"/>
          </p:nvPr>
        </p:nvSpPr>
        <p:spPr/>
        <p:txBody>
          <a:bodyPr/>
          <a:lstStyle/>
          <a:p>
            <a:endParaRPr lang="en-GB"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MindEd Trainers Guidance Notes</a:t>
            </a:r>
          </a:p>
          <a:p>
            <a:endParaRPr lang="en-GB" dirty="0"/>
          </a:p>
          <a:p>
            <a:r>
              <a:rPr lang="en-GB" dirty="0"/>
              <a:t>Remind participants that if the school/college has, or turns to a trauma-informed ethos, that is likely to help the pupils and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3"/>
              </a:rPr>
              <a:t>https://www.traumainformedschools.co.uk/resources</a:t>
            </a:r>
            <a:endParaRPr lang="en-GB" sz="1200" u="sng" kern="1200" dirty="0">
              <a:solidFill>
                <a:schemeClr val="tx1"/>
              </a:solidFill>
              <a:effectLst/>
              <a:latin typeface="+mn-lt"/>
              <a:ea typeface="+mn-ea"/>
              <a:cs typeface="+mn-cs"/>
            </a:endParaRPr>
          </a:p>
          <a:p>
            <a:endParaRPr lang="en-US" dirty="0"/>
          </a:p>
          <a:p>
            <a:r>
              <a:rPr lang="en-US" b="1" dirty="0"/>
              <a:t>NSPCC resource on Social isolation and the risk of child maltreatment, in lockdown and beyond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https://learning.nspcc.org.uk/media/2246/isolated-and-struggling-social-isolation-risk-child-maltreatment-lockdown-and-beyond.pdf</a:t>
            </a:r>
            <a:r>
              <a:rPr lang="en-US" dirty="0"/>
              <a:t> </a:t>
            </a:r>
          </a:p>
          <a:p>
            <a:endParaRPr lang="en-US" dirty="0"/>
          </a:p>
        </p:txBody>
      </p:sp>
      <p:sp>
        <p:nvSpPr>
          <p:cNvPr id="4" name="Slide Number Placeholder 3"/>
          <p:cNvSpPr>
            <a:spLocks noGrp="1"/>
          </p:cNvSpPr>
          <p:nvPr>
            <p:ph type="sldNum" sz="quarter" idx="5"/>
          </p:nvPr>
        </p:nvSpPr>
        <p:spPr/>
        <p:txBody>
          <a:bodyPr/>
          <a:lstStyle/>
          <a:p>
            <a:fld id="{0D7020A2-7BFF-44DD-A509-703504C12041}" type="slidenum">
              <a:rPr lang="en-GB" smtClean="0"/>
              <a:t>61</a:t>
            </a:fld>
            <a:endParaRPr lang="en-GB" dirty="0"/>
          </a:p>
        </p:txBody>
      </p:sp>
    </p:spTree>
    <p:extLst>
      <p:ext uri="{BB962C8B-B14F-4D97-AF65-F5344CB8AC3E}">
        <p14:creationId xmlns:p14="http://schemas.microsoft.com/office/powerpoint/2010/main" val="20640367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MindEd Trainers Guidance Notes</a:t>
            </a:r>
          </a:p>
          <a:p>
            <a:endParaRPr lang="en-US" sz="1200" kern="1200" dirty="0">
              <a:solidFill>
                <a:schemeClr val="tx1"/>
              </a:solidFill>
              <a:effectLst/>
              <a:latin typeface="+mn-lt"/>
              <a:ea typeface="+mn-ea"/>
              <a:cs typeface="+mn-cs"/>
            </a:endParaRPr>
          </a:p>
          <a:p>
            <a:r>
              <a:rPr lang="en-US" dirty="0"/>
              <a:t>Remember slides 46-47 to for warning signs for each disorder category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Trauma Informed Practice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Trauma informed schools:</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3"/>
              </a:rPr>
              <a:t>https://www.traumainformedschools.co.uk/resources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Adverse Childhood Experiences for Schools – This consists of 3 e-learning sessions</a:t>
            </a:r>
          </a:p>
          <a:p>
            <a:pPr lvl="1"/>
            <a:r>
              <a:rPr lang="en-GB" sz="1200" kern="1200" dirty="0">
                <a:solidFill>
                  <a:schemeClr val="tx1"/>
                </a:solidFill>
                <a:effectLst/>
                <a:latin typeface="+mn-lt"/>
                <a:ea typeface="+mn-ea"/>
                <a:cs typeface="+mn-cs"/>
              </a:rPr>
              <a:t>Science Behind Adverse Childhood Experiences</a:t>
            </a:r>
          </a:p>
          <a:p>
            <a:pPr lvl="1"/>
            <a:r>
              <a:rPr lang="en-GB" sz="1200" kern="1200" dirty="0">
                <a:solidFill>
                  <a:schemeClr val="tx1"/>
                </a:solidFill>
                <a:effectLst/>
                <a:latin typeface="+mn-lt"/>
                <a:ea typeface="+mn-ea"/>
                <a:cs typeface="+mn-cs"/>
              </a:rPr>
              <a:t>Building Resilience</a:t>
            </a:r>
          </a:p>
          <a:p>
            <a:pPr lvl="1"/>
            <a:r>
              <a:rPr lang="en-GB" sz="1200" kern="1200" dirty="0">
                <a:solidFill>
                  <a:schemeClr val="tx1"/>
                </a:solidFill>
                <a:effectLst/>
                <a:latin typeface="+mn-lt"/>
                <a:ea typeface="+mn-ea"/>
                <a:cs typeface="+mn-cs"/>
              </a:rPr>
              <a:t>General Classroom Management</a:t>
            </a:r>
          </a:p>
          <a:p>
            <a:pPr lvl="1"/>
            <a:r>
              <a:rPr lang="en-GB" dirty="0">
                <a:hlinkClick r:id="rId4"/>
              </a:rPr>
              <a:t>https://www.minded.org.uk/Component/Details/653614</a:t>
            </a:r>
            <a:endParaRPr lang="en-GB" sz="1200" kern="1200" dirty="0">
              <a:solidFill>
                <a:schemeClr val="tx1"/>
              </a:solidFill>
              <a:effectLst/>
              <a:latin typeface="+mn-lt"/>
              <a:ea typeface="+mn-ea"/>
              <a:cs typeface="+mn-cs"/>
            </a:endParaRPr>
          </a:p>
          <a:p>
            <a:r>
              <a:rPr lang="en-GB" sz="1200"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Victims including domestic abuse </a:t>
            </a:r>
            <a:r>
              <a:rPr lang="en-GB" sz="1200" u="sng" kern="1200" dirty="0">
                <a:solidFill>
                  <a:schemeClr val="tx1"/>
                </a:solidFill>
                <a:effectLst/>
                <a:latin typeface="+mn-lt"/>
                <a:ea typeface="+mn-ea"/>
                <a:cs typeface="+mn-cs"/>
                <a:hlinkClick r:id="rId5"/>
              </a:rPr>
              <a:t>https://www.minded.org.uk/Component/Details/447133</a:t>
            </a:r>
            <a:endParaRPr lang="en-GB" sz="1200" kern="1200" dirty="0">
              <a:solidFill>
                <a:schemeClr val="tx1"/>
              </a:solidFill>
              <a:effectLst/>
              <a:latin typeface="+mn-lt"/>
              <a:ea typeface="+mn-ea"/>
              <a:cs typeface="+mn-cs"/>
            </a:endParaRPr>
          </a:p>
          <a:p>
            <a:r>
              <a:rPr lang="en-GB" sz="1200"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Domestic abuse (more advanced material) </a:t>
            </a:r>
            <a:r>
              <a:rPr lang="en-US" sz="1200" u="sng" kern="1200" dirty="0">
                <a:solidFill>
                  <a:schemeClr val="tx1"/>
                </a:solidFill>
                <a:effectLst/>
                <a:latin typeface="+mn-lt"/>
                <a:ea typeface="+mn-ea"/>
                <a:cs typeface="+mn-cs"/>
                <a:hlinkClick r:id="rId6"/>
              </a:rPr>
              <a:t>https://www.minded.org.uk/Component/Details/447980</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7020A2-7BFF-44DD-A509-703504C12041}" type="slidenum">
              <a:rPr lang="en-GB" smtClean="0"/>
              <a:t>62</a:t>
            </a:fld>
            <a:endParaRPr lang="en-GB" dirty="0"/>
          </a:p>
        </p:txBody>
      </p:sp>
    </p:spTree>
    <p:extLst>
      <p:ext uri="{BB962C8B-B14F-4D97-AF65-F5344CB8AC3E}">
        <p14:creationId xmlns:p14="http://schemas.microsoft.com/office/powerpoint/2010/main" val="10386132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MindEd Trainers Guidance Notes</a:t>
            </a:r>
            <a:endParaRPr lang="en-GB" dirty="0"/>
          </a:p>
          <a:p>
            <a:endParaRPr lang="en-GB" dirty="0"/>
          </a:p>
          <a:p>
            <a:pPr lvl="0"/>
            <a:r>
              <a:rPr lang="en-GB" sz="1200" b="1" kern="1200" dirty="0">
                <a:solidFill>
                  <a:schemeClr val="tx1"/>
                </a:solidFill>
                <a:effectLst/>
                <a:latin typeface="+mn-lt"/>
                <a:ea typeface="+mn-ea"/>
                <a:cs typeface="+mn-cs"/>
              </a:rPr>
              <a:t>MindEd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ACEs For Schools session refer to the vignette about Asaf (7) in General Classroom Management</a:t>
            </a:r>
          </a:p>
          <a:p>
            <a:pPr lvl="0"/>
            <a:r>
              <a:rPr lang="en-GB" sz="1200" kern="1200" dirty="0">
                <a:solidFill>
                  <a:schemeClr val="tx1"/>
                </a:solidFill>
                <a:effectLst/>
                <a:latin typeface="+mn-lt"/>
                <a:ea typeface="+mn-ea"/>
                <a:cs typeface="+mn-cs"/>
              </a:rPr>
              <a:t>Adverse Childhood Experiences for Schools – This consists of 3 e-learning sessions</a:t>
            </a:r>
          </a:p>
          <a:p>
            <a:pPr lvl="1"/>
            <a:r>
              <a:rPr lang="en-GB" sz="1200" kern="1200" dirty="0">
                <a:solidFill>
                  <a:schemeClr val="tx1"/>
                </a:solidFill>
                <a:effectLst/>
                <a:latin typeface="+mn-lt"/>
                <a:ea typeface="+mn-ea"/>
                <a:cs typeface="+mn-cs"/>
              </a:rPr>
              <a:t>Science Behind Adverse Childhood Experiences</a:t>
            </a:r>
          </a:p>
          <a:p>
            <a:pPr lvl="1"/>
            <a:r>
              <a:rPr lang="en-GB" sz="1200" kern="1200" dirty="0">
                <a:solidFill>
                  <a:schemeClr val="tx1"/>
                </a:solidFill>
                <a:effectLst/>
                <a:latin typeface="+mn-lt"/>
                <a:ea typeface="+mn-ea"/>
                <a:cs typeface="+mn-cs"/>
              </a:rPr>
              <a:t>Building Resilience</a:t>
            </a:r>
          </a:p>
          <a:p>
            <a:pPr lvl="1"/>
            <a:r>
              <a:rPr lang="en-GB" sz="1200" kern="1200" dirty="0">
                <a:solidFill>
                  <a:schemeClr val="tx1"/>
                </a:solidFill>
                <a:effectLst/>
                <a:latin typeface="+mn-lt"/>
                <a:ea typeface="+mn-ea"/>
                <a:cs typeface="+mn-cs"/>
              </a:rPr>
              <a:t>General Classroom Management</a:t>
            </a:r>
          </a:p>
          <a:p>
            <a:pPr lvl="1"/>
            <a:r>
              <a:rPr lang="en-GB" dirty="0">
                <a:hlinkClick r:id="rId3"/>
              </a:rPr>
              <a:t>https://www.minded.org.uk/Component/Details/653614</a:t>
            </a:r>
            <a:endParaRPr lang="en-GB" sz="1200" kern="1200" dirty="0">
              <a:solidFill>
                <a:schemeClr val="tx1"/>
              </a:solidFill>
              <a:effectLst/>
              <a:latin typeface="+mn-lt"/>
              <a:ea typeface="+mn-ea"/>
              <a:cs typeface="+mn-cs"/>
            </a:endParaRPr>
          </a:p>
          <a:p>
            <a:r>
              <a:rPr lang="en-GB" sz="1200" u="none" strike="noStrik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2F5496"/>
                </a:solidFill>
                <a:latin typeface="Calibri" panose="020F0502020204030204" pitchFamily="34" charset="0"/>
                <a:ea typeface="Times New Roman" panose="02020603050405020304" pitchFamily="18" charset="0"/>
              </a:rPr>
              <a:t>Additional video which could be used – </a:t>
            </a:r>
            <a:r>
              <a:rPr lang="en-GB" b="1" dirty="0">
                <a:solidFill>
                  <a:srgbClr val="2F5496"/>
                </a:solidFill>
                <a:latin typeface="Calibri" panose="020F0502020204030204" pitchFamily="34" charset="0"/>
                <a:ea typeface="Times New Roman" panose="02020603050405020304" pitchFamily="18" charset="0"/>
              </a:rPr>
              <a:t>Stress on the Brain – Islington New River College</a:t>
            </a:r>
            <a:r>
              <a:rPr lang="en-GB" dirty="0">
                <a:solidFill>
                  <a:srgbClr val="2F5496"/>
                </a:solidFill>
                <a:latin typeface="Calibri" panose="020F0502020204030204" pitchFamily="34" charset="0"/>
                <a:ea typeface="Times New Roman" panose="02020603050405020304" pitchFamily="18" charset="0"/>
              </a:rPr>
              <a:t>, </a:t>
            </a:r>
            <a:r>
              <a:rPr lang="en-GB" dirty="0">
                <a:hlinkClick r:id="rId4"/>
              </a:rPr>
              <a:t>https://www.youtube.com/watch?v=fhI9KLwfpbM</a:t>
            </a:r>
            <a:r>
              <a:rPr lang="en-GB" dirty="0">
                <a:solidFill>
                  <a:srgbClr val="2F5496"/>
                </a:solidFill>
                <a:latin typeface="Calibri" panose="020F0502020204030204" pitchFamily="34" charset="0"/>
                <a:ea typeface="Times New Roman" panose="02020603050405020304" pitchFamily="18" charset="0"/>
              </a:rPr>
              <a:t> 4 mins (produced June 2020, New River College is a group of four Pupil Referral Units)</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020A2-7BFF-44DD-A509-703504C120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9315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MindEd Trainers Guidance Notes</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A s</a:t>
            </a:r>
            <a:r>
              <a:rPr lang="en-GB" sz="1200" kern="1200" dirty="0">
                <a:solidFill>
                  <a:schemeClr val="tx1"/>
                </a:solidFill>
                <a:effectLst/>
                <a:latin typeface="+mn-lt"/>
                <a:ea typeface="+mn-ea"/>
                <a:cs typeface="+mn-cs"/>
              </a:rPr>
              <a:t>ummary of the key parts of trauma informed practice in schools/colleges, to raise awareness. The mind that reopens </a:t>
            </a:r>
            <a:r>
              <a:rPr lang="en-GB" sz="1200" u="sng" kern="1200" dirty="0">
                <a:solidFill>
                  <a:schemeClr val="tx1"/>
                </a:solidFill>
                <a:effectLst/>
                <a:latin typeface="+mn-lt"/>
                <a:ea typeface="+mn-ea"/>
                <a:cs typeface="+mn-cs"/>
              </a:rPr>
              <a:t>supports choosing to live the life you want</a:t>
            </a:r>
            <a:r>
              <a:rPr lang="en-GB" sz="1200" kern="1200" dirty="0">
                <a:solidFill>
                  <a:schemeClr val="tx1"/>
                </a:solidFill>
                <a:effectLst/>
                <a:latin typeface="+mn-lt"/>
                <a:ea typeface="+mn-ea"/>
                <a:cs typeface="+mn-cs"/>
              </a:rPr>
              <a:t>...</a:t>
            </a:r>
            <a:r>
              <a:rPr lang="en-GB" sz="1200" u="sng" kern="1200" dirty="0">
                <a:solidFill>
                  <a:schemeClr val="tx1"/>
                </a:solidFill>
                <a:effectLst/>
                <a:latin typeface="+mn-lt"/>
                <a:ea typeface="+mn-ea"/>
                <a:cs typeface="+mn-cs"/>
              </a:rPr>
              <a:t> reframing as a ‘survivor’ instead of ‘victim’</a:t>
            </a:r>
            <a:r>
              <a:rPr lang="en-GB" sz="1200" kern="1200" dirty="0">
                <a:solidFill>
                  <a:schemeClr val="tx1"/>
                </a:solidFill>
                <a:effectLst/>
                <a:latin typeface="+mn-lt"/>
                <a:ea typeface="+mn-ea"/>
                <a:cs typeface="+mn-cs"/>
              </a:rPr>
              <a:t> of the trauma and living the life the trauma might mislead you into....</a:t>
            </a:r>
            <a:r>
              <a:rPr lang="en-GB" sz="1200" b="1" kern="1200" dirty="0">
                <a:solidFill>
                  <a:schemeClr val="tx1"/>
                </a:solidFill>
                <a:effectLst/>
                <a:latin typeface="+mn-lt"/>
                <a:ea typeface="+mn-ea"/>
                <a:cs typeface="+mn-cs"/>
              </a:rPr>
              <a:t>in other words recovery versus ongoing trauma and victimhood. THIS IS SO IMPORTANT!</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p>
          <a:p>
            <a:r>
              <a:rPr lang="en-GB" sz="1200" b="0" i="0" u="none" strike="noStrike" kern="1200" dirty="0">
                <a:solidFill>
                  <a:schemeClr val="tx1"/>
                </a:solidFill>
                <a:effectLst/>
                <a:latin typeface="+mn-lt"/>
                <a:ea typeface="+mn-ea"/>
                <a:cs typeface="+mn-cs"/>
              </a:rPr>
              <a:t>This is about empowering </a:t>
            </a:r>
            <a:r>
              <a:rPr lang="en-GB" sz="1200" b="0" i="0" u="sng" strike="noStrike" kern="1200" dirty="0">
                <a:solidFill>
                  <a:schemeClr val="tx1"/>
                </a:solidFill>
                <a:effectLst/>
                <a:latin typeface="+mn-lt"/>
                <a:ea typeface="+mn-ea"/>
                <a:cs typeface="+mn-cs"/>
              </a:rPr>
              <a:t>survivors</a:t>
            </a:r>
            <a:r>
              <a:rPr lang="en-GB" sz="1200" b="0" i="0" u="none" strike="noStrike" kern="1200" dirty="0">
                <a:solidFill>
                  <a:schemeClr val="tx1"/>
                </a:solidFill>
                <a:effectLst/>
                <a:latin typeface="+mn-lt"/>
                <a:ea typeface="+mn-ea"/>
                <a:cs typeface="+mn-cs"/>
              </a:rPr>
              <a:t> of trauma...to not be ‘victims’ but actually become authors of their own futures and not (unconsciously ) allow the trauma to keep distorting their decisions, behaviours and relationships.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For example the child who is abused may rightfully be angry with the abuser(s) and carry that anger forwards.., however if that anger becomes a defining feature of their other relationships and gets misplaced in those relationships, then the other people on the receiving end will react negatively to the child.</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This risks a negative vicious cycle of negative interactions and relationships setting in.</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Ultimately more trauma will take place and upset for the child whose life path now is being distorted by the original abuse/trauma…and away from the true person they </a:t>
            </a:r>
            <a:r>
              <a:rPr lang="en-GB" sz="1200" b="0" i="0" u="sng" strike="noStrike" kern="1200" dirty="0">
                <a:solidFill>
                  <a:schemeClr val="tx1"/>
                </a:solidFill>
                <a:effectLst/>
                <a:latin typeface="+mn-lt"/>
                <a:ea typeface="+mn-ea"/>
                <a:cs typeface="+mn-cs"/>
              </a:rPr>
              <a:t>have the potential to become</a:t>
            </a:r>
            <a:r>
              <a:rPr lang="en-GB" sz="1200" b="0" i="0" u="none" strike="noStrike" kern="1200" dirty="0">
                <a:solidFill>
                  <a:schemeClr val="tx1"/>
                </a:solidFill>
                <a:effectLst/>
                <a:latin typeface="+mn-lt"/>
                <a:ea typeface="+mn-ea"/>
                <a:cs typeface="+mn-cs"/>
              </a:rPr>
              <a:t>.</a:t>
            </a:r>
            <a:endParaRPr lang="en-GB" sz="1200" b="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are important links here to the </a:t>
            </a:r>
            <a:r>
              <a:rPr lang="en-GB" sz="1200" b="1" kern="1200" dirty="0">
                <a:solidFill>
                  <a:schemeClr val="tx1"/>
                </a:solidFill>
                <a:effectLst/>
                <a:latin typeface="+mn-lt"/>
                <a:ea typeface="+mn-ea"/>
                <a:cs typeface="+mn-cs"/>
              </a:rPr>
              <a:t>mind being ‘open to learning and growth’ v mind being ‘closed’ </a:t>
            </a:r>
            <a:r>
              <a:rPr lang="en-GB" sz="1200" kern="1200" dirty="0">
                <a:solidFill>
                  <a:schemeClr val="tx1"/>
                </a:solidFill>
                <a:effectLst/>
                <a:latin typeface="+mn-lt"/>
                <a:ea typeface="+mn-ea"/>
                <a:cs typeface="+mn-cs"/>
              </a:rPr>
              <a:t>as we have discussed earlier in Webinar 1 of this training (the so called ‘hand model of the brain/mind’ that Prof Siegel illustrated in his video clip and we describe on subsequent slides.</a:t>
            </a:r>
          </a:p>
          <a:p>
            <a:endParaRPr lang="en-US" dirty="0"/>
          </a:p>
          <a:p>
            <a:r>
              <a:rPr lang="en-US" sz="1200" dirty="0"/>
              <a:t>The slide is adapted and derived from </a:t>
            </a:r>
            <a:r>
              <a:rPr lang="en-GB" sz="1200" kern="1200" dirty="0">
                <a:solidFill>
                  <a:schemeClr val="tx1"/>
                </a:solidFill>
                <a:latin typeface="+mn-lt"/>
                <a:ea typeface="+mn-ea"/>
                <a:cs typeface="+mn-cs"/>
              </a:rPr>
              <a:t>the </a:t>
            </a:r>
            <a:r>
              <a:rPr lang="en-GB" sz="1200" b="1" u="none" kern="1200" dirty="0">
                <a:solidFill>
                  <a:schemeClr val="tx1"/>
                </a:solidFill>
                <a:latin typeface="+mn-lt"/>
                <a:ea typeface="+mn-ea"/>
                <a:cs typeface="+mn-cs"/>
              </a:rPr>
              <a:t>Recovery and Renewal </a:t>
            </a:r>
            <a:r>
              <a:rPr lang="en-GB" sz="1200" b="1" dirty="0"/>
              <a:t>handbook</a:t>
            </a:r>
            <a:r>
              <a:rPr lang="en-GB" sz="1200" dirty="0"/>
              <a:t> on return </a:t>
            </a:r>
            <a:r>
              <a:rPr lang="en-GB" sz="1200" kern="1200" dirty="0">
                <a:solidFill>
                  <a:schemeClr val="tx1"/>
                </a:solidFill>
                <a:latin typeface="+mn-lt"/>
                <a:ea typeface="+mn-ea"/>
                <a:cs typeface="+mn-cs"/>
              </a:rPr>
              <a:t>to</a:t>
            </a:r>
            <a:r>
              <a:rPr lang="en-GB" sz="1200" dirty="0"/>
              <a:t> schools has now been </a:t>
            </a:r>
            <a:r>
              <a:rPr lang="en-GB" sz="1200" b="1" dirty="0"/>
              <a:t>published through Whole School/College SEND</a:t>
            </a:r>
            <a:endParaRPr lang="en-GB" sz="1200" dirty="0"/>
          </a:p>
          <a:p>
            <a:r>
              <a:rPr lang="en-GB" sz="1800" dirty="0">
                <a:hlinkClick r:id="rId3"/>
              </a:rPr>
              <a:t>https://www.sendgateway.org.uk/whole-school-send/</a:t>
            </a:r>
            <a:endParaRPr lang="en-GB" sz="1200" dirty="0"/>
          </a:p>
          <a:p>
            <a:r>
              <a:rPr lang="en-GB" sz="1200" dirty="0">
                <a:hlinkClick r:id="rId4"/>
              </a:rPr>
              <a:t>https://www.gov.uk/government/publications/actions-for-schools-during-the-coronavirus-outbreak/guidance-for-full-opening-schools</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lvl="0"/>
            <a:r>
              <a:rPr lang="en-GB" sz="1200" b="1" u="sng" kern="1200" dirty="0">
                <a:solidFill>
                  <a:schemeClr val="tx1"/>
                </a:solidFill>
                <a:effectLst/>
                <a:latin typeface="+mn-lt"/>
                <a:ea typeface="+mn-ea"/>
                <a:cs typeface="+mn-cs"/>
              </a:rPr>
              <a:t>MindEd </a:t>
            </a:r>
          </a:p>
          <a:p>
            <a:pPr lvl="0"/>
            <a:r>
              <a:rPr lang="en-GB" sz="1200" kern="1200" dirty="0">
                <a:solidFill>
                  <a:schemeClr val="tx1"/>
                </a:solidFill>
                <a:effectLst/>
                <a:latin typeface="+mn-lt"/>
                <a:ea typeface="+mn-ea"/>
                <a:cs typeface="+mn-cs"/>
              </a:rPr>
              <a:t>Adverse Childhood Experiences for Schools – This consists of 3 e-learning sessions</a:t>
            </a:r>
          </a:p>
          <a:p>
            <a:pPr lvl="1"/>
            <a:r>
              <a:rPr lang="en-GB" sz="1200" kern="1200" dirty="0">
                <a:solidFill>
                  <a:schemeClr val="tx1"/>
                </a:solidFill>
                <a:effectLst/>
                <a:latin typeface="+mn-lt"/>
                <a:ea typeface="+mn-ea"/>
                <a:cs typeface="+mn-cs"/>
              </a:rPr>
              <a:t>Science Behind Adverse Childhood Experiences</a:t>
            </a:r>
          </a:p>
          <a:p>
            <a:pPr lvl="1"/>
            <a:r>
              <a:rPr lang="en-GB" sz="1200" kern="1200" dirty="0">
                <a:solidFill>
                  <a:schemeClr val="tx1"/>
                </a:solidFill>
                <a:effectLst/>
                <a:latin typeface="+mn-lt"/>
                <a:ea typeface="+mn-ea"/>
                <a:cs typeface="+mn-cs"/>
              </a:rPr>
              <a:t>Building Resilience</a:t>
            </a:r>
          </a:p>
          <a:p>
            <a:pPr lvl="1"/>
            <a:r>
              <a:rPr lang="en-GB" sz="1200" kern="1200" dirty="0">
                <a:solidFill>
                  <a:schemeClr val="tx1"/>
                </a:solidFill>
                <a:effectLst/>
                <a:latin typeface="+mn-lt"/>
                <a:ea typeface="+mn-ea"/>
                <a:cs typeface="+mn-cs"/>
              </a:rPr>
              <a:t>General Classroom Management</a:t>
            </a:r>
          </a:p>
          <a:p>
            <a:pPr lvl="1"/>
            <a:r>
              <a:rPr lang="en-GB" dirty="0">
                <a:hlinkClick r:id="rId5"/>
              </a:rPr>
              <a:t>https://www.minded.org.uk/Component/Details/653614</a:t>
            </a:r>
            <a:endParaRPr lang="en-GB" sz="1200" kern="1200" dirty="0">
              <a:solidFill>
                <a:schemeClr val="tx1"/>
              </a:solidFill>
              <a:effectLst/>
              <a:latin typeface="+mn-lt"/>
              <a:ea typeface="+mn-ea"/>
              <a:cs typeface="+mn-cs"/>
            </a:endParaRPr>
          </a:p>
          <a:p>
            <a:r>
              <a:rPr lang="en-GB" sz="1200"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Victims including domestic abuse </a:t>
            </a:r>
            <a:r>
              <a:rPr lang="en-GB" sz="1200" u="sng" kern="1200" dirty="0">
                <a:solidFill>
                  <a:schemeClr val="tx1"/>
                </a:solidFill>
                <a:effectLst/>
                <a:latin typeface="+mn-lt"/>
                <a:ea typeface="+mn-ea"/>
                <a:cs typeface="+mn-cs"/>
                <a:hlinkClick r:id="rId6"/>
              </a:rPr>
              <a:t>https://www.minded.org.uk/Component/Details/447133</a:t>
            </a:r>
            <a:endParaRPr lang="en-GB" sz="1200" kern="1200" dirty="0">
              <a:solidFill>
                <a:schemeClr val="tx1"/>
              </a:solidFill>
              <a:effectLst/>
              <a:latin typeface="+mn-lt"/>
              <a:ea typeface="+mn-ea"/>
              <a:cs typeface="+mn-cs"/>
            </a:endParaRPr>
          </a:p>
          <a:p>
            <a:r>
              <a:rPr lang="en-GB" sz="1200"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Domestic abuse (more advanced material) </a:t>
            </a:r>
            <a:r>
              <a:rPr lang="en-US" sz="1200" u="sng" kern="1200" dirty="0">
                <a:solidFill>
                  <a:schemeClr val="tx1"/>
                </a:solidFill>
                <a:effectLst/>
                <a:latin typeface="+mn-lt"/>
                <a:ea typeface="+mn-ea"/>
                <a:cs typeface="+mn-cs"/>
                <a:hlinkClick r:id="rId7"/>
              </a:rPr>
              <a:t>https://www.minded.org.uk/Component/Details/447980</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Trauma informed schools: </a:t>
            </a:r>
            <a:r>
              <a:rPr lang="en-GB" sz="1200" u="sng" kern="1200" dirty="0">
                <a:solidFill>
                  <a:schemeClr val="tx1"/>
                </a:solidFill>
                <a:effectLst/>
                <a:latin typeface="+mn-lt"/>
                <a:ea typeface="+mn-ea"/>
                <a:cs typeface="+mn-cs"/>
                <a:hlinkClick r:id="rId8"/>
              </a:rPr>
              <a:t>https://www.traumainformedschools.co.uk/resources</a:t>
            </a:r>
            <a:endParaRPr lang="en-GB"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AFNCCF (Anna Freud National Centre for Children and Families): </a:t>
            </a:r>
            <a:r>
              <a:rPr lang="en-GB" dirty="0">
                <a:hlinkClick r:id="rId9"/>
              </a:rPr>
              <a:t>https://www.annafreud.org/</a:t>
            </a:r>
            <a:endParaRPr lang="en-GB" dirty="0"/>
          </a:p>
          <a:p>
            <a:endParaRPr lang="en-US" dirty="0"/>
          </a:p>
        </p:txBody>
      </p:sp>
      <p:sp>
        <p:nvSpPr>
          <p:cNvPr id="4" name="Slide Number Placeholder 3"/>
          <p:cNvSpPr>
            <a:spLocks noGrp="1"/>
          </p:cNvSpPr>
          <p:nvPr>
            <p:ph type="sldNum" sz="quarter" idx="5"/>
          </p:nvPr>
        </p:nvSpPr>
        <p:spPr/>
        <p:txBody>
          <a:bodyPr/>
          <a:lstStyle/>
          <a:p>
            <a:fld id="{F8B4E8B6-0788-EB4D-B540-A34B2EB4DF05}" type="slidenum">
              <a:rPr lang="en-US" smtClean="0"/>
              <a:t>64</a:t>
            </a:fld>
            <a:endParaRPr lang="en-US" dirty="0"/>
          </a:p>
        </p:txBody>
      </p:sp>
    </p:spTree>
    <p:extLst>
      <p:ext uri="{BB962C8B-B14F-4D97-AF65-F5344CB8AC3E}">
        <p14:creationId xmlns:p14="http://schemas.microsoft.com/office/powerpoint/2010/main" val="39146073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MindEd Trainers Guidance Notes</a:t>
            </a:r>
          </a:p>
          <a:p>
            <a:endParaRPr lang="en-GB" sz="1400" b="1" u="sng"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Prof Chris Brewin international expert on PTSD and trauma, highlights key role of relationships in recovery in his metanalysis of the evidence back in year 2000.</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Co regulation of emotions-support of each other through relationships is important here, and this fits with the notion of Regulation as one of the 5 Rs.</a:t>
            </a:r>
          </a:p>
        </p:txBody>
      </p:sp>
      <p:sp>
        <p:nvSpPr>
          <p:cNvPr id="4" name="Slide Number Placeholder 3"/>
          <p:cNvSpPr>
            <a:spLocks noGrp="1"/>
          </p:cNvSpPr>
          <p:nvPr>
            <p:ph type="sldNum" sz="quarter" idx="5"/>
          </p:nvPr>
        </p:nvSpPr>
        <p:spPr/>
        <p:txBody>
          <a:bodyPr/>
          <a:lstStyle/>
          <a:p>
            <a:fld id="{F8B4E8B6-0788-EB4D-B540-A34B2EB4DF05}" type="slidenum">
              <a:rPr lang="en-US" smtClean="0"/>
              <a:t>65</a:t>
            </a:fld>
            <a:endParaRPr lang="en-US" dirty="0"/>
          </a:p>
        </p:txBody>
      </p:sp>
    </p:spTree>
    <p:extLst>
      <p:ext uri="{BB962C8B-B14F-4D97-AF65-F5344CB8AC3E}">
        <p14:creationId xmlns:p14="http://schemas.microsoft.com/office/powerpoint/2010/main" val="40990509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MindEd Trainers Guidance Notes</a:t>
            </a:r>
          </a:p>
          <a:p>
            <a:endParaRPr lang="en-US" dirty="0"/>
          </a:p>
          <a:p>
            <a:pPr marL="0" indent="0">
              <a:buFontTx/>
              <a:buNone/>
            </a:pPr>
            <a:r>
              <a:rPr lang="en-US" sz="1200" b="1" u="sng" dirty="0"/>
              <a:t>PIES</a:t>
            </a:r>
          </a:p>
          <a:p>
            <a:r>
              <a:rPr lang="en-GB" sz="1200" b="1" u="sng" dirty="0"/>
              <a:t>P</a:t>
            </a:r>
            <a:r>
              <a:rPr lang="en-GB" sz="1200" dirty="0"/>
              <a:t> Proximal – put support in as close as possible to people...and if you become concerned, ask for advice </a:t>
            </a:r>
          </a:p>
          <a:p>
            <a:endParaRPr lang="en-GB" sz="1200" dirty="0"/>
          </a:p>
          <a:p>
            <a:r>
              <a:rPr lang="en-GB" sz="1200" b="1" u="sng" dirty="0"/>
              <a:t>I</a:t>
            </a:r>
            <a:r>
              <a:rPr lang="en-GB" sz="1200" dirty="0"/>
              <a:t> Immediacy – don’t wait to watch it get worse, provide ordinary caring support early, but do not push a person to retell or expect retelling of trauma, it can do harm!</a:t>
            </a:r>
          </a:p>
          <a:p>
            <a:pPr marL="0" indent="0">
              <a:buNone/>
            </a:pPr>
            <a:endParaRPr lang="en-GB" sz="1200" dirty="0"/>
          </a:p>
          <a:p>
            <a:r>
              <a:rPr lang="en-GB" sz="1200" b="1" u="sng" dirty="0"/>
              <a:t>E</a:t>
            </a:r>
            <a:r>
              <a:rPr lang="en-GB" sz="1200" dirty="0"/>
              <a:t> Expectancy- Most people recover with ordinary social scaffolding supports, so </a:t>
            </a:r>
            <a:r>
              <a:rPr lang="en-GB" sz="1200" i="1" dirty="0"/>
              <a:t>E</a:t>
            </a:r>
            <a:r>
              <a:rPr lang="en-GB" sz="1200" dirty="0"/>
              <a:t>xpect that the child or young person will recover, use all the methods described in these two webinars, ordinary life measures first, seek help if symptoms are persistent, escalate or are severe </a:t>
            </a:r>
          </a:p>
          <a:p>
            <a:pPr marL="0" indent="0">
              <a:buNone/>
            </a:pPr>
            <a:endParaRPr lang="en-GB" sz="1200" dirty="0"/>
          </a:p>
          <a:p>
            <a:r>
              <a:rPr lang="en-GB" sz="1200" b="1" u="sng" dirty="0"/>
              <a:t>S</a:t>
            </a:r>
            <a:r>
              <a:rPr lang="en-GB" sz="1200" dirty="0"/>
              <a:t> Simple- Do the simple things first e.g. kindness, calmness, listening, support and hope. Use simple interventions, relaxation and breathing, getting back to ordinary creative or physical activity, re-engaging in ordinary life</a:t>
            </a:r>
          </a:p>
          <a:p>
            <a:endParaRPr lang="en-US" dirty="0"/>
          </a:p>
          <a:p>
            <a:pPr marL="0" indent="0">
              <a:buNone/>
            </a:pPr>
            <a:r>
              <a:rPr lang="en-GB" b="1" dirty="0"/>
              <a:t>Remember </a:t>
            </a:r>
            <a:r>
              <a:rPr lang="en-GB" dirty="0"/>
              <a:t>the other acronyms: we have already discussed 5 Rs and PFA now we introduce you to a third one, for Trauma (PIES) that has been found to be helpful (</a:t>
            </a:r>
            <a:r>
              <a:rPr lang="en-GB" i="1" dirty="0"/>
              <a:t>Greenberg et al 2020</a:t>
            </a:r>
            <a:r>
              <a:rPr lang="en-GB" dirty="0"/>
              <a:t>). </a:t>
            </a:r>
          </a:p>
          <a:p>
            <a:endParaRPr lang="en-US" dirty="0"/>
          </a:p>
          <a:p>
            <a:r>
              <a:rPr lang="en-US" sz="1200" kern="1200" dirty="0">
                <a:solidFill>
                  <a:schemeClr val="tx1"/>
                </a:solidFill>
                <a:effectLst/>
                <a:latin typeface="+mn-lt"/>
                <a:ea typeface="+mn-ea"/>
                <a:cs typeface="+mn-cs"/>
              </a:rPr>
              <a:t>Trauma Informed Practice</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Trauma informed schools: </a:t>
            </a:r>
            <a:r>
              <a:rPr lang="en-GB" sz="1200" u="sng" kern="1200" dirty="0">
                <a:solidFill>
                  <a:schemeClr val="tx1"/>
                </a:solidFill>
                <a:effectLst/>
                <a:latin typeface="+mn-lt"/>
                <a:ea typeface="+mn-ea"/>
                <a:cs typeface="+mn-cs"/>
                <a:hlinkClick r:id="rId3"/>
              </a:rPr>
              <a:t>https://www.traumainformedschools.co.uk/resources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Adverse Childhood Experiences for Schools – This consists of 3 e-learning sessions</a:t>
            </a:r>
          </a:p>
          <a:p>
            <a:pPr lvl="1"/>
            <a:r>
              <a:rPr lang="en-GB" sz="1200" kern="1200" dirty="0">
                <a:solidFill>
                  <a:schemeClr val="tx1"/>
                </a:solidFill>
                <a:effectLst/>
                <a:latin typeface="+mn-lt"/>
                <a:ea typeface="+mn-ea"/>
                <a:cs typeface="+mn-cs"/>
              </a:rPr>
              <a:t>Science Behind Adverse Childhood Experiences</a:t>
            </a:r>
          </a:p>
          <a:p>
            <a:pPr lvl="1"/>
            <a:r>
              <a:rPr lang="en-GB" sz="1200" kern="1200" dirty="0">
                <a:solidFill>
                  <a:schemeClr val="tx1"/>
                </a:solidFill>
                <a:effectLst/>
                <a:latin typeface="+mn-lt"/>
                <a:ea typeface="+mn-ea"/>
                <a:cs typeface="+mn-cs"/>
              </a:rPr>
              <a:t>Building Resilience</a:t>
            </a:r>
          </a:p>
          <a:p>
            <a:pPr lvl="1"/>
            <a:r>
              <a:rPr lang="en-GB" sz="1200" kern="1200" dirty="0">
                <a:solidFill>
                  <a:schemeClr val="tx1"/>
                </a:solidFill>
                <a:effectLst/>
                <a:latin typeface="+mn-lt"/>
                <a:ea typeface="+mn-ea"/>
                <a:cs typeface="+mn-cs"/>
              </a:rPr>
              <a:t>General Classroom Management</a:t>
            </a:r>
          </a:p>
          <a:p>
            <a:pPr lvl="1"/>
            <a:r>
              <a:rPr lang="en-GB" dirty="0">
                <a:hlinkClick r:id="rId4"/>
              </a:rPr>
              <a:t>https://www.minded.org.uk/Component/Details/653614</a:t>
            </a:r>
            <a:endParaRPr lang="en-GB" sz="1200" kern="1200" dirty="0">
              <a:solidFill>
                <a:schemeClr val="tx1"/>
              </a:solidFill>
              <a:effectLst/>
              <a:latin typeface="+mn-lt"/>
              <a:ea typeface="+mn-ea"/>
              <a:cs typeface="+mn-cs"/>
            </a:endParaRPr>
          </a:p>
          <a:p>
            <a:r>
              <a:rPr lang="en-GB" sz="1200"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Victims including domestic abuse: </a:t>
            </a:r>
            <a:r>
              <a:rPr lang="en-GB" sz="1200" u="sng" kern="1200" dirty="0">
                <a:solidFill>
                  <a:schemeClr val="tx1"/>
                </a:solidFill>
                <a:effectLst/>
                <a:latin typeface="+mn-lt"/>
                <a:ea typeface="+mn-ea"/>
                <a:cs typeface="+mn-cs"/>
                <a:hlinkClick r:id="rId5"/>
              </a:rPr>
              <a:t>https://www.minded.org.uk/Component/Details/447133</a:t>
            </a:r>
            <a:endParaRPr lang="en-GB" sz="1200" kern="1200" dirty="0">
              <a:solidFill>
                <a:schemeClr val="tx1"/>
              </a:solidFill>
              <a:effectLst/>
              <a:latin typeface="+mn-lt"/>
              <a:ea typeface="+mn-ea"/>
              <a:cs typeface="+mn-cs"/>
            </a:endParaRPr>
          </a:p>
          <a:p>
            <a:r>
              <a:rPr lang="en-GB" sz="1200"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Domestic abuse (more advanced material): </a:t>
            </a:r>
            <a:r>
              <a:rPr lang="en-US" sz="1200" u="sng" kern="1200" dirty="0">
                <a:solidFill>
                  <a:schemeClr val="tx1"/>
                </a:solidFill>
                <a:effectLst/>
                <a:latin typeface="+mn-lt"/>
                <a:ea typeface="+mn-ea"/>
                <a:cs typeface="+mn-cs"/>
                <a:hlinkClick r:id="rId6"/>
              </a:rPr>
              <a:t>https://www.minded.org.uk/Component/Details/447980</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b="1" dirty="0"/>
              <a:t>**Other professions use model of supervision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020A2-7BFF-44DD-A509-703504C120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1065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4C6E2C1-0D5D-41EE-982F-04230BDE70BC}"/>
              </a:ext>
            </a:extLst>
          </p:cNvPr>
          <p:cNvSpPr>
            <a:spLocks noGrp="1"/>
          </p:cNvSpPr>
          <p:nvPr>
            <p:ph type="body" idx="1"/>
          </p:nvPr>
        </p:nvSpPr>
        <p:spPr/>
        <p:txBody>
          <a:bodyPr/>
          <a:lstStyle/>
          <a:p>
            <a:r>
              <a:rPr lang="en-GB" sz="1200" b="1" u="sng" dirty="0"/>
              <a:t>MindEd Guidance for Trainers</a:t>
            </a:r>
            <a:endParaRPr lang="en-GB" sz="1200" dirty="0"/>
          </a:p>
          <a:p>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Use 5 Rs and PIES. Remember PFA. This builds supports your 5 Key Principles - Whole School/College approach</a:t>
            </a:r>
          </a:p>
          <a:p>
            <a:endParaRPr lang="en-US" sz="1200" b="0" dirty="0"/>
          </a:p>
          <a:p>
            <a:r>
              <a:rPr lang="en-US" sz="1200" b="0" dirty="0"/>
              <a:t>Relationships (5 Rs)</a:t>
            </a:r>
          </a:p>
          <a:p>
            <a:r>
              <a:rPr lang="en-US" sz="1200" b="0" dirty="0"/>
              <a:t>Early good help (PIES)</a:t>
            </a:r>
          </a:p>
          <a:p>
            <a:r>
              <a:rPr lang="en-US" sz="1200" b="0" dirty="0"/>
              <a:t>Structuring of help (PFA)</a:t>
            </a:r>
          </a:p>
          <a:p>
            <a:r>
              <a:rPr lang="en-US" sz="1200" b="0" dirty="0"/>
              <a:t>All inside Whole school/college ethos built on 5 Key principles. </a:t>
            </a:r>
          </a:p>
          <a:p>
            <a:endParaRPr lang="en-US" sz="1200" b="0" dirty="0"/>
          </a:p>
          <a:p>
            <a:r>
              <a:rPr lang="en-US" sz="1200" b="0" dirty="0"/>
              <a:t>This leads to improving relationships, more resilience and improved wellbeing</a:t>
            </a:r>
          </a:p>
          <a:p>
            <a:endParaRPr lang="en-US" sz="1200" b="0" dirty="0"/>
          </a:p>
          <a:p>
            <a:r>
              <a:rPr lang="en-US" sz="1200" b="1" u="sng" dirty="0"/>
              <a:t>A reminder of the 5 Key principles of Recovery</a:t>
            </a:r>
          </a:p>
          <a:p>
            <a:pPr marL="342900" indent="-342900">
              <a:buAutoNum type="arabicPeriod"/>
            </a:pPr>
            <a:r>
              <a:rPr lang="en-US" sz="1200" b="0" dirty="0"/>
              <a:t>Put emotional wellbeing first</a:t>
            </a:r>
          </a:p>
          <a:p>
            <a:pPr marL="342900" indent="-342900">
              <a:buAutoNum type="arabicPeriod"/>
            </a:pPr>
            <a:r>
              <a:rPr lang="en-US" sz="1200" b="0" dirty="0"/>
              <a:t>Re affirm school/colleges strengths and core values</a:t>
            </a:r>
          </a:p>
          <a:p>
            <a:pPr marL="342900" indent="-342900">
              <a:buAutoNum type="arabicPeriod"/>
            </a:pPr>
            <a:r>
              <a:rPr lang="en-US" sz="1200" b="0" dirty="0"/>
              <a:t>Place relationships front and center</a:t>
            </a:r>
          </a:p>
          <a:p>
            <a:pPr marL="342900" indent="-342900">
              <a:buAutoNum type="arabicPeriod"/>
            </a:pPr>
            <a:r>
              <a:rPr lang="en-US" sz="1200" b="0" dirty="0"/>
              <a:t>Re- affirm safety and routines</a:t>
            </a:r>
          </a:p>
          <a:p>
            <a:pPr marL="342900" indent="-342900">
              <a:buAutoNum type="arabicPeriod"/>
            </a:pPr>
            <a:r>
              <a:rPr lang="en-US" sz="1200" b="0" dirty="0"/>
              <a:t>Acknowledge loss, change and bereavements</a:t>
            </a:r>
          </a:p>
          <a:p>
            <a:pPr marL="342900" indent="-342900">
              <a:buAutoNum type="arabicPeriod"/>
            </a:pPr>
            <a:endParaRPr lang="en-US" sz="1200" b="0" dirty="0"/>
          </a:p>
          <a:p>
            <a:pPr marL="342900" indent="-342900">
              <a:buAutoNum type="arabicPeriod"/>
            </a:pPr>
            <a:endParaRPr lang="en-US" sz="1200" b="0" dirty="0"/>
          </a:p>
          <a:p>
            <a:pPr marL="0" indent="0">
              <a:buFontTx/>
              <a:buNone/>
            </a:pPr>
            <a:r>
              <a:rPr lang="en-US" sz="1200" b="1" u="sng" dirty="0"/>
              <a:t>A reminder of PIES</a:t>
            </a:r>
          </a:p>
          <a:p>
            <a:r>
              <a:rPr lang="en-GB" sz="1200" b="1" u="sng" dirty="0"/>
              <a:t>P</a:t>
            </a:r>
            <a:r>
              <a:rPr lang="en-GB" sz="1200" dirty="0"/>
              <a:t> Proximal – put support in as close as possible to people...and if you become concerned, ask for advice </a:t>
            </a:r>
          </a:p>
          <a:p>
            <a:endParaRPr lang="en-GB" sz="1200" dirty="0"/>
          </a:p>
          <a:p>
            <a:r>
              <a:rPr lang="en-GB" sz="1200" b="1" u="sng" dirty="0"/>
              <a:t>I</a:t>
            </a:r>
            <a:r>
              <a:rPr lang="en-GB" sz="1200" dirty="0"/>
              <a:t> Immediacy – don’t wait to watch it get worse, provide ordinary caring support early, but do not push a person to retell or expect retelling of trauma, it can do harm!</a:t>
            </a:r>
          </a:p>
          <a:p>
            <a:pPr marL="0" indent="0">
              <a:buNone/>
            </a:pPr>
            <a:endParaRPr lang="en-GB" sz="1200" dirty="0"/>
          </a:p>
          <a:p>
            <a:r>
              <a:rPr lang="en-GB" sz="1200" b="1" u="sng" dirty="0"/>
              <a:t>E</a:t>
            </a:r>
            <a:r>
              <a:rPr lang="en-GB" sz="1200" dirty="0"/>
              <a:t> Expectancy- Most people recover with ordinary social scaffolding supports, so </a:t>
            </a:r>
            <a:r>
              <a:rPr lang="en-GB" sz="1200" i="1" dirty="0"/>
              <a:t>E</a:t>
            </a:r>
            <a:r>
              <a:rPr lang="en-GB" sz="1200" dirty="0"/>
              <a:t>xpect that the child or young person will recover, use all the methods described in these two webinars, ordinary life measures first, seek help if symptoms are persistent, escalate or are severe </a:t>
            </a:r>
          </a:p>
          <a:p>
            <a:pPr marL="0" indent="0">
              <a:buNone/>
            </a:pPr>
            <a:endParaRPr lang="en-GB" sz="1200" dirty="0"/>
          </a:p>
          <a:p>
            <a:r>
              <a:rPr lang="en-GB" sz="1200" b="1" u="sng" dirty="0"/>
              <a:t>S</a:t>
            </a:r>
            <a:r>
              <a:rPr lang="en-GB" sz="1200" dirty="0"/>
              <a:t> Simple- Do the simple things first e.g. kindness, calmness, listening, support and hope. Use simple interventions, relaxation and breathing, getting back to ordinary creative or physical activity, re-engaging in ordinary life</a:t>
            </a:r>
          </a:p>
          <a:p>
            <a:endParaRPr lang="en-US" sz="1200" b="0" dirty="0"/>
          </a:p>
          <a:p>
            <a:r>
              <a:rPr lang="en-US" sz="1200" b="1" u="sng" dirty="0"/>
              <a:t>A reminder of 5 Rs</a:t>
            </a:r>
          </a:p>
          <a:p>
            <a:r>
              <a:rPr lang="en-GB" sz="1100" kern="1200" dirty="0">
                <a:solidFill>
                  <a:schemeClr val="tx1"/>
                </a:solidFill>
                <a:effectLst/>
                <a:latin typeface="+mn-lt"/>
                <a:ea typeface="+mn-ea"/>
                <a:cs typeface="+mn-cs"/>
              </a:rPr>
              <a:t>They are an aide-memoire for supporting and having good interactions between anyone in any setting, in the school/College community, they are to remember</a:t>
            </a:r>
          </a:p>
          <a:p>
            <a:pPr marL="228600" indent="-228600">
              <a:buFont typeface="+mj-lt"/>
              <a:buAutoNum type="arabicPeriod"/>
            </a:pPr>
            <a:r>
              <a:rPr lang="en-GB" sz="1100" kern="1200" dirty="0">
                <a:solidFill>
                  <a:schemeClr val="tx1"/>
                </a:solidFill>
                <a:effectLst/>
                <a:latin typeface="+mn-lt"/>
                <a:ea typeface="+mn-ea"/>
                <a:cs typeface="+mn-cs"/>
              </a:rPr>
              <a:t>Relationships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kern="1200" dirty="0">
                <a:solidFill>
                  <a:schemeClr val="tx1"/>
                </a:solidFill>
                <a:effectLst/>
                <a:latin typeface="+mn-lt"/>
                <a:ea typeface="+mn-ea"/>
                <a:cs typeface="+mn-cs"/>
              </a:rPr>
              <a:t>Recognition</a:t>
            </a:r>
          </a:p>
          <a:p>
            <a:pPr marL="228600" indent="-228600">
              <a:buFont typeface="+mj-lt"/>
              <a:buAutoNum type="arabicPeriod"/>
            </a:pPr>
            <a:r>
              <a:rPr lang="en-GB" sz="1100" kern="1200" dirty="0">
                <a:solidFill>
                  <a:schemeClr val="tx1"/>
                </a:solidFill>
                <a:effectLst/>
                <a:latin typeface="+mn-lt"/>
                <a:ea typeface="+mn-ea"/>
                <a:cs typeface="+mn-cs"/>
              </a:rPr>
              <a:t>Reflection</a:t>
            </a:r>
          </a:p>
          <a:p>
            <a:pPr marL="228600" indent="-228600">
              <a:buFont typeface="+mj-lt"/>
              <a:buAutoNum type="arabicPeriod"/>
            </a:pPr>
            <a:r>
              <a:rPr lang="en-GB" sz="1100" kern="1200" dirty="0">
                <a:solidFill>
                  <a:schemeClr val="tx1"/>
                </a:solidFill>
                <a:effectLst/>
                <a:latin typeface="+mn-lt"/>
                <a:ea typeface="+mn-ea"/>
                <a:cs typeface="+mn-cs"/>
              </a:rPr>
              <a:t>Regulation</a:t>
            </a:r>
          </a:p>
          <a:p>
            <a:pPr marL="228600" indent="-228600">
              <a:buFont typeface="+mj-lt"/>
              <a:buAutoNum type="arabicPeriod"/>
            </a:pPr>
            <a:r>
              <a:rPr lang="en-GB" sz="1100" kern="1200" dirty="0">
                <a:solidFill>
                  <a:schemeClr val="tx1"/>
                </a:solidFill>
                <a:effectLst/>
                <a:latin typeface="+mn-lt"/>
                <a:ea typeface="+mn-ea"/>
                <a:cs typeface="+mn-cs"/>
              </a:rPr>
              <a:t>Resilience</a:t>
            </a:r>
          </a:p>
          <a:p>
            <a:endParaRPr lang="en-GB" sz="1100" kern="1200" dirty="0">
              <a:solidFill>
                <a:schemeClr val="tx1"/>
              </a:solidFill>
              <a:effectLst/>
              <a:latin typeface="+mn-lt"/>
              <a:ea typeface="+mn-ea"/>
              <a:cs typeface="+mn-cs"/>
            </a:endParaRPr>
          </a:p>
          <a:p>
            <a:r>
              <a:rPr lang="en-GB" sz="1100" b="1" u="sng" kern="1200" dirty="0">
                <a:solidFill>
                  <a:schemeClr val="tx1"/>
                </a:solidFill>
                <a:effectLst/>
                <a:latin typeface="+mn-lt"/>
                <a:ea typeface="+mn-ea"/>
                <a:cs typeface="+mn-cs"/>
              </a:rPr>
              <a:t>A reminder of PFA</a:t>
            </a:r>
          </a:p>
          <a:p>
            <a:pPr marL="342900" indent="-342900">
              <a:buFont typeface="+mj-lt"/>
              <a:buAutoNum type="arabicPeriod"/>
            </a:pPr>
            <a:r>
              <a:rPr lang="en-US" sz="1200" b="0" dirty="0"/>
              <a:t>Look</a:t>
            </a:r>
          </a:p>
          <a:p>
            <a:pPr marL="342900" indent="-342900">
              <a:buFont typeface="+mj-lt"/>
              <a:buAutoNum type="arabicPeriod"/>
            </a:pPr>
            <a:r>
              <a:rPr lang="en-US" sz="1200" b="0" dirty="0"/>
              <a:t>Listen</a:t>
            </a:r>
          </a:p>
          <a:p>
            <a:pPr marL="342900" indent="-342900">
              <a:buFont typeface="+mj-lt"/>
              <a:buAutoNum type="arabicPeriod"/>
            </a:pPr>
            <a:r>
              <a:rPr lang="en-US" sz="1200" b="0" dirty="0"/>
              <a:t>Link</a:t>
            </a:r>
          </a:p>
          <a:p>
            <a:endParaRPr lang="en-US" sz="1200" b="0" dirty="0"/>
          </a:p>
          <a:p>
            <a:r>
              <a:rPr lang="en-US" sz="1200" b="0" dirty="0"/>
              <a:t>In full it 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Prepare</a:t>
            </a:r>
            <a:r>
              <a:rPr lang="en-GB"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yourself for conversations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Look </a:t>
            </a:r>
            <a:r>
              <a:rPr lang="en-GB"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out for distress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Listen </a:t>
            </a:r>
            <a:r>
              <a:rPr lang="en-GB"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even a short time can be great with good empathy skills - Give time to understand - Be kind</a:t>
            </a:r>
          </a:p>
          <a:p>
            <a:r>
              <a:rPr lang="en-GB" sz="11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Confidentiality</a:t>
            </a:r>
            <a:r>
              <a:rPr lang="en-GB"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what can you offer a colleague or pupil or parent and what can you not offer?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Consider any practical </a:t>
            </a:r>
            <a:r>
              <a:rPr lang="en-GB" sz="11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problem solving </a:t>
            </a:r>
            <a:r>
              <a:rPr lang="en-GB"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you can with child, parent or carer, do not feel you have to solve it all - Never underestimate how much just listening, and being kind matters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Link</a:t>
            </a:r>
            <a:r>
              <a:rPr lang="en-GB"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to sources of support - Remember ordinary community activities like clubs, religious groups, sports etc - Charities and statutory agencies - On-line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Plan support</a:t>
            </a: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if possible - making time to set/book a time to meet and discuss is supportive as you know it is going to happen</a:t>
            </a:r>
            <a:endParaRPr lang="en-GB"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357846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MindEd Trainers Guidance Notes</a:t>
            </a:r>
          </a:p>
          <a:p>
            <a:endParaRPr lang="en-GB" dirty="0"/>
          </a:p>
          <a:p>
            <a:r>
              <a:rPr lang="en-GB" dirty="0"/>
              <a:t>The importance of knowing local resources and systems, so seamless graduated care can be delivered and where and when possible, best care delivered as close as possible to the usual setting for the child/young person. </a:t>
            </a:r>
          </a:p>
          <a:p>
            <a:r>
              <a:rPr lang="en-GB" dirty="0"/>
              <a:t>For example It can include </a:t>
            </a:r>
            <a:r>
              <a:rPr lang="en-GB" b="1" u="none" dirty="0"/>
              <a:t>liaison with and advice from Wellbeing for Education Return local experts</a:t>
            </a:r>
            <a:r>
              <a:rPr lang="en-GB" u="none" dirty="0"/>
              <a:t>, </a:t>
            </a:r>
            <a:r>
              <a:rPr lang="en-GB" sz="1200" dirty="0">
                <a:latin typeface="Open Sans" panose="020B0606030504020204" pitchFamily="34" charset="0"/>
                <a:ea typeface="Open Sans" panose="020B0606030504020204" pitchFamily="34" charset="0"/>
                <a:cs typeface="Open Sans" panose="020B0606030504020204" pitchFamily="34" charset="0"/>
              </a:rPr>
              <a:t>Educational Psychologists, CYPMHS, School/College Mental Health Support Teams</a:t>
            </a:r>
            <a:endParaRPr lang="en-GB" dirty="0"/>
          </a:p>
          <a:p>
            <a:r>
              <a:rPr lang="en-GB" dirty="0"/>
              <a:t>This can alleviate the need for referral out of school/college in some situations</a:t>
            </a:r>
          </a:p>
          <a:p>
            <a:endParaRPr lang="en-US" dirty="0"/>
          </a:p>
          <a:p>
            <a:r>
              <a:rPr lang="en-GB" dirty="0"/>
              <a:t>Implement the whole school approach based on the 5 Rs, PFA, the full “Social Scaffold” :</a:t>
            </a:r>
          </a:p>
          <a:p>
            <a:r>
              <a:rPr lang="en-GB" dirty="0"/>
              <a:t>This includes speaking with parents/carers to ensure everyone works together</a:t>
            </a:r>
          </a:p>
          <a:p>
            <a:r>
              <a:rPr lang="en-GB" dirty="0"/>
              <a:t>Use safeguarding guidance as appropriate (</a:t>
            </a:r>
            <a:r>
              <a:rPr lang="en-GB" i="1" dirty="0"/>
              <a:t>DFE 2020</a:t>
            </a:r>
            <a:r>
              <a:rPr lang="en-GB" dirty="0"/>
              <a:t>)</a:t>
            </a:r>
          </a:p>
          <a:p>
            <a:endParaRPr lang="en-US" dirty="0"/>
          </a:p>
          <a:p>
            <a:r>
              <a:rPr lang="en-US" dirty="0"/>
              <a:t>Advice is to explore as wide a set of quality local resources as possible – you might have a discussion about how to explore these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02A30"/>
                </a:solidFill>
                <a:effectLst/>
                <a:latin typeface="Frutiger LT W01_65 Bold1475746"/>
              </a:rPr>
              <a:t>Here - Top NHS doctor issues advice for children going back to school </a:t>
            </a:r>
            <a:r>
              <a:rPr lang="en-GB" dirty="0">
                <a:hlinkClick r:id="rId3"/>
              </a:rPr>
              <a:t>https://www.england.nhs.uk/2020/06/top-nhs-doctor-issues-advice-for-children-going-back-to-school/</a:t>
            </a:r>
            <a:endParaRPr lang="en-GB" b="1" i="0" dirty="0">
              <a:solidFill>
                <a:srgbClr val="202A30"/>
              </a:solidFill>
              <a:effectLst/>
              <a:latin typeface="Frutiger LT W01_65 Bold1475746"/>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02A30"/>
                </a:solidFill>
                <a:effectLst/>
                <a:latin typeface="Frutiger LT W01_65 Bold1475746"/>
              </a:rPr>
              <a:t>Advice on what to do if your are a young person </a:t>
            </a:r>
            <a:r>
              <a:rPr lang="en-GB" dirty="0">
                <a:hlinkClick r:id="rId4"/>
              </a:rPr>
              <a:t>https://www.england.nhs.uk/blog/what-to-do-if-youre-a-young-person-and-its-all-getting-too-much/</a:t>
            </a:r>
            <a:endParaRPr lang="en-GB" dirty="0"/>
          </a:p>
          <a:p>
            <a:r>
              <a:rPr lang="en-GB" dirty="0"/>
              <a:t>Advice for parents, guardians and carers </a:t>
            </a:r>
            <a:r>
              <a:rPr lang="en-GB" dirty="0">
                <a:hlinkClick r:id="rId5"/>
              </a:rPr>
              <a:t>https://www.england.nhs.uk/blog/advice-for-parents-guardians-and-carers-on-how-to-help-and-support-a-child-or-young-person-with-mental-ill-health/</a:t>
            </a:r>
            <a:endParaRPr lang="en-GB" dirty="0"/>
          </a:p>
          <a:p>
            <a:r>
              <a:rPr lang="en-GB" dirty="0"/>
              <a:t>See, Hear, Respond </a:t>
            </a:r>
            <a:r>
              <a:rPr lang="en-GB" dirty="0">
                <a:hlinkClick r:id="rId6"/>
              </a:rPr>
              <a:t>https://www.barnardos.org.uk/see-hear-respond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 </a:t>
            </a:r>
            <a:r>
              <a:rPr lang="en-GB" sz="1200" dirty="0">
                <a:highlight>
                  <a:srgbClr val="FFFF00"/>
                </a:highlight>
                <a:latin typeface="Open Sans" panose="020B0606030504020204" pitchFamily="34" charset="0"/>
              </a:rPr>
              <a:t>NHS mental health urgent access support lines </a:t>
            </a:r>
            <a:r>
              <a:rPr lang="en-GB" dirty="0">
                <a:hlinkClick r:id="rId7"/>
              </a:rPr>
              <a:t>https://www.nhs.uk/service-search/mental-health/find-an-urgent-mental-health-helpline/age</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u="sng" dirty="0"/>
              <a:t>*IMPORTANT TO NOTE marginalised, isolated or otherwise at risk children or young people.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a:t>
            </a:r>
            <a:r>
              <a:rPr lang="en-GB" sz="4800" u="none" dirty="0">
                <a:solidFill>
                  <a:srgbClr val="FF0000"/>
                </a:solidFill>
                <a:effectLst/>
                <a:latin typeface="Calibri" panose="020F0502020204030204" pitchFamily="34" charset="0"/>
                <a:ea typeface="Times New Roman" panose="02020603050405020304" pitchFamily="18" charset="0"/>
              </a:rPr>
              <a:t>For some children and young people, </a:t>
            </a:r>
            <a:r>
              <a:rPr lang="en-GB" sz="3600" u="none" dirty="0">
                <a:effectLst/>
                <a:latin typeface="Calibri" panose="020F0502020204030204" pitchFamily="34" charset="0"/>
                <a:ea typeface="Calibri" panose="020F0502020204030204" pitchFamily="34" charset="0"/>
              </a:rPr>
              <a:t>school/college provides an important protective role when other aspects of their lives such as their home/family circumstances might be difficult or challenging. </a:t>
            </a:r>
            <a:r>
              <a:rPr lang="en-GB" sz="4400" u="none" kern="1200" dirty="0">
                <a:solidFill>
                  <a:schemeClr val="tx1"/>
                </a:solidFill>
                <a:effectLst/>
                <a:latin typeface="+mn-lt"/>
                <a:ea typeface="+mn-ea"/>
                <a:cs typeface="+mn-cs"/>
              </a:rPr>
              <a:t>For them </a:t>
            </a:r>
            <a:r>
              <a:rPr lang="en-GB" sz="3200" kern="1200" dirty="0">
                <a:solidFill>
                  <a:schemeClr val="tx1"/>
                </a:solidFill>
                <a:effectLst/>
                <a:latin typeface="+mn-lt"/>
                <a:ea typeface="+mn-ea"/>
                <a:cs typeface="+mn-cs"/>
              </a:rPr>
              <a:t>there is added importance </a:t>
            </a:r>
            <a:r>
              <a:rPr lang="en-GB" sz="2800" kern="1200" dirty="0">
                <a:solidFill>
                  <a:schemeClr val="tx1"/>
                </a:solidFill>
                <a:effectLst/>
                <a:latin typeface="+mn-lt"/>
                <a:ea typeface="+mn-ea"/>
                <a:cs typeface="+mn-cs"/>
              </a:rPr>
              <a:t>of school/college communities and wider </a:t>
            </a:r>
            <a:r>
              <a:rPr lang="en-GB" sz="2800" b="1" kern="1200" dirty="0">
                <a:solidFill>
                  <a:schemeClr val="tx1"/>
                </a:solidFill>
                <a:effectLst/>
                <a:latin typeface="+mn-lt"/>
                <a:ea typeface="+mn-ea"/>
                <a:cs typeface="+mn-cs"/>
              </a:rPr>
              <a:t>community and peer networks. Friends, mentors, peer mentors, teachers, community workers, sports clubs </a:t>
            </a:r>
            <a:r>
              <a:rPr lang="en-GB" sz="2800" kern="1200" dirty="0">
                <a:solidFill>
                  <a:schemeClr val="tx1"/>
                </a:solidFill>
                <a:effectLst/>
                <a:latin typeface="+mn-lt"/>
                <a:ea typeface="+mn-ea"/>
                <a:cs typeface="+mn-cs"/>
              </a:rPr>
              <a:t>and so forth may be vital emotional wellbeing and resilience lifelines. We know from extensive research how protective in the longer term even one solid good relationship with a teacher or similar figure can be in the long-term outcomes of children or young people from such additionally vulnerable family backgrounds.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020A2-7BFF-44DD-A509-703504C120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9762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MindEd Trainers Guidance Notes</a:t>
            </a:r>
          </a:p>
          <a:p>
            <a:endParaRPr lang="en-US" dirty="0"/>
          </a:p>
          <a:p>
            <a:r>
              <a:rPr lang="en-GB" dirty="0"/>
              <a:t>Intention for local experts to expand upon this to fit the local context and service offers</a:t>
            </a:r>
          </a:p>
          <a:p>
            <a:endParaRPr lang="en-US" dirty="0"/>
          </a:p>
          <a:p>
            <a:r>
              <a:rPr lang="en-US" dirty="0"/>
              <a:t>For example for Bereavement, there are local services and they vary, local trainers should be aware and support local experts in knowing see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http://www.childhoodbereavementnetwork.org.uk/help-around-a-death/find-help-near-you.aspx</a:t>
            </a:r>
            <a:r>
              <a:rPr lang="en-US" dirty="0"/>
              <a:t> </a:t>
            </a:r>
          </a:p>
          <a:p>
            <a:endParaRPr lang="en-US" dirty="0"/>
          </a:p>
        </p:txBody>
      </p:sp>
      <p:sp>
        <p:nvSpPr>
          <p:cNvPr id="4" name="Slide Number Placeholder 3"/>
          <p:cNvSpPr>
            <a:spLocks noGrp="1"/>
          </p:cNvSpPr>
          <p:nvPr>
            <p:ph type="sldNum" sz="quarter" idx="5"/>
          </p:nvPr>
        </p:nvSpPr>
        <p:spPr/>
        <p:txBody>
          <a:bodyPr/>
          <a:lstStyle/>
          <a:p>
            <a:fld id="{0D7020A2-7BFF-44DD-A509-703504C12041}" type="slidenum">
              <a:rPr lang="en-GB" smtClean="0"/>
              <a:t>69</a:t>
            </a:fld>
            <a:endParaRPr lang="en-GB" dirty="0"/>
          </a:p>
        </p:txBody>
      </p:sp>
    </p:spTree>
    <p:extLst>
      <p:ext uri="{BB962C8B-B14F-4D97-AF65-F5344CB8AC3E}">
        <p14:creationId xmlns:p14="http://schemas.microsoft.com/office/powerpoint/2010/main" val="469299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MindEd Trainers Guidance Notes</a:t>
            </a:r>
          </a:p>
          <a:p>
            <a:endParaRPr lang="en-GB" sz="1200" b="0" u="none" dirty="0"/>
          </a:p>
          <a:p>
            <a:r>
              <a:rPr lang="en-GB" sz="1200" b="0" u="none" dirty="0"/>
              <a:t>Setting the scene for the webinar workshop</a:t>
            </a:r>
          </a:p>
          <a:p>
            <a:r>
              <a:rPr lang="en-GB" sz="1800" u="sng" dirty="0">
                <a:effectLst/>
                <a:latin typeface="Calibri" panose="020F0502020204030204" pitchFamily="34" charset="0"/>
                <a:ea typeface="Times New Roman" panose="02020603050405020304" pitchFamily="18" charset="0"/>
              </a:rPr>
              <a:t>It is important</a:t>
            </a:r>
            <a:r>
              <a:rPr lang="en-GB" sz="1800" u="none" dirty="0">
                <a:effectLst/>
                <a:latin typeface="Calibri" panose="020F0502020204030204" pitchFamily="34" charset="0"/>
                <a:ea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rPr>
              <a:t>to highlight to delegates that the principles described throughout the webinar apply to all ages and people, from parent to child, and from teachers to senior management, and all other school and college staff.</a:t>
            </a:r>
            <a:endParaRPr lang="en-GB" sz="1200" b="0" u="none" dirty="0"/>
          </a:p>
        </p:txBody>
      </p:sp>
      <p:sp>
        <p:nvSpPr>
          <p:cNvPr id="4" name="Slide Number Placeholder 3"/>
          <p:cNvSpPr>
            <a:spLocks noGrp="1"/>
          </p:cNvSpPr>
          <p:nvPr>
            <p:ph type="sldNum" sz="quarter" idx="5"/>
          </p:nvPr>
        </p:nvSpPr>
        <p:spPr/>
        <p:txBody>
          <a:bodyPr/>
          <a:lstStyle/>
          <a:p>
            <a:fld id="{F8B4E8B6-0788-EB4D-B540-A34B2EB4DF05}" type="slidenum">
              <a:rPr lang="en-US" smtClean="0"/>
              <a:t>7</a:t>
            </a:fld>
            <a:endParaRPr lang="en-US" dirty="0"/>
          </a:p>
        </p:txBody>
      </p:sp>
    </p:spTree>
    <p:extLst>
      <p:ext uri="{BB962C8B-B14F-4D97-AF65-F5344CB8AC3E}">
        <p14:creationId xmlns:p14="http://schemas.microsoft.com/office/powerpoint/2010/main" val="23650135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MindEd Trainers Guidance Notes</a:t>
            </a:r>
          </a:p>
          <a:p>
            <a:endParaRPr lang="en-GB" sz="1300" b="1" dirty="0"/>
          </a:p>
          <a:p>
            <a:r>
              <a:rPr lang="en-GB" dirty="0"/>
              <a:t>Recap of key messages from Webinars 1 and 2 of the training </a:t>
            </a:r>
          </a:p>
        </p:txBody>
      </p:sp>
      <p:sp>
        <p:nvSpPr>
          <p:cNvPr id="4" name="Slide Number Placeholder 3"/>
          <p:cNvSpPr>
            <a:spLocks noGrp="1"/>
          </p:cNvSpPr>
          <p:nvPr>
            <p:ph type="sldNum" sz="quarter" idx="5"/>
          </p:nvPr>
        </p:nvSpPr>
        <p:spPr/>
        <p:txBody>
          <a:bodyPr/>
          <a:lstStyle/>
          <a:p>
            <a:fld id="{F8B4E8B6-0788-EB4D-B540-A34B2EB4DF05}" type="slidenum">
              <a:rPr lang="en-US" smtClean="0"/>
              <a:t>70</a:t>
            </a:fld>
            <a:endParaRPr lang="en-US" dirty="0"/>
          </a:p>
        </p:txBody>
      </p:sp>
    </p:spTree>
    <p:extLst>
      <p:ext uri="{BB962C8B-B14F-4D97-AF65-F5344CB8AC3E}">
        <p14:creationId xmlns:p14="http://schemas.microsoft.com/office/powerpoint/2010/main" val="42669195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7020A2-7BFF-44DD-A509-703504C12041}" type="slidenum">
              <a:rPr lang="en-GB" smtClean="0"/>
              <a:t>71</a:t>
            </a:fld>
            <a:endParaRPr lang="en-GB" dirty="0"/>
          </a:p>
        </p:txBody>
      </p:sp>
    </p:spTree>
    <p:extLst>
      <p:ext uri="{BB962C8B-B14F-4D97-AF65-F5344CB8AC3E}">
        <p14:creationId xmlns:p14="http://schemas.microsoft.com/office/powerpoint/2010/main" val="31273813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In addition this will be available on the internet via the NHS HEE e-LfH Hub, open access free to use for all users from any email or IP address.</a:t>
            </a:r>
          </a:p>
          <a:p>
            <a:r>
              <a:rPr lang="en-GB" sz="1300" dirty="0"/>
              <a:t>Later, we will hope to work up a new MindEd Education HUB with a more visually rich, clickable set of links and resources optimised for ease of user experience and access. This slide gives a very early concept idea. </a:t>
            </a:r>
          </a:p>
          <a:p>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AFNCCF (Anna Freud National Centre for Children and Families) </a:t>
            </a:r>
            <a:r>
              <a:rPr lang="en-GB" dirty="0">
                <a:hlinkClick r:id="rId3"/>
              </a:rPr>
              <a:t>https://www.annafreud.org/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AFNCCF - </a:t>
            </a:r>
            <a:r>
              <a:rPr lang="en-GB" dirty="0">
                <a:latin typeface="Open Sans" panose="020B0606030504020204" pitchFamily="34" charset="0"/>
                <a:ea typeface="Open Sans" panose="020B0606030504020204" pitchFamily="34" charset="0"/>
                <a:cs typeface="Open Sans" panose="020B0606030504020204" pitchFamily="34" charset="0"/>
              </a:rPr>
              <a:t>Covid-19 Tool Kit </a:t>
            </a:r>
            <a:r>
              <a:rPr lang="en-GB" dirty="0">
                <a:hlinkClick r:id="rId4"/>
              </a:rPr>
              <a:t>https://www.mentallyhealthyschools.org.uk/resources/coronavirus-resources-for-building-resilience-toolkit-6/?page=1&amp;IssuePageId=12639</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Open Sans" panose="020B0606030504020204" pitchFamily="34" charset="0"/>
                <a:ea typeface="Open Sans" panose="020B0606030504020204" pitchFamily="34" charset="0"/>
                <a:cs typeface="Open Sans" panose="020B0606030504020204" pitchFamily="34" charset="0"/>
              </a:rPr>
              <a:t>Charlie Waller Memorial Trust </a:t>
            </a:r>
            <a:r>
              <a:rPr lang="en-GB" dirty="0">
                <a:hlinkClick r:id="rId5"/>
              </a:rPr>
              <a:t>https://www.cwmt.org.uk/</a:t>
            </a:r>
            <a:endParaRPr lang="en-GB" sz="12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Open Sans" panose="020B0606030504020204" pitchFamily="34" charset="0"/>
                <a:ea typeface="Open Sans" panose="020B0606030504020204" pitchFamily="34" charset="0"/>
                <a:cs typeface="Open Sans" panose="020B0606030504020204" pitchFamily="34" charset="0"/>
              </a:rPr>
              <a:t>Children’s Society – 5 Ways to Wellbeing postcards View pdf </a:t>
            </a:r>
            <a:r>
              <a:rPr lang="en-GB" sz="1200" dirty="0">
                <a:solidFill>
                  <a:srgbClr val="0070C0"/>
                </a:solidFill>
                <a:latin typeface="Open Sans" panose="020B0606030504020204" pitchFamily="34" charset="0"/>
                <a:ea typeface="Open Sans" panose="020B0606030504020204" pitchFamily="34" charset="0"/>
                <a:cs typeface="Open Sans" panose="020B0606030504020204" pitchFamily="34" charset="0"/>
              </a:rPr>
              <a:t>https://www.childrenssociety.org.uk/sites/default/files/u130/Ways%20to%20well-being%20postcards%20FINAL%20%282%29.pdf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DFE (Department for Education) </a:t>
            </a:r>
            <a:r>
              <a:rPr lang="en-GB" dirty="0">
                <a:hlinkClick r:id="rId6"/>
              </a:rPr>
              <a:t>https://www.gov.uk/government/organisations/department-for-education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Open Sans" panose="020B0606030504020204" pitchFamily="34" charset="0"/>
                <a:ea typeface="Open Sans" panose="020B0606030504020204" pitchFamily="34" charset="0"/>
                <a:cs typeface="Open Sans" panose="020B0606030504020204" pitchFamily="34" charset="0"/>
              </a:rPr>
              <a:t>Emerging Minds podcasts: View website </a:t>
            </a:r>
            <a:r>
              <a:rPr lang="en-GB" dirty="0"/>
              <a:t>https://emergingminds.org.uk/emerging-minds-podcast-covid-19-response-series/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Every Mind Matters </a:t>
            </a:r>
            <a:r>
              <a:rPr lang="en-GB" dirty="0">
                <a:hlinkClick r:id="rId7"/>
              </a:rPr>
              <a:t>https://www.nhs.uk/oneyou/every-mind-matters/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Mentally Healthy Schools </a:t>
            </a:r>
            <a:r>
              <a:rPr lang="en-GB" dirty="0">
                <a:hlinkClick r:id="rId8"/>
              </a:rPr>
              <a:t>https://www.mentallyhealthyschools.org.uk/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MindEd Educational Hub </a:t>
            </a:r>
            <a:r>
              <a:rPr lang="en-GB" dirty="0">
                <a:hlinkClick r:id="rId9"/>
              </a:rPr>
              <a:t>https://www.minded.org.uk/catalogue/TileView</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NASEN (National Association for Special Education Needs) </a:t>
            </a:r>
            <a:r>
              <a:rPr lang="en-GB" i="0" dirty="0">
                <a:hlinkClick r:id="rId10"/>
              </a:rPr>
              <a:t>https://nasen.org.uk/</a:t>
            </a: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P2B (Place2Be)</a:t>
            </a:r>
            <a:r>
              <a:rPr lang="en-US" sz="1200" dirty="0"/>
              <a:t> </a:t>
            </a:r>
            <a:r>
              <a:rPr lang="en-GB" dirty="0">
                <a:hlinkClick r:id="rId11"/>
              </a:rPr>
              <a:t>https://www.place2be.org.uk/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PHE (Public Health England) </a:t>
            </a:r>
            <a:r>
              <a:rPr lang="en-GB" dirty="0">
                <a:hlinkClick r:id="rId12"/>
              </a:rPr>
              <a:t>https://www.gov.uk/government/organisations/public-health-england</a:t>
            </a:r>
            <a:endParaRPr lang="en-GB" dirty="0"/>
          </a:p>
          <a:p>
            <a:r>
              <a:rPr lang="en-GB" i="0" dirty="0"/>
              <a:t>RSHE </a:t>
            </a:r>
            <a:r>
              <a:rPr lang="en-GB" dirty="0"/>
              <a:t>https://assets.publishing.service.gov.uk/government/uploads/system/uploads/attachment_data/file/908013/Relationships_Education__Relationships_and_Sex_Education__RSE__and_Health_Education.pdf</a:t>
            </a:r>
            <a:endParaRPr lang="en-GB" i="0" dirty="0"/>
          </a:p>
          <a:p>
            <a:r>
              <a:rPr lang="en-GB" i="0" dirty="0"/>
              <a:t>Rise Above for Schools </a:t>
            </a:r>
            <a:r>
              <a:rPr lang="en-GB" dirty="0">
                <a:hlinkClick r:id="rId13"/>
              </a:rPr>
              <a:t>https://campaignresources.phe.gov.uk/schools/topics/rise-above/overview</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Open Sans" panose="020B0606030504020204" pitchFamily="34" charset="0"/>
                <a:ea typeface="Open Sans" panose="020B0606030504020204" pitchFamily="34" charset="0"/>
                <a:cs typeface="Open Sans" panose="020B0606030504020204" pitchFamily="34" charset="0"/>
              </a:rPr>
              <a:t>Young Minds </a:t>
            </a:r>
            <a:r>
              <a:rPr lang="en-GB" dirty="0">
                <a:hlinkClick r:id="rId14"/>
              </a:rPr>
              <a:t>https://youngminds.org.uk/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PFA-Psychological first aid in emergencies training for frontline staff and volunteers: Press Release Gov.UK  </a:t>
            </a:r>
            <a:r>
              <a:rPr lang="en-GB" sz="1200" dirty="0">
                <a:hlinkClick r:id="rId15"/>
              </a:rPr>
              <a:t>https://www.gov.uk/government/news/psychological-first-aid-in-emergencies-training-for-frontline-staff-and-volunteers</a:t>
            </a:r>
            <a:r>
              <a:rPr lang="en-GB" sz="1200" dirty="0"/>
              <a:t> </a:t>
            </a:r>
            <a:r>
              <a:rPr lang="en-GB"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Future learn e-learning resource </a:t>
            </a:r>
            <a:r>
              <a:rPr lang="en-GB" sz="1200" dirty="0">
                <a:hlinkClick r:id="rId16"/>
              </a:rPr>
              <a:t>https://www.futurelearn.com/courses/psychological-first-aid-covid-19/1?utm_campaign=fl_phecovidpsych_2020&amp;utm_medium=futurelearn_organic_pressrelease&amp;utm_source=fl_pr_outreach</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8B4E8B6-0788-EB4D-B540-A34B2EB4DF05}" type="slidenum">
              <a:rPr lang="en-US" smtClean="0"/>
              <a:t>72</a:t>
            </a:fld>
            <a:endParaRPr lang="en-US" dirty="0"/>
          </a:p>
        </p:txBody>
      </p:sp>
    </p:spTree>
    <p:extLst>
      <p:ext uri="{BB962C8B-B14F-4D97-AF65-F5344CB8AC3E}">
        <p14:creationId xmlns:p14="http://schemas.microsoft.com/office/powerpoint/2010/main" val="8238400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P2B (Place2Be) – Resilience and Wellbeing Lesson Plan (Primary School) </a:t>
            </a:r>
            <a:r>
              <a:rPr lang="en-GB" sz="1200" dirty="0">
                <a:hlinkClick r:id="rId3"/>
              </a:rPr>
              <a:t>https://www.place2be.org.uk/our-services/services-for-schools/mental-health-resources-for-schools/coronavirus-wellbeing-activity-ideas-for-schools/</a:t>
            </a:r>
            <a:endParaRPr lang="en-GB" sz="1200" dirty="0">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Charlie Waller Memorial Trust – Mental Health Training in Schools </a:t>
            </a:r>
            <a:r>
              <a:rPr lang="en-GB" dirty="0">
                <a:hlinkClick r:id="rId4"/>
              </a:rPr>
              <a:t>https://www.cwmt.org.uk/school-training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Open Sans" panose="020B0606030504020204" pitchFamily="34" charset="0"/>
                <a:ea typeface="Open Sans" panose="020B0606030504020204" pitchFamily="34" charset="0"/>
                <a:cs typeface="Open Sans" panose="020B0606030504020204" pitchFamily="34" charset="0"/>
              </a:rPr>
              <a:t>Mentally Healthy Schools - Mentally Healthy Schools features over 500 quality-assured, curriculum-linked resources for primary schools, as well as those on staff wellbeing. You can sign up for curated monthly toolkits </a:t>
            </a:r>
            <a:r>
              <a:rPr lang="en-GB" dirty="0">
                <a:hlinkClick r:id="rId5" invalidUrl="https:///"/>
              </a:rPr>
              <a:t>https://</a:t>
            </a:r>
            <a:r>
              <a:rPr kumimoji="0" lang="en-GB" sz="1200" b="0" i="0" u="none" strike="noStrike" kern="1200" cap="none" spc="0" normalizeH="0" baseline="0" noProof="0" dirty="0">
                <a:ln>
                  <a:noFill/>
                </a:ln>
                <a:solidFill>
                  <a:srgbClr val="796E65"/>
                </a:solidFill>
                <a:effectLst/>
                <a:uLnTx/>
                <a:uFillTx/>
                <a:latin typeface="Verdana"/>
                <a:ea typeface="+mn-ea"/>
                <a:hlinkClick r:id="rId6"/>
              </a:rPr>
              <a:t>www.mentallyhealthyschools.org.uk</a:t>
            </a:r>
            <a:endParaRPr kumimoji="0" lang="en-GB" sz="1200" b="0" i="0" u="none" strike="noStrike" kern="1200" cap="none" spc="0" normalizeH="0" baseline="0" noProof="0" dirty="0">
              <a:ln>
                <a:noFill/>
              </a:ln>
              <a:solidFill>
                <a:srgbClr val="796E65"/>
              </a:solidFill>
              <a:effectLst/>
              <a:uLnTx/>
              <a:uFillTx/>
              <a:latin typeface="Verdan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NASEN (National Association for Special Education Needs).</a:t>
            </a:r>
            <a:r>
              <a:rPr lang="en-GB" sz="1200" kern="1200" dirty="0">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rPr>
              <a:t> Recovery, Re-introduction and Renewal: Safe And Successful Returns To School. A Handbook For Schools And Education Settings Following Critical Incidents. Whole School SEND. (Accessed August 2020)</a:t>
            </a:r>
            <a:r>
              <a:rPr lang="en-GB" sz="120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n-GB" sz="1200" dirty="0">
                <a:latin typeface="Open Sans SemiBold" panose="020B0706030804020204" pitchFamily="34" charset="0"/>
                <a:ea typeface="Open Sans SemiBold" panose="020B0706030804020204" pitchFamily="34" charset="0"/>
                <a:cs typeface="Open Sans SemiBold" panose="020B0706030804020204" pitchFamily="34" charset="0"/>
                <a:hlinkClick r:id="rId7"/>
              </a:rPr>
              <a:t>https://www.sendgateway.org.uk/whole-school-send/find-wss-resources/</a:t>
            </a:r>
            <a:endParaRPr lang="en-GB" sz="120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8B4E8B6-0788-EB4D-B540-A34B2EB4DF05}" type="slidenum">
              <a:rPr lang="en-US" smtClean="0"/>
              <a:t>73</a:t>
            </a:fld>
            <a:endParaRPr lang="en-US" dirty="0"/>
          </a:p>
        </p:txBody>
      </p:sp>
    </p:spTree>
    <p:extLst>
      <p:ext uri="{BB962C8B-B14F-4D97-AF65-F5344CB8AC3E}">
        <p14:creationId xmlns:p14="http://schemas.microsoft.com/office/powerpoint/2010/main" val="539041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In addition this will be available on the internet via the NHS HEE e-LfH Hub, open access free to use for all users from any email or IP address.</a:t>
            </a:r>
          </a:p>
          <a:p>
            <a:r>
              <a:rPr lang="en-GB" sz="1300" dirty="0"/>
              <a:t>Later, we will hope to work up a new MindEd Education HUB with a more visually rich, clickable set of links and resources optimised for ease of user experience and access. This slide gives a very early concept idea. </a:t>
            </a:r>
          </a:p>
          <a:p>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Barnardos - See, Hear, Respond </a:t>
            </a:r>
            <a:r>
              <a:rPr lang="en-GB" sz="1200" dirty="0">
                <a:hlinkClick r:id="rId3"/>
              </a:rPr>
              <a:t>https://www.barnardos.org.uk/see-hear-respond</a:t>
            </a:r>
            <a:endParaRPr lang="en-GB" sz="1200" dirty="0"/>
          </a:p>
          <a:p>
            <a:pPr>
              <a:buClr>
                <a:srgbClr val="0070C0"/>
              </a:buClr>
            </a:pPr>
            <a:r>
              <a:rPr lang="en-GB" sz="1200" dirty="0"/>
              <a:t>British Psychological Society – Back to School </a:t>
            </a:r>
            <a:r>
              <a:rPr lang="en-GB" sz="1200" dirty="0">
                <a:hlinkClick r:id="rId4"/>
              </a:rPr>
              <a:t>https://www.bps.org.uk/coronavirus-resources/public/back-to-school</a:t>
            </a:r>
            <a:endParaRPr lang="en-GB" sz="1200" dirty="0">
              <a:latin typeface="Open Sans" panose="020B0606030504020204" pitchFamily="34" charset="0"/>
              <a:ea typeface="Open Sans" panose="020B0606030504020204" pitchFamily="34" charset="0"/>
              <a:cs typeface="Open Sans" panose="020B0606030504020204" pitchFamily="34" charset="0"/>
            </a:endParaRPr>
          </a:p>
          <a:p>
            <a:pPr marL="0" indent="0">
              <a:buClr>
                <a:srgbClr val="0070C0"/>
              </a:buClr>
              <a:buFont typeface="Arial" panose="020B0604020202020204" pitchFamily="34" charset="0"/>
              <a:buNone/>
            </a:pPr>
            <a:r>
              <a:rPr lang="en-GB" sz="1200" dirty="0">
                <a:latin typeface="Open Sans" panose="020B0606030504020204" pitchFamily="34" charset="0"/>
                <a:ea typeface="Open Sans" panose="020B0606030504020204" pitchFamily="34" charset="0"/>
                <a:cs typeface="Open Sans" panose="020B0606030504020204" pitchFamily="34" charset="0"/>
              </a:rPr>
              <a:t>Child Bereavement UK – School Projects for Remembering </a:t>
            </a:r>
            <a:r>
              <a:rPr lang="en-GB" sz="1200" dirty="0">
                <a:hlinkClick r:id="rId5"/>
              </a:rPr>
              <a:t>https://www.childbereavementuk.org/information-school-projects-for-remembering</a:t>
            </a:r>
            <a:endParaRPr lang="en-GB" sz="1200" b="1" dirty="0">
              <a:latin typeface="Open Sans" panose="020B0606030504020204" pitchFamily="34" charset="0"/>
              <a:ea typeface="Open Sans" panose="020B0606030504020204" pitchFamily="34" charset="0"/>
              <a:cs typeface="Open Sans" panose="020B0606030504020204" pitchFamily="34" charset="0"/>
            </a:endParaRPr>
          </a:p>
          <a:p>
            <a:r>
              <a:rPr lang="en-GB" sz="1200" dirty="0">
                <a:latin typeface="Open Sans" panose="020B0606030504020204" pitchFamily="34" charset="0"/>
                <a:ea typeface="Open Sans" panose="020B0606030504020204" pitchFamily="34" charset="0"/>
                <a:cs typeface="Open Sans" panose="020B0606030504020204" pitchFamily="34" charset="0"/>
              </a:rPr>
              <a:t>Child Bereavement UK - </a:t>
            </a:r>
            <a:r>
              <a:rPr lang="en-GB" sz="1200" u="none" dirty="0"/>
              <a:t>H</a:t>
            </a:r>
            <a:r>
              <a:rPr lang="en-GB" sz="1200" dirty="0"/>
              <a:t>ow Children Grieve </a:t>
            </a:r>
            <a:r>
              <a:rPr lang="en-GB" sz="1200" dirty="0">
                <a:hlinkClick r:id="rId6"/>
              </a:rPr>
              <a:t>https://www.childbereavementuk.org/information-how-children-grieve</a:t>
            </a:r>
            <a:r>
              <a:rPr lang="en-GB" sz="1200" dirty="0"/>
              <a:t> </a:t>
            </a:r>
          </a:p>
          <a:p>
            <a:r>
              <a:rPr lang="en-GB" sz="1200" dirty="0">
                <a:latin typeface="Open Sans" panose="020B0606030504020204" pitchFamily="34" charset="0"/>
                <a:ea typeface="Open Sans" panose="020B0606030504020204" pitchFamily="34" charset="0"/>
                <a:cs typeface="Open Sans" panose="020B0606030504020204" pitchFamily="34" charset="0"/>
              </a:rPr>
              <a:t>Child Bereavement UK - </a:t>
            </a:r>
            <a:r>
              <a:rPr lang="en-GB" sz="1200" dirty="0"/>
              <a:t>Childrens understanding of death </a:t>
            </a:r>
            <a:r>
              <a:rPr lang="en-GB" sz="1200" dirty="0">
                <a:hlinkClick r:id="rId7"/>
              </a:rPr>
              <a:t>https://www.childbereavementuk.org/information-childrens-understanding-of-death</a:t>
            </a:r>
            <a:r>
              <a:rPr lang="en-GB" sz="1200" dirty="0"/>
              <a:t> </a:t>
            </a:r>
            <a:endParaRPr lang="en-GB" sz="1800" dirty="0"/>
          </a:p>
          <a:p>
            <a:pPr marL="0" indent="0">
              <a:buClr>
                <a:srgbClr val="0070C0"/>
              </a:buClr>
              <a:buFont typeface="Arial" panose="020B0604020202020204" pitchFamily="34" charset="0"/>
              <a:buNone/>
            </a:pPr>
            <a:r>
              <a:rPr lang="en-GB" sz="1200" dirty="0">
                <a:latin typeface="Open Sans" panose="020B0606030504020204" pitchFamily="34" charset="0"/>
                <a:ea typeface="Open Sans" panose="020B0606030504020204" pitchFamily="34" charset="0"/>
                <a:cs typeface="Open Sans" panose="020B0606030504020204" pitchFamily="34" charset="0"/>
              </a:rPr>
              <a:t>Childhood Bereavement Network </a:t>
            </a:r>
            <a:r>
              <a:rPr lang="en-GB" sz="1200" dirty="0">
                <a:hlinkClick r:id="rId8"/>
              </a:rPr>
              <a:t>http://www.childhoodbereavementnetwork.org.uk/home.aspx</a:t>
            </a:r>
            <a:endParaRPr lang="en-GB" sz="1200" dirty="0"/>
          </a:p>
          <a:p>
            <a:pPr>
              <a:buClr>
                <a:srgbClr val="0070C0"/>
              </a:buClr>
            </a:pPr>
            <a:r>
              <a:rPr lang="en-GB" sz="1200" dirty="0">
                <a:latin typeface="Open Sans" panose="020B0606030504020204" pitchFamily="34" charset="0"/>
                <a:ea typeface="Open Sans" panose="020B0606030504020204" pitchFamily="34" charset="0"/>
                <a:cs typeface="Open Sans" panose="020B0606030504020204" pitchFamily="34" charset="0"/>
              </a:rPr>
              <a:t>Childhood Bereavement Network - Key Statistics </a:t>
            </a:r>
            <a:r>
              <a:rPr lang="en-GB" sz="1800" b="0" i="0" u="sng" strike="noStrike" dirty="0">
                <a:solidFill>
                  <a:srgbClr val="0563C1"/>
                </a:solidFill>
                <a:effectLst/>
                <a:latin typeface="Calibri" panose="020F0502020204030204" pitchFamily="34" charset="0"/>
                <a:hlinkClick r:id="rId9"/>
              </a:rPr>
              <a:t>http://www.childhoodbereavementnetwork.org.uk/research/key-statistics.aspx</a:t>
            </a:r>
            <a:r>
              <a:rPr lang="en-GB" dirty="0"/>
              <a:t> </a:t>
            </a:r>
            <a:endParaRPr lang="en-GB" sz="1200" dirty="0">
              <a:latin typeface="Open Sans" panose="020B0606030504020204" pitchFamily="34" charset="0"/>
              <a:ea typeface="Open Sans" panose="020B0606030504020204" pitchFamily="34" charset="0"/>
              <a:cs typeface="Open Sans" panose="020B0606030504020204" pitchFamily="34" charset="0"/>
            </a:endParaRPr>
          </a:p>
          <a:p>
            <a:pPr>
              <a:buClr>
                <a:srgbClr val="0070C0"/>
              </a:buClr>
            </a:pPr>
            <a:r>
              <a:rPr lang="en-GB" sz="1200" dirty="0">
                <a:latin typeface="Open Sans" panose="020B0606030504020204" pitchFamily="34" charset="0"/>
                <a:ea typeface="Open Sans" panose="020B0606030504020204" pitchFamily="34" charset="0"/>
                <a:cs typeface="Open Sans" panose="020B0606030504020204" pitchFamily="34" charset="0"/>
              </a:rPr>
              <a:t>Childhood Bereavement Network - Help Around a Death </a:t>
            </a:r>
            <a:r>
              <a:rPr lang="en-GB" sz="1200" dirty="0">
                <a:hlinkClick r:id="rId10"/>
              </a:rPr>
              <a:t>http://www.childhoodbereavementnetwork.org.uk/help-around-a-death/find-help-near-you.aspx</a:t>
            </a:r>
            <a:endParaRPr lang="en-GB" sz="1200" dirty="0"/>
          </a:p>
          <a:p>
            <a:pPr>
              <a:buClr>
                <a:srgbClr val="0070C0"/>
              </a:buClr>
            </a:pPr>
            <a:r>
              <a:rPr lang="en-GB" sz="1200" dirty="0">
                <a:latin typeface="Open Sans" panose="020B0606030504020204" pitchFamily="34" charset="0"/>
                <a:ea typeface="Open Sans" panose="020B0606030504020204" pitchFamily="34" charset="0"/>
                <a:cs typeface="Open Sans" panose="020B0606030504020204" pitchFamily="34" charset="0"/>
              </a:rPr>
              <a:t>Childhood Bereavement Network - Growing in Grief Awareness </a:t>
            </a:r>
            <a:r>
              <a:rPr lang="en-GB" sz="1200" dirty="0">
                <a:hlinkClick r:id="rId11"/>
              </a:rPr>
              <a:t>http://www.childhoodbereavementnetwork.org.uk/campaigns/growing-in-grief-awareness.aspx</a:t>
            </a:r>
            <a:endParaRPr lang="en-GB" sz="12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Open Sans" panose="020B0606030504020204" pitchFamily="34" charset="0"/>
                <a:ea typeface="Open Sans" panose="020B0606030504020204" pitchFamily="34" charset="0"/>
                <a:cs typeface="Open Sans" panose="020B0606030504020204" pitchFamily="34" charset="0"/>
              </a:rPr>
              <a:t>Children’s Society – 5 Ways to Wellbeing postcards  </a:t>
            </a:r>
            <a:r>
              <a:rPr lang="en-GB" sz="1200" dirty="0">
                <a:latin typeface="Open Sans" panose="020B0606030504020204" pitchFamily="34" charset="0"/>
                <a:ea typeface="Open Sans" panose="020B0606030504020204" pitchFamily="34" charset="0"/>
                <a:cs typeface="Open Sans" panose="020B0606030504020204" pitchFamily="34" charset="0"/>
                <a:hlinkClick r:id="rId12"/>
              </a:rPr>
              <a:t>https://www.childrenssociety.org.uk/sites/default/files/u130/Ways%20to%20well-being%20postcards%20FINAL%20%282%29.pdf</a:t>
            </a:r>
            <a:r>
              <a:rPr lang="en-GB" sz="1200" dirty="0">
                <a:latin typeface="Open Sans" panose="020B0606030504020204" pitchFamily="34" charset="0"/>
                <a:ea typeface="Open Sans" panose="020B0606030504020204" pitchFamily="34" charset="0"/>
                <a:cs typeface="Open Sans" panose="020B0606030504020204" pitchFamily="34" charset="0"/>
              </a:rPr>
              <a:t> </a:t>
            </a:r>
          </a:p>
          <a:p>
            <a:r>
              <a:rPr lang="en-GB" sz="1000" dirty="0"/>
              <a:t>Co Space Study: Supporting Parents, Adolescents and Children during Epidemics</a:t>
            </a:r>
          </a:p>
          <a:p>
            <a:r>
              <a:rPr lang="en-GB" sz="1200" dirty="0">
                <a:hlinkClick r:id="rId13"/>
              </a:rPr>
              <a:t>https://www.psy.ox.ac.uk/research/topic-research-group/supporting-parents-adolescents-and-children-during-epidemics</a:t>
            </a:r>
            <a:r>
              <a:rPr lang="en-GB"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Open Sans" panose="020B0606030504020204" pitchFamily="34" charset="0"/>
                <a:ea typeface="Open Sans" panose="020B0606030504020204" pitchFamily="34" charset="0"/>
                <a:cs typeface="Open Sans" panose="020B0606030504020204" pitchFamily="34" charset="0"/>
              </a:rPr>
              <a:t>DFE Mental Health and Wellbeing in Schools </a:t>
            </a:r>
            <a:r>
              <a:rPr lang="en-GB" sz="1800" b="0" i="0" u="sng" strike="noStrike" dirty="0">
                <a:solidFill>
                  <a:srgbClr val="0563C1"/>
                </a:solidFill>
                <a:effectLst/>
                <a:latin typeface="Calibri" panose="020F0502020204030204" pitchFamily="34" charset="0"/>
                <a:hlinkClick r:id="rId14"/>
              </a:rPr>
              <a:t>https://www.gov.uk/government/publications/mental-health-and-wellbeing-provision-in-schools</a:t>
            </a:r>
            <a:r>
              <a:rPr lang="en-GB" dirty="0"/>
              <a:t> </a:t>
            </a:r>
            <a:endParaRPr lang="en-GB" sz="12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Open Sans" panose="020B0606030504020204" pitchFamily="34" charset="0"/>
                <a:ea typeface="Open Sans" panose="020B0606030504020204" pitchFamily="34" charset="0"/>
                <a:cs typeface="Open Sans" panose="020B0606030504020204" pitchFamily="34" charset="0"/>
              </a:rPr>
              <a:t>DFE Statutory Guidance: Keeping children safe in education  </a:t>
            </a:r>
            <a:r>
              <a:rPr lang="en-GB" sz="1800" b="0" i="0" u="sng" strike="noStrike" dirty="0">
                <a:solidFill>
                  <a:srgbClr val="0563C1"/>
                </a:solidFill>
                <a:effectLst/>
                <a:latin typeface="Calibri" panose="020F0502020204030204" pitchFamily="34" charset="0"/>
                <a:hlinkClick r:id="rId14"/>
              </a:rPr>
              <a:t>https://www.gov.uk/government/publications/mental-health-and-wellbeing-provision-in-schools</a:t>
            </a:r>
            <a:r>
              <a:rPr lang="en-GB" dirty="0"/>
              <a:t> </a:t>
            </a:r>
            <a:endParaRPr lang="en-GB" sz="1200" dirty="0">
              <a:latin typeface="Open Sans" panose="020B0606030504020204" pitchFamily="34" charset="0"/>
              <a:ea typeface="Open Sans" panose="020B0606030504020204" pitchFamily="34" charset="0"/>
              <a:cs typeface="Open Sans" panose="020B0606030504020204" pitchFamily="34" charset="0"/>
            </a:endParaRPr>
          </a:p>
          <a:p>
            <a:pPr>
              <a:buClr>
                <a:srgbClr val="0070C0"/>
              </a:buClr>
            </a:pPr>
            <a:r>
              <a:rPr lang="en-GB" sz="1200" dirty="0"/>
              <a:t>Grief Encounter </a:t>
            </a:r>
            <a:r>
              <a:rPr lang="en-GB" sz="1200" dirty="0">
                <a:hlinkClick r:id="rId15"/>
              </a:rPr>
              <a:t>https://www.griefencounter.org.uk/young-people/</a:t>
            </a:r>
            <a:endParaRPr lang="en-GB" sz="1200" dirty="0"/>
          </a:p>
          <a:p>
            <a:pPr>
              <a:buClr>
                <a:srgbClr val="0070C0"/>
              </a:buClr>
            </a:pPr>
            <a:r>
              <a:rPr lang="en-GB" sz="1200" dirty="0"/>
              <a:t>Hope Again from Cruse Bereavement Care </a:t>
            </a:r>
            <a:r>
              <a:rPr lang="en-GB" sz="1200" dirty="0">
                <a:hlinkClick r:id="rId16"/>
              </a:rPr>
              <a:t>http://hopeagain.org.uk/</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Healios - Think Ninja </a:t>
            </a:r>
            <a:r>
              <a:rPr lang="en-GB" sz="1800" b="0" i="0" u="sng" strike="noStrike" dirty="0">
                <a:solidFill>
                  <a:srgbClr val="0563C1"/>
                </a:solidFill>
                <a:effectLst/>
                <a:latin typeface="Calibri" panose="020F0502020204030204" pitchFamily="34" charset="0"/>
                <a:hlinkClick r:id="rId17"/>
              </a:rPr>
              <a:t>https://www.healios.org.uk/services/thinkninja1</a:t>
            </a:r>
            <a:r>
              <a:rPr lang="en-GB" dirty="0"/>
              <a:t>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Kooth</a:t>
            </a:r>
            <a:r>
              <a:rPr lang="en-US" sz="1200" dirty="0"/>
              <a:t> </a:t>
            </a:r>
            <a:r>
              <a:rPr lang="en-GB" sz="2800" b="0" i="0" u="sng" strike="noStrike" dirty="0">
                <a:solidFill>
                  <a:srgbClr val="0563C1"/>
                </a:solidFill>
                <a:effectLst/>
                <a:latin typeface="Calibri" panose="020F0502020204030204" pitchFamily="34" charset="0"/>
              </a:rPr>
              <a:t>https://xenzone.com/kooth-joins-shout-in-partnering-with-childrens-mental-health-charity-place2be-to-support-young-people-throughout-covid-19-outbreak/ </a:t>
            </a: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latin typeface="Open Sans" panose="020B0606030504020204" pitchFamily="34" charset="0"/>
                <a:ea typeface="Open Sans" panose="020B0606030504020204" pitchFamily="34" charset="0"/>
                <a:cs typeface="Open Sans" panose="020B0606030504020204" pitchFamily="34" charset="0"/>
              </a:rPr>
              <a:t>Local NHS mental health crisis support lines </a:t>
            </a:r>
            <a:r>
              <a:rPr lang="en-GB" sz="2800" dirty="0">
                <a:hlinkClick r:id="rId18"/>
              </a:rPr>
              <a:t>https://www.nhs.uk/service-search/mental-health/find-an-urgent-mental-health-helpline/age</a:t>
            </a:r>
            <a:r>
              <a:rPr lang="en-GB" sz="2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solidFill>
                  <a:srgbClr val="202A30"/>
                </a:solidFill>
                <a:effectLst/>
                <a:latin typeface="Open Sans" panose="020B0606030504020204" pitchFamily="34" charset="0"/>
                <a:ea typeface="Open Sans" panose="020B0606030504020204" pitchFamily="34" charset="0"/>
                <a:cs typeface="Open Sans" panose="020B0606030504020204" pitchFamily="34" charset="0"/>
              </a:rPr>
              <a:t>NHS - Advice for parents, guardians and carers on how to help and support a child or young person with mental ill health, suicidal thoughts or self-harming behaviours </a:t>
            </a:r>
            <a:r>
              <a:rPr lang="en-GB" dirty="0">
                <a:hlinkClick r:id="rId19"/>
              </a:rPr>
              <a:t>https://www.england.nhs.uk/blog/advice-for-parents-guardians-and-carers-on-how-to-help-and-support-a-child-or-young-person-with-mental-ill-health/</a:t>
            </a:r>
            <a:endParaRPr lang="en-GB" sz="1800" b="0" i="0" dirty="0">
              <a:solidFill>
                <a:srgbClr val="202A30"/>
              </a:solidFill>
              <a:effectLst/>
              <a:latin typeface="Frutiger LT W01_65 Bold1475746"/>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highlight>
                  <a:srgbClr val="FFFF00"/>
                </a:highlight>
                <a:latin typeface="Open Sans" panose="020B0606030504020204" pitchFamily="34" charset="0"/>
              </a:rPr>
              <a:t>NHS - Mental health urgent access support lines </a:t>
            </a:r>
            <a:r>
              <a:rPr lang="en-GB" sz="1800" dirty="0">
                <a:hlinkClick r:id="rId18"/>
              </a:rPr>
              <a:t>https://www.nhs.uk/service-search/mental-health/find-an-urgent-mental-health-helpline/age</a:t>
            </a:r>
            <a:r>
              <a:rPr lang="en-GB"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solidFill>
                  <a:srgbClr val="202A30"/>
                </a:solidFill>
                <a:effectLst/>
                <a:latin typeface="Open Sans" panose="020B0606030504020204" pitchFamily="34" charset="0"/>
                <a:ea typeface="Open Sans" panose="020B0606030504020204" pitchFamily="34" charset="0"/>
                <a:cs typeface="Open Sans" panose="020B0606030504020204" pitchFamily="34" charset="0"/>
              </a:rPr>
              <a:t>NHS - </a:t>
            </a:r>
            <a:r>
              <a:rPr lang="en-GB" sz="2800" i="0" dirty="0">
                <a:solidFill>
                  <a:srgbClr val="202A30"/>
                </a:solidFill>
                <a:effectLst/>
                <a:latin typeface="Open Sans" panose="020B0606030504020204" pitchFamily="34" charset="0"/>
                <a:ea typeface="Open Sans" panose="020B0606030504020204" pitchFamily="34" charset="0"/>
                <a:cs typeface="Open Sans" panose="020B0606030504020204" pitchFamily="34" charset="0"/>
              </a:rPr>
              <a:t>What to do if you’re a young person and it’s all getting too much </a:t>
            </a:r>
            <a:r>
              <a:rPr lang="en-GB" sz="1800" b="0" i="0" dirty="0">
                <a:solidFill>
                  <a:srgbClr val="202A30"/>
                </a:solidFill>
                <a:effectLst/>
                <a:latin typeface="Frutiger LT W01_65 Bold1475746"/>
              </a:rPr>
              <a:t> </a:t>
            </a:r>
            <a:r>
              <a:rPr lang="en-GB" sz="1800" dirty="0">
                <a:hlinkClick r:id="rId20"/>
              </a:rPr>
              <a:t>https://www.england.nhs.uk/blog/what-to-do-if-youre-a-young-person-and-its-all-getting-too-much/</a:t>
            </a: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202A30"/>
                </a:solidFill>
                <a:effectLst/>
                <a:latin typeface="Frutiger LT W01_65 Bold1475746"/>
              </a:rPr>
              <a:t>NHS – Top NHS doctor issues advice for children going back to school </a:t>
            </a:r>
            <a:r>
              <a:rPr lang="en-GB" sz="1800" dirty="0">
                <a:hlinkClick r:id="rId21"/>
              </a:rPr>
              <a:t>https://www.england.nhs.uk/2020/06/top-nhs-doctor-issues-advice-for-children-going-back-to-school/</a:t>
            </a:r>
            <a:endParaRPr lang="en-GB" sz="1800" b="1" i="0" dirty="0">
              <a:solidFill>
                <a:srgbClr val="202A30"/>
              </a:solidFill>
              <a:effectLst/>
              <a:latin typeface="Frutiger LT W01_65 Bold1475746"/>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563C1"/>
                </a:solidFill>
                <a:effectLst/>
                <a:latin typeface="Calibri" panose="020F0502020204030204" pitchFamily="34" charset="0"/>
              </a:rPr>
              <a:t>NSPCC report: Isolated and Struggling </a:t>
            </a:r>
            <a:r>
              <a:rPr lang="en-GB" sz="1800" b="0" i="0" u="sng" strike="noStrike" dirty="0">
                <a:solidFill>
                  <a:srgbClr val="0563C1"/>
                </a:solidFill>
                <a:effectLst/>
                <a:latin typeface="Calibri" panose="020F0502020204030204" pitchFamily="34" charset="0"/>
                <a:hlinkClick r:id="rId22"/>
              </a:rPr>
              <a:t>https://learning.nspcc.org.uk/media/2246/isolated-and-struggling-social-isolation-risk-child-maltreatment-lockdown-and-beyond.pdf</a:t>
            </a:r>
            <a:r>
              <a:rPr lang="en-GB" sz="2800" dirty="0"/>
              <a:t> </a:t>
            </a:r>
            <a:endParaRPr lang="en-GB" sz="1800" b="0" i="0" u="none" strike="noStrike" dirty="0">
              <a:solidFill>
                <a:srgbClr val="0563C1"/>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F8B4E8B6-0788-EB4D-B540-A34B2EB4DF05}" type="slidenum">
              <a:rPr lang="en-US" smtClean="0"/>
              <a:t>74</a:t>
            </a:fld>
            <a:endParaRPr lang="en-US" dirty="0"/>
          </a:p>
        </p:txBody>
      </p:sp>
    </p:spTree>
    <p:extLst>
      <p:ext uri="{BB962C8B-B14F-4D97-AF65-F5344CB8AC3E}">
        <p14:creationId xmlns:p14="http://schemas.microsoft.com/office/powerpoint/2010/main" val="8238400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0070C0"/>
              </a:buClr>
              <a:buFont typeface="Arial" panose="020B0604020202020204" pitchFamily="34" charset="0"/>
              <a:buNone/>
            </a:pPr>
            <a:r>
              <a:rPr lang="en-GB" sz="1800" dirty="0">
                <a:latin typeface="Open Sans" panose="020B0606030504020204" pitchFamily="34" charset="0"/>
                <a:ea typeface="Open Sans" panose="020B0606030504020204" pitchFamily="34" charset="0"/>
                <a:cs typeface="Open Sans" panose="020B0606030504020204" pitchFamily="34" charset="0"/>
              </a:rPr>
              <a:t>Taking Part </a:t>
            </a:r>
            <a:r>
              <a:rPr lang="en-GB" sz="1800" u="sng" dirty="0">
                <a:hlinkClick r:id="rId3"/>
              </a:rPr>
              <a:t>https://www.yourschoolgames.com/taking-part/</a:t>
            </a:r>
            <a:endParaRPr lang="en-GB" sz="1800" u="sng" dirty="0"/>
          </a:p>
          <a:p>
            <a:pPr marL="0" indent="0">
              <a:buClr>
                <a:srgbClr val="0070C0"/>
              </a:buClr>
              <a:buFont typeface="Arial" panose="020B0604020202020204" pitchFamily="34" charset="0"/>
              <a:buNone/>
            </a:pPr>
            <a:r>
              <a:rPr lang="en-GB" sz="1800" dirty="0">
                <a:latin typeface="Open Sans" panose="020B0606030504020204" pitchFamily="34" charset="0"/>
                <a:ea typeface="Open Sans" panose="020B0606030504020204" pitchFamily="34" charset="0"/>
                <a:cs typeface="Open Sans" panose="020B0606030504020204" pitchFamily="34" charset="0"/>
              </a:rPr>
              <a:t>Trauma Informed Schools </a:t>
            </a:r>
            <a:r>
              <a:rPr lang="en-GB" sz="1800" u="sng" kern="1200" dirty="0">
                <a:solidFill>
                  <a:schemeClr val="tx1"/>
                </a:solidFill>
                <a:effectLst/>
                <a:latin typeface="+mn-lt"/>
                <a:ea typeface="+mn-ea"/>
                <a:cs typeface="+mn-cs"/>
                <a:hlinkClick r:id="rId4"/>
              </a:rPr>
              <a:t>https://www.traumainformedschools.co.uk/resources</a:t>
            </a:r>
            <a:endParaRPr lang="en-GB" sz="1800" kern="1200" dirty="0">
              <a:solidFill>
                <a:schemeClr val="tx1"/>
              </a:solidFill>
              <a:effectLst/>
              <a:latin typeface="+mn-lt"/>
              <a:ea typeface="+mn-ea"/>
              <a:cs typeface="+mn-cs"/>
            </a:endParaRPr>
          </a:p>
          <a:p>
            <a:pPr marL="0" indent="0">
              <a:buClr>
                <a:srgbClr val="0070C0"/>
              </a:buClr>
              <a:buFont typeface="Arial" panose="020B0604020202020204" pitchFamily="34" charset="0"/>
              <a:buNone/>
            </a:pPr>
            <a:r>
              <a:rPr lang="en-GB" sz="1800" dirty="0" err="1">
                <a:latin typeface="Open Sans" panose="020B0606030504020204" pitchFamily="34" charset="0"/>
                <a:ea typeface="Open Sans" panose="020B0606030504020204" pitchFamily="34" charset="0"/>
                <a:cs typeface="Open Sans" panose="020B0606030504020204" pitchFamily="34" charset="0"/>
              </a:rPr>
              <a:t>Winstons</a:t>
            </a:r>
            <a:r>
              <a:rPr lang="en-GB" sz="1800" dirty="0">
                <a:latin typeface="Open Sans" panose="020B0606030504020204" pitchFamily="34" charset="0"/>
                <a:ea typeface="Open Sans" panose="020B0606030504020204" pitchFamily="34" charset="0"/>
                <a:cs typeface="Open Sans" panose="020B0606030504020204" pitchFamily="34" charset="0"/>
              </a:rPr>
              <a:t> Wish </a:t>
            </a:r>
            <a:r>
              <a:rPr lang="en-GB" sz="1800" dirty="0">
                <a:hlinkClick r:id="rId5"/>
              </a:rPr>
              <a:t>http://help2makesense.org/</a:t>
            </a: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563C1"/>
                </a:solidFill>
                <a:effectLst/>
                <a:latin typeface="Calibri" panose="020F0502020204030204" pitchFamily="34" charset="0"/>
              </a:rPr>
              <a:t>Recovery and Renewal handbook </a:t>
            </a:r>
            <a:r>
              <a:rPr lang="en-GB" sz="1800" b="0" i="0" u="sng" strike="noStrike" dirty="0">
                <a:solidFill>
                  <a:srgbClr val="0563C1"/>
                </a:solidFill>
                <a:effectLst/>
                <a:latin typeface="Calibri" panose="020F0502020204030204" pitchFamily="34" charset="0"/>
                <a:hlinkClick r:id="rId6"/>
              </a:rPr>
              <a:t>https://www.gov.uk/government/publications/actions-for-schools-during-the-coronavirus-outbreak/guidance-for-full-opening-schools</a:t>
            </a:r>
            <a:r>
              <a:rPr lang="en-GB" sz="2800" dirty="0"/>
              <a:t> </a:t>
            </a:r>
            <a:endParaRPr lang="en-GB" sz="1800" b="0" i="0" u="none" strike="noStrike" dirty="0">
              <a:solidFill>
                <a:srgbClr val="0563C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563C1"/>
                </a:solidFill>
                <a:effectLst/>
                <a:latin typeface="Calibri" panose="020F0502020204030204" pitchFamily="34" charset="0"/>
              </a:rPr>
              <a:t>RSHE training videos and snippets </a:t>
            </a:r>
            <a:r>
              <a:rPr lang="en-GB" sz="2800" dirty="0">
                <a:hlinkClick r:id="rId7"/>
              </a:rPr>
              <a:t>https://www.gov.uk/guidance/teaching-about-mental-wellbeing</a:t>
            </a:r>
            <a:r>
              <a:rPr lang="en-GB" sz="2800" dirty="0"/>
              <a:t> </a:t>
            </a:r>
            <a:endParaRPr lang="en-GB" sz="1800" b="0" i="0" u="none" strike="noStrike" dirty="0">
              <a:solidFill>
                <a:srgbClr val="0563C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563C1"/>
                </a:solidFill>
                <a:effectLst/>
                <a:latin typeface="Calibri" panose="020F0502020204030204" pitchFamily="34" charset="0"/>
              </a:rPr>
              <a:t>Whole School/College SEND </a:t>
            </a:r>
            <a:r>
              <a:rPr lang="en-GB" sz="1800" b="0" i="0" u="sng" strike="noStrike" dirty="0">
                <a:solidFill>
                  <a:srgbClr val="0563C1"/>
                </a:solidFill>
                <a:effectLst/>
                <a:latin typeface="Calibri" panose="020F0502020204030204" pitchFamily="34" charset="0"/>
                <a:hlinkClick r:id="rId8"/>
              </a:rPr>
              <a:t>https://www.sendgateway.org.uk/whole-school-send/</a:t>
            </a:r>
            <a:r>
              <a:rPr lang="en-GB" sz="2800" dirty="0"/>
              <a:t> </a:t>
            </a:r>
            <a:endParaRPr lang="en-GB" sz="1800" b="0" i="0" u="none" strike="noStrike" dirty="0">
              <a:solidFill>
                <a:srgbClr val="0563C1"/>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F8B4E8B6-0788-EB4D-B540-A34B2EB4DF05}" type="slidenum">
              <a:rPr lang="en-US" smtClean="0"/>
              <a:t>75</a:t>
            </a:fld>
            <a:endParaRPr lang="en-US" dirty="0"/>
          </a:p>
        </p:txBody>
      </p:sp>
    </p:spTree>
    <p:extLst>
      <p:ext uri="{BB962C8B-B14F-4D97-AF65-F5344CB8AC3E}">
        <p14:creationId xmlns:p14="http://schemas.microsoft.com/office/powerpoint/2010/main" val="41715972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rPr>
              <a:t>The Minded sessions that the slide should refer to 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Open Sans" panose="020B0606030504020204" pitchFamily="34" charset="0"/>
                <a:ea typeface="Open Sans" panose="020B0606030504020204" pitchFamily="34" charset="0"/>
                <a:cs typeface="Open Sans" panose="020B0606030504020204" pitchFamily="34" charset="0"/>
              </a:rPr>
              <a:t>MindEd Adverse Childhood Experiences Course </a:t>
            </a:r>
            <a:r>
              <a:rPr lang="en-GB" dirty="0">
                <a:hlinkClick r:id="rId3"/>
              </a:rPr>
              <a:t>https://www.minded.org.uk/Component/Details/653614</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Open Sans" panose="020B0606030504020204" pitchFamily="34" charset="0"/>
                <a:ea typeface="Open Sans" panose="020B0606030504020204" pitchFamily="34" charset="0"/>
                <a:cs typeface="Open Sans" panose="020B0606030504020204" pitchFamily="34" charset="0"/>
              </a:rPr>
              <a:t>Anxiety Disorders </a:t>
            </a:r>
            <a:r>
              <a:rPr lang="en-GB" dirty="0">
                <a:hlinkClick r:id="rId4"/>
              </a:rPr>
              <a:t>https://www.minded.org.uk/Component/Details/447948</a:t>
            </a:r>
            <a:r>
              <a:rPr lang="en-GB" dirty="0"/>
              <a:t> </a:t>
            </a:r>
          </a:p>
          <a:p>
            <a:r>
              <a:rPr lang="en-GB" dirty="0"/>
              <a:t>Building Confidence and Resilience </a:t>
            </a:r>
            <a:r>
              <a:rPr lang="en-GB" u="sng" dirty="0">
                <a:hlinkClick r:id="rId5"/>
              </a:rPr>
              <a:t>https://mindedforfamilies.org.uk/Content/building_confidence_and_resilience/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Death and Loss (Including Pets) </a:t>
            </a:r>
            <a:r>
              <a:rPr lang="fr-FR" u="sng" dirty="0">
                <a:hlinkClick r:id="rId6"/>
              </a:rPr>
              <a:t>https://mindedforfamilies.org.uk/Content/death_and_loss_including_pets/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Open Sans" panose="020B0606030504020204" pitchFamily="34" charset="0"/>
                <a:ea typeface="Open Sans" panose="020B0606030504020204" pitchFamily="34" charset="0"/>
                <a:cs typeface="Open Sans" panose="020B0606030504020204" pitchFamily="34" charset="0"/>
              </a:rPr>
              <a:t>Depression </a:t>
            </a:r>
            <a:r>
              <a:rPr lang="en-GB" dirty="0">
                <a:hlinkClick r:id="rId7"/>
              </a:rPr>
              <a:t>https://www.minded.org.uk/Component/Details/447976</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Open Sans" panose="020B0606030504020204" pitchFamily="34" charset="0"/>
                <a:ea typeface="Open Sans" panose="020B0606030504020204" pitchFamily="34" charset="0"/>
                <a:cs typeface="Open Sans" panose="020B0606030504020204" pitchFamily="34" charset="0"/>
              </a:rPr>
              <a:t>Domestic Abuse </a:t>
            </a:r>
            <a:r>
              <a:rPr lang="en-GB" dirty="0">
                <a:hlinkClick r:id="rId8"/>
              </a:rPr>
              <a:t>https://www.minded.org.uk/Component/Details/447980</a:t>
            </a:r>
            <a:r>
              <a:rPr lang="en-GB" dirty="0"/>
              <a:t> </a:t>
            </a:r>
          </a:p>
          <a:p>
            <a:r>
              <a:rPr lang="en-GB" dirty="0"/>
              <a:t>Loss and Grief </a:t>
            </a:r>
            <a:r>
              <a:rPr lang="en-GB" u="sng" dirty="0">
                <a:hlinkClick r:id="rId9"/>
              </a:rPr>
              <a:t>https://www.minded.org.uk/Component/Details/445691</a:t>
            </a:r>
            <a:endParaRPr lang="en-GB" dirty="0"/>
          </a:p>
          <a:p>
            <a:pPr marL="0" marR="0" lvl="0" indent="0" algn="l" defTabSz="966338" rtl="0" eaLnBrk="1" fontAlgn="auto" latinLnBrk="0" hangingPunct="1">
              <a:lnSpc>
                <a:spcPct val="100000"/>
              </a:lnSpc>
              <a:spcBef>
                <a:spcPts val="0"/>
              </a:spcBef>
              <a:spcAft>
                <a:spcPts val="0"/>
              </a:spcAft>
              <a:buClrTx/>
              <a:buSzTx/>
              <a:buFontTx/>
              <a:buNone/>
              <a:tabLst/>
              <a:defRPr/>
            </a:pPr>
            <a:r>
              <a:rPr lang="en-GB" sz="1400" dirty="0">
                <a:latin typeface="Open Sans" panose="020B0606030504020204" pitchFamily="34" charset="0"/>
                <a:ea typeface="Open Sans" panose="020B0606030504020204" pitchFamily="34" charset="0"/>
                <a:cs typeface="Open Sans" panose="020B0606030504020204" pitchFamily="34" charset="0"/>
              </a:rPr>
              <a:t>Sad Bored or Isolated (Low Mood and Depression) </a:t>
            </a:r>
            <a:r>
              <a:rPr lang="en-GB" sz="2000" dirty="0">
                <a:hlinkClick r:id="rId10"/>
              </a:rPr>
              <a:t>https://www.minded.org.uk/Component/Details/445667</a:t>
            </a:r>
            <a:r>
              <a:rPr lang="en-GB" sz="2000" dirty="0"/>
              <a:t> </a:t>
            </a:r>
          </a:p>
          <a:p>
            <a:pPr marL="0" marR="0" lvl="0" indent="0" algn="l" defTabSz="966338" rtl="0" eaLnBrk="1" fontAlgn="auto" latinLnBrk="0" hangingPunct="1">
              <a:lnSpc>
                <a:spcPct val="100000"/>
              </a:lnSpc>
              <a:spcBef>
                <a:spcPts val="0"/>
              </a:spcBef>
              <a:spcAft>
                <a:spcPts val="0"/>
              </a:spcAft>
              <a:buClrTx/>
              <a:buSzTx/>
              <a:buFontTx/>
              <a:buNone/>
              <a:tabLst/>
              <a:defRPr/>
            </a:pPr>
            <a:r>
              <a:rPr lang="en-GB" sz="1400" dirty="0">
                <a:latin typeface="Open Sans" panose="020B0606030504020204" pitchFamily="34" charset="0"/>
                <a:ea typeface="Open Sans" panose="020B0606030504020204" pitchFamily="34" charset="0"/>
                <a:cs typeface="Open Sans" panose="020B0606030504020204" pitchFamily="34" charset="0"/>
              </a:rPr>
              <a:t>The Worried Child </a:t>
            </a:r>
            <a:r>
              <a:rPr lang="en-GB" sz="2000" dirty="0">
                <a:hlinkClick r:id="rId11"/>
              </a:rPr>
              <a:t>https://www.minded.org.uk/Component/Details/445673</a:t>
            </a:r>
            <a:r>
              <a:rPr lang="en-GB" sz="2000" dirty="0"/>
              <a:t> </a:t>
            </a:r>
          </a:p>
          <a:p>
            <a:pPr marL="0" marR="0" lvl="0" indent="0" algn="l" defTabSz="966338" rtl="0" eaLnBrk="1" fontAlgn="auto" latinLnBrk="0" hangingPunct="1">
              <a:lnSpc>
                <a:spcPct val="100000"/>
              </a:lnSpc>
              <a:spcBef>
                <a:spcPts val="0"/>
              </a:spcBef>
              <a:spcAft>
                <a:spcPts val="0"/>
              </a:spcAft>
              <a:buClrTx/>
              <a:buSzTx/>
              <a:buFontTx/>
              <a:buNone/>
              <a:tabLst/>
              <a:defRPr/>
            </a:pPr>
            <a:r>
              <a:rPr lang="en-GB" sz="1400" dirty="0">
                <a:latin typeface="Open Sans" panose="020B0606030504020204" pitchFamily="34" charset="0"/>
                <a:ea typeface="Open Sans" panose="020B0606030504020204" pitchFamily="34" charset="0"/>
                <a:cs typeface="Open Sans" panose="020B0606030504020204" pitchFamily="34" charset="0"/>
              </a:rPr>
              <a:t>Victims Including Domestic Abuse </a:t>
            </a:r>
            <a:r>
              <a:rPr lang="en-GB" sz="2000" dirty="0">
                <a:hlinkClick r:id="rId12"/>
              </a:rPr>
              <a:t>https://www.minded.org.uk/Component/Details/447133</a:t>
            </a:r>
            <a:r>
              <a:rPr lang="en-GB" sz="2000" dirty="0"/>
              <a:t> </a:t>
            </a:r>
          </a:p>
          <a:p>
            <a:pPr defTabSz="966338"/>
            <a:endParaRPr lang="en-GB" sz="13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 name="Slide Number Placeholder 3"/>
          <p:cNvSpPr>
            <a:spLocks noGrp="1"/>
          </p:cNvSpPr>
          <p:nvPr>
            <p:ph type="sldNum" sz="quarter" idx="5"/>
          </p:nvPr>
        </p:nvSpPr>
        <p:spPr/>
        <p:txBody>
          <a:bodyPr/>
          <a:lstStyle/>
          <a:p>
            <a:fld id="{F8B4E8B6-0788-EB4D-B540-A34B2EB4DF05}" type="slidenum">
              <a:rPr lang="en-US" smtClean="0"/>
              <a:t>76</a:t>
            </a:fld>
            <a:endParaRPr lang="en-US" dirty="0"/>
          </a:p>
        </p:txBody>
      </p:sp>
    </p:spTree>
    <p:extLst>
      <p:ext uri="{BB962C8B-B14F-4D97-AF65-F5344CB8AC3E}">
        <p14:creationId xmlns:p14="http://schemas.microsoft.com/office/powerpoint/2010/main" val="27204994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out- one word to describe how you are feeling at the end of todays session?</a:t>
            </a:r>
          </a:p>
          <a:p>
            <a:endParaRPr lang="en-GB" dirty="0"/>
          </a:p>
        </p:txBody>
      </p:sp>
      <p:sp>
        <p:nvSpPr>
          <p:cNvPr id="4" name="Slide Number Placeholder 3"/>
          <p:cNvSpPr>
            <a:spLocks noGrp="1"/>
          </p:cNvSpPr>
          <p:nvPr>
            <p:ph type="sldNum" sz="quarter" idx="5"/>
          </p:nvPr>
        </p:nvSpPr>
        <p:spPr/>
        <p:txBody>
          <a:bodyPr/>
          <a:lstStyle/>
          <a:p>
            <a:fld id="{0D7020A2-7BFF-44DD-A509-703504C12041}" type="slidenum">
              <a:rPr lang="en-GB" smtClean="0"/>
              <a:t>77</a:t>
            </a:fld>
            <a:endParaRPr lang="en-GB" dirty="0"/>
          </a:p>
        </p:txBody>
      </p:sp>
    </p:spTree>
    <p:extLst>
      <p:ext uri="{BB962C8B-B14F-4D97-AF65-F5344CB8AC3E}">
        <p14:creationId xmlns:p14="http://schemas.microsoft.com/office/powerpoint/2010/main" val="31002458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8B4E8B6-0788-EB4D-B540-A34B2EB4DF05}" type="slidenum">
              <a:rPr lang="en-US" smtClean="0"/>
              <a:t>78</a:t>
            </a:fld>
            <a:endParaRPr lang="en-US" dirty="0"/>
          </a:p>
        </p:txBody>
      </p:sp>
    </p:spTree>
    <p:extLst>
      <p:ext uri="{BB962C8B-B14F-4D97-AF65-F5344CB8AC3E}">
        <p14:creationId xmlns:p14="http://schemas.microsoft.com/office/powerpoint/2010/main" val="13476407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8B4E8B6-0788-EB4D-B540-A34B2EB4DF05}" type="slidenum">
              <a:rPr lang="en-US" smtClean="0"/>
              <a:t>79</a:t>
            </a:fld>
            <a:endParaRPr lang="en-US" dirty="0"/>
          </a:p>
        </p:txBody>
      </p:sp>
    </p:spTree>
    <p:extLst>
      <p:ext uri="{BB962C8B-B14F-4D97-AF65-F5344CB8AC3E}">
        <p14:creationId xmlns:p14="http://schemas.microsoft.com/office/powerpoint/2010/main" val="2031389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MindEd Trainers Guidance Notes</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The Whole School/College approach is key. </a:t>
            </a:r>
          </a:p>
          <a:p>
            <a:r>
              <a:rPr lang="en-GB" sz="1400" kern="1200" dirty="0">
                <a:solidFill>
                  <a:schemeClr val="tx1"/>
                </a:solidFill>
                <a:effectLst/>
                <a:latin typeface="+mn-lt"/>
                <a:ea typeface="+mn-ea"/>
                <a:cs typeface="+mn-cs"/>
              </a:rPr>
              <a:t>This Covid-19 Crisis is an opportunity to bolster Whole School/College systems to support wellbeing and build resilience in Whole School/College communities.</a:t>
            </a:r>
          </a:p>
          <a:p>
            <a:r>
              <a:rPr lang="en-GB" sz="1400" kern="1200" dirty="0">
                <a:solidFill>
                  <a:schemeClr val="tx1"/>
                </a:solidFill>
                <a:effectLst/>
                <a:latin typeface="+mn-lt"/>
                <a:ea typeface="+mn-ea"/>
                <a:cs typeface="+mn-cs"/>
              </a:rPr>
              <a:t>This builds on, and complements, existing initiatives such as the Green Paper on mental health and wellbeing in education.</a:t>
            </a:r>
          </a:p>
          <a:p>
            <a:endParaRPr lang="en-GB" sz="1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B4E8B6-0788-EB4D-B540-A34B2EB4DF05}" type="slidenum">
              <a:rPr lang="en-US" smtClean="0"/>
              <a:t>8</a:t>
            </a:fld>
            <a:endParaRPr lang="en-US" dirty="0"/>
          </a:p>
        </p:txBody>
      </p:sp>
    </p:spTree>
    <p:extLst>
      <p:ext uri="{BB962C8B-B14F-4D97-AF65-F5344CB8AC3E}">
        <p14:creationId xmlns:p14="http://schemas.microsoft.com/office/powerpoint/2010/main" val="39348103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200" dirty="0"/>
              <a:t>Brewin CR, Andrews B, Valentine JD. Journal of Consulting and Clinical Psychology. American Psychological Association. 200;68(5):748-766</a:t>
            </a:r>
          </a:p>
          <a:p>
            <a:r>
              <a:rPr lang="en-GB" sz="4400" dirty="0">
                <a:hlinkClick r:id="rId3"/>
              </a:rPr>
              <a:t>https://pdfs.semanticscholar.org/0376/fedb10b4fbf1f786f2eca716556e6d8151ff.pdf</a:t>
            </a:r>
            <a:endParaRPr lang="en-US" sz="3200" dirty="0"/>
          </a:p>
          <a:p>
            <a:r>
              <a:rPr lang="en-US" sz="3200" dirty="0"/>
              <a:t>Child Bereavement Network. Choices for Bereaved Pupils and Their Parents/Carers. 2020 </a:t>
            </a:r>
            <a:r>
              <a:rPr lang="en-US" sz="3200" dirty="0">
                <a:hlinkClick r:id="rId4"/>
              </a:rPr>
              <a:t>http://www.childhoodbereavementnetwork.org.uk/schools/choices-for-bereaved-pupils.aspx</a:t>
            </a:r>
            <a:endParaRPr lang="en-US" sz="3200" dirty="0"/>
          </a:p>
          <a:p>
            <a:r>
              <a:rPr lang="en-GB" sz="3200" dirty="0"/>
              <a:t>DFE Statutory Guidance: Keeping children safe in education, 2020 </a:t>
            </a:r>
            <a:r>
              <a:rPr lang="en-GB" sz="3200" dirty="0">
                <a:hlinkClick r:id="rId5"/>
              </a:rPr>
              <a:t>https://www.gov.uk/government/publications/keeping-children-safe-in-education--2</a:t>
            </a:r>
            <a:endParaRPr lang="en-GB" sz="3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Emerging Minds. Advice for Parents/Carers Supporting Children/Young People With Worries About Covid-19 (Accessed 2020)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400" dirty="0">
                <a:hlinkClick r:id="rId6"/>
              </a:rPr>
              <a:t>https://emergingminds.org.uk/advice-for-parents-carers-supporting-children-young-people-with-worries-about-covid-19/</a:t>
            </a:r>
            <a:endParaRPr lang="en-GB" sz="44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Fauth B, Thompson M, Penny A. Associations Between Childhood Bereavement and Children’s Background, Experiences and Outcomes: Secondary Analysis of the 2004 Mental Health of Children and Young People in Great Britain Data. London: National Children’s Bureau 2009 </a:t>
            </a:r>
            <a:r>
              <a:rPr lang="en-US" sz="3200" dirty="0">
                <a:hlinkClick r:id="rId7"/>
              </a:rPr>
              <a:t>http://www.childhoodbereavementnetwork.org.uk/research/key-statistics.aspx</a:t>
            </a:r>
            <a:endParaRPr lang="en-GB" sz="2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Harrison L, Harrington R. Adolescents Bereavement Experiences: Prevalence, Association with Depressive Symptoms, and Use of Services. Journal of Adolescence 2001;24:159–169 </a:t>
            </a:r>
            <a:r>
              <a:rPr lang="en-US" sz="4400" dirty="0">
                <a:hlinkClick r:id="rId7"/>
              </a:rPr>
              <a:t>http://www.childhoodbereavementnetwork.org.uk/research/key-statistics.aspx</a:t>
            </a:r>
            <a:endParaRPr lang="en-GB" sz="3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Holland J. Child Bereavement in Humberside. Educational Research 1993;35(3):289–297 </a:t>
            </a:r>
            <a:r>
              <a:rPr lang="en-US" sz="4400" dirty="0">
                <a:hlinkClick r:id="rId7"/>
              </a:rPr>
              <a:t>http://www.childhoodbereavementnetwork.org.uk/research/key-statistics.aspx</a:t>
            </a:r>
            <a:endParaRPr lang="en-GB" sz="3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b="0" i="0" u="none" strike="noStrike" kern="1200" dirty="0">
                <a:solidFill>
                  <a:schemeClr val="tx1"/>
                </a:solidFill>
                <a:effectLst/>
                <a:latin typeface="+mn-lt"/>
                <a:ea typeface="+mn-ea"/>
                <a:cs typeface="+mn-cs"/>
              </a:rPr>
              <a:t>Lee J. Mental Health Effects of School Closures During Covid-19. The Lancet 2020;4(6)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4400" dirty="0">
                <a:hlinkClick r:id="rId8"/>
              </a:rPr>
              <a:t>https://www.thelancet.com/journals/lanchi/article/PIIS2352-4642(20)30109-7/fulltext</a:t>
            </a:r>
            <a:endParaRPr lang="en-GB" sz="3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b="0" i="0" u="none" strike="noStrike" kern="1200" dirty="0">
                <a:solidFill>
                  <a:schemeClr val="tx1"/>
                </a:solidFill>
                <a:effectLst/>
                <a:latin typeface="+mn-lt"/>
                <a:ea typeface="+mn-ea"/>
                <a:cs typeface="+mn-cs"/>
              </a:rPr>
              <a:t>Maughan D. Social Scaffolding: Applying the Lessons of Contemporary Social Science to Health and Healthcare. Cambridge: Cambridge University Press 2019 </a:t>
            </a:r>
            <a:r>
              <a:rPr lang="en-GB" sz="3200" b="0" i="0" u="none" strike="noStrike" kern="1200" dirty="0">
                <a:solidFill>
                  <a:schemeClr val="tx1"/>
                </a:solidFill>
                <a:effectLst/>
                <a:latin typeface="+mn-lt"/>
                <a:ea typeface="+mn-ea"/>
                <a:cs typeface="+mn-cs"/>
                <a:hlinkClick r:id="rId9"/>
              </a:rPr>
              <a:t>https://doi.org/10.1017/9781911623069</a:t>
            </a:r>
            <a:endParaRPr lang="en-GB" sz="3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effectLst/>
                <a:latin typeface="Calibri" panose="020F0502020204030204" pitchFamily="34" charset="0"/>
                <a:ea typeface="Calibri" panose="020F0502020204030204" pitchFamily="34" charset="0"/>
              </a:rPr>
              <a:t>Overstreet, S and Chafouleas, SM. Trauma-Informed Schools: Introduction to the Special Issue. School Mental Health (2016) 8:1-6 </a:t>
            </a:r>
            <a:r>
              <a:rPr lang="en-GB" sz="3200" u="sng" dirty="0">
                <a:solidFill>
                  <a:srgbClr val="0563C1"/>
                </a:solidFill>
                <a:effectLst/>
                <a:latin typeface="Calibri" panose="020F0502020204030204" pitchFamily="34" charset="0"/>
                <a:ea typeface="Calibri" panose="020F0502020204030204" pitchFamily="34" charset="0"/>
                <a:hlinkClick r:id="rId10"/>
              </a:rPr>
              <a:t>https://link.springer.com/content/pdf/10.1007/s12310-016-9184-1.pdf</a:t>
            </a:r>
            <a:endParaRPr lang="en-GB" sz="3200" dirty="0"/>
          </a:p>
          <a:p>
            <a:pPr marL="0" indent="0">
              <a:buNone/>
            </a:pPr>
            <a:endParaRPr lang="en-GB" sz="14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F8B4E8B6-0788-EB4D-B540-A34B2EB4DF05}" type="slidenum">
              <a:rPr lang="en-US" smtClean="0"/>
              <a:t>80</a:t>
            </a:fld>
            <a:endParaRPr lang="en-US" dirty="0"/>
          </a:p>
        </p:txBody>
      </p:sp>
    </p:spTree>
    <p:extLst>
      <p:ext uri="{BB962C8B-B14F-4D97-AF65-F5344CB8AC3E}">
        <p14:creationId xmlns:p14="http://schemas.microsoft.com/office/powerpoint/2010/main" val="35003531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Parsons S. Long-term Impact of Childhood Bereavement: Preliminary Analysis of the 1970 British Cohort Study (BCS70). London: Child Well-being Research Centre. 2011 </a:t>
            </a:r>
            <a:r>
              <a:rPr lang="en-US" sz="3200" dirty="0">
                <a:hlinkClick r:id="rId3"/>
              </a:rPr>
              <a:t>http://www.childhoodbereavementnetwork.org.uk/research/key-statistics.aspx</a:t>
            </a:r>
            <a:endParaRPr lang="en-GB" sz="3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PHE and Children and Young People’s Mental Health Coalition (CYPMHC). Promoting children and young people’s emotional health and wellbeing - A whole school and college approach. 2015 </a:t>
            </a:r>
            <a:r>
              <a:rPr lang="en-GB" sz="3200" b="0" i="0" u="sng" strike="noStrike" kern="1200" dirty="0">
                <a:solidFill>
                  <a:schemeClr val="tx1"/>
                </a:solidFill>
                <a:effectLst/>
                <a:latin typeface="+mn-lt"/>
                <a:ea typeface="+mn-ea"/>
                <a:cs typeface="+mn-cs"/>
                <a:hlinkClick r:id="rId4"/>
              </a:rPr>
              <a:t>https://assets.publishing.service.gov.uk/government/uploads/system/uploads/attachment_data/file/414908/Final_EHWB_draft_20_03_15.pdf</a:t>
            </a:r>
            <a:endParaRPr lang="en-GB" sz="3200" b="0" i="0" u="sng"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b="0" i="0" u="none" strike="noStrike" kern="1200" dirty="0">
                <a:solidFill>
                  <a:schemeClr val="tx1"/>
                </a:solidFill>
                <a:effectLst/>
                <a:latin typeface="+mn-lt"/>
                <a:ea typeface="+mn-ea"/>
                <a:cs typeface="+mn-cs"/>
              </a:rPr>
              <a:t>Reardon T, Harvey K, Young B et al. Barriers and Facilitators to Parents Seeking and Accessing Professional Support for Anxiety Disorders in Children: Qualitative Interview Study.</a:t>
            </a:r>
            <a:r>
              <a:rPr lang="en-GB" sz="3200" b="0" u="none" strike="noStrike" kern="1200" dirty="0">
                <a:solidFill>
                  <a:schemeClr val="tx1"/>
                </a:solidFill>
                <a:effectLst/>
                <a:latin typeface="+mn-lt"/>
                <a:ea typeface="+mn-ea"/>
                <a:cs typeface="+mn-cs"/>
              </a:rPr>
              <a:t> Eur Child Adolesc Psychiatry 2018:27:</a:t>
            </a:r>
            <a:r>
              <a:rPr lang="en-GB" sz="3200" b="0" i="0" u="none" strike="noStrike" kern="1200" dirty="0">
                <a:solidFill>
                  <a:schemeClr val="tx1"/>
                </a:solidFill>
                <a:effectLst/>
                <a:latin typeface="+mn-lt"/>
                <a:ea typeface="+mn-ea"/>
                <a:cs typeface="+mn-cs"/>
              </a:rPr>
              <a:t>1023–1031 </a:t>
            </a:r>
            <a:r>
              <a:rPr lang="en-GB" sz="3200" b="0" i="0" u="none" strike="noStrike" kern="1200" dirty="0">
                <a:solidFill>
                  <a:schemeClr val="tx1"/>
                </a:solidFill>
                <a:effectLst/>
                <a:latin typeface="+mn-lt"/>
                <a:ea typeface="+mn-ea"/>
                <a:cs typeface="+mn-cs"/>
                <a:hlinkClick r:id="rId5"/>
              </a:rPr>
              <a:t>https://doi.org/10.1007/s00787-018-1107-2</a:t>
            </a:r>
            <a:r>
              <a:rPr lang="en-GB" sz="3200" b="0" i="0" u="none" strike="noStrike" kern="1200" dirty="0">
                <a:solidFill>
                  <a:schemeClr val="tx1"/>
                </a:solidFill>
                <a:effectLst/>
                <a:latin typeface="+mn-lt"/>
                <a:ea typeface="+mn-ea"/>
                <a:cs typeface="+mn-cs"/>
              </a:rPr>
              <a:t> </a:t>
            </a:r>
            <a:endParaRPr lang="en-GB" sz="3200" dirty="0"/>
          </a:p>
          <a:p>
            <a:pPr>
              <a:lnSpc>
                <a:spcPct val="100000"/>
              </a:lnSpc>
              <a:spcBef>
                <a:spcPts val="0"/>
              </a:spcBef>
              <a:defRPr/>
            </a:pPr>
            <a:r>
              <a:rPr lang="en-GB" sz="3200" dirty="0"/>
              <a:t>Whole School SEND. Recovery, Re-introduction and Renewal: Safe and Successful Returns to School. A Handbook for Schools and Education Settings Following Critical Incidents. Sendgateway. (Accessed 2020) </a:t>
            </a:r>
            <a:r>
              <a:rPr lang="en-GB" sz="4400" dirty="0">
                <a:hlinkClick r:id="rId6"/>
              </a:rPr>
              <a:t>https://www.sendgateway.org.uk/whole-school-send/</a:t>
            </a:r>
            <a:endParaRPr lang="en-GB" sz="4400" dirty="0"/>
          </a:p>
          <a:p>
            <a:pPr>
              <a:lnSpc>
                <a:spcPct val="100000"/>
              </a:lnSpc>
              <a:spcBef>
                <a:spcPts val="0"/>
              </a:spcBef>
              <a:defRPr/>
            </a:pPr>
            <a:r>
              <a:rPr lang="en-GB" sz="3200" dirty="0"/>
              <a:t>World Health Organisation. Psychologically First Aid (PFA</a:t>
            </a:r>
            <a:r>
              <a:rPr lang="en-GB" sz="3200"/>
              <a:t>) 2020</a:t>
            </a:r>
            <a:endParaRPr lang="en-GB" sz="3200" dirty="0"/>
          </a:p>
          <a:p>
            <a:pPr>
              <a:lnSpc>
                <a:spcPct val="100000"/>
              </a:lnSpc>
              <a:spcBef>
                <a:spcPts val="0"/>
              </a:spcBef>
              <a:defRPr/>
            </a:pPr>
            <a:r>
              <a:rPr lang="en-GB" sz="4400" dirty="0">
                <a:hlinkClick r:id="rId7"/>
              </a:rPr>
              <a:t>https://www.who.int/mental_health/publications/guide_field_workers/en/</a:t>
            </a:r>
            <a:endParaRPr lang="en-GB" sz="3200" dirty="0"/>
          </a:p>
        </p:txBody>
      </p:sp>
      <p:sp>
        <p:nvSpPr>
          <p:cNvPr id="4" name="Slide Number Placeholder 3"/>
          <p:cNvSpPr>
            <a:spLocks noGrp="1"/>
          </p:cNvSpPr>
          <p:nvPr>
            <p:ph type="sldNum" sz="quarter" idx="5"/>
          </p:nvPr>
        </p:nvSpPr>
        <p:spPr/>
        <p:txBody>
          <a:bodyPr/>
          <a:lstStyle/>
          <a:p>
            <a:fld id="{F8B4E8B6-0788-EB4D-B540-A34B2EB4DF05}" type="slidenum">
              <a:rPr lang="en-US" smtClean="0"/>
              <a:t>81</a:t>
            </a:fld>
            <a:endParaRPr lang="en-US" dirty="0"/>
          </a:p>
        </p:txBody>
      </p:sp>
    </p:spTree>
    <p:extLst>
      <p:ext uri="{BB962C8B-B14F-4D97-AF65-F5344CB8AC3E}">
        <p14:creationId xmlns:p14="http://schemas.microsoft.com/office/powerpoint/2010/main" val="40448895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endParaRPr lang="en-GB" sz="13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 name="Slide Number Placeholder 3"/>
          <p:cNvSpPr>
            <a:spLocks noGrp="1"/>
          </p:cNvSpPr>
          <p:nvPr>
            <p:ph type="sldNum" sz="quarter" idx="5"/>
          </p:nvPr>
        </p:nvSpPr>
        <p:spPr/>
        <p:txBody>
          <a:bodyPr/>
          <a:lstStyle/>
          <a:p>
            <a:fld id="{F8B4E8B6-0788-EB4D-B540-A34B2EB4DF05}" type="slidenum">
              <a:rPr lang="en-US" smtClean="0"/>
              <a:t>82</a:t>
            </a:fld>
            <a:endParaRPr lang="en-US" dirty="0"/>
          </a:p>
        </p:txBody>
      </p:sp>
    </p:spTree>
    <p:extLst>
      <p:ext uri="{BB962C8B-B14F-4D97-AF65-F5344CB8AC3E}">
        <p14:creationId xmlns:p14="http://schemas.microsoft.com/office/powerpoint/2010/main" val="1705498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MindEd Trainers Guidance Notes</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This slide provides the key learning objectives for the Wellbeing for Education Return Programme.</a:t>
            </a:r>
          </a:p>
          <a:p>
            <a:endParaRPr lang="en-GB" sz="1400" b="0" kern="1200" dirty="0">
              <a:solidFill>
                <a:schemeClr val="tx1"/>
              </a:solidFill>
              <a:effectLst/>
              <a:latin typeface="+mn-lt"/>
              <a:ea typeface="+mn-ea"/>
              <a:cs typeface="+mn-cs"/>
            </a:endParaRPr>
          </a:p>
          <a:p>
            <a:r>
              <a:rPr lang="en-GB" sz="1400" b="0" kern="1200" dirty="0">
                <a:solidFill>
                  <a:schemeClr val="tx1"/>
                </a:solidFill>
                <a:effectLst/>
                <a:latin typeface="+mn-lt"/>
                <a:ea typeface="+mn-ea"/>
                <a:cs typeface="+mn-cs"/>
              </a:rPr>
              <a:t>P</a:t>
            </a:r>
            <a:r>
              <a:rPr lang="en-GB" sz="1400" kern="1200" dirty="0">
                <a:solidFill>
                  <a:schemeClr val="tx1"/>
                </a:solidFill>
                <a:effectLst/>
                <a:latin typeface="+mn-lt"/>
                <a:ea typeface="+mn-ea"/>
                <a:cs typeface="+mn-cs"/>
              </a:rPr>
              <a:t>sychoeducation, using psychosocial methods to support recovery of wellbeing and strengthening resilience, informed ‘normalisation’, making full use of Whole School/College approaches, community networks, statutory networks of support and generally </a:t>
            </a:r>
            <a:r>
              <a:rPr lang="en-GB" sz="1400" kern="1200" dirty="0">
                <a:solidFill>
                  <a:schemeClr val="tx1"/>
                </a:solidFill>
                <a:effectLst/>
                <a:highlight>
                  <a:srgbClr val="FFFF00"/>
                </a:highlight>
                <a:latin typeface="+mn-lt"/>
                <a:ea typeface="+mn-ea"/>
                <a:cs typeface="+mn-cs"/>
              </a:rPr>
              <a:t>‘social scaffolding’. </a:t>
            </a:r>
          </a:p>
          <a:p>
            <a:r>
              <a:rPr lang="en-GB" sz="1400" kern="1200" dirty="0">
                <a:solidFill>
                  <a:schemeClr val="tx1"/>
                </a:solidFill>
                <a:effectLst/>
                <a:latin typeface="+mn-lt"/>
                <a:ea typeface="+mn-ea"/>
                <a:cs typeface="+mn-cs"/>
              </a:rPr>
              <a:t>Avoiding inappropriate labelling of ordinary distress as illness but being alert to the important relative minority who do have poor mental health and need more help.</a:t>
            </a:r>
          </a:p>
          <a:p>
            <a:endParaRPr lang="en-GB"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Segoe UI" panose="020B0502040204020203" pitchFamily="34" charset="0"/>
              </a:rPr>
              <a:t>Important to note </a:t>
            </a:r>
            <a:r>
              <a:rPr lang="en-GB" sz="1800" dirty="0">
                <a:latin typeface="Segoe UI" panose="020B0502040204020203" pitchFamily="34" charset="0"/>
              </a:rPr>
              <a:t>that what works for autistic CYP will differ from the general pupil population in terms of psychological education. Adaptations will need to be made.</a:t>
            </a:r>
          </a:p>
          <a:p>
            <a:endParaRPr lang="en-GB" sz="1400" kern="1200" dirty="0">
              <a:solidFill>
                <a:schemeClr val="tx1"/>
              </a:solidFill>
              <a:effectLst/>
              <a:latin typeface="+mn-lt"/>
              <a:ea typeface="+mn-ea"/>
              <a:cs typeface="+mn-cs"/>
            </a:endParaRPr>
          </a:p>
          <a:p>
            <a:r>
              <a:rPr lang="en-US" sz="1400" b="1" u="sng" dirty="0"/>
              <a:t>Definitions for reference:</a:t>
            </a:r>
          </a:p>
          <a:p>
            <a:r>
              <a:rPr lang="en-GB" sz="1400" b="1" kern="1200" dirty="0">
                <a:solidFill>
                  <a:schemeClr val="tx1"/>
                </a:solidFill>
                <a:effectLst/>
                <a:latin typeface="+mn-lt"/>
                <a:ea typeface="+mn-ea"/>
                <a:cs typeface="+mn-cs"/>
              </a:rPr>
              <a:t>Psychoeducation (psychological education)</a:t>
            </a:r>
            <a:r>
              <a:rPr lang="en-GB" sz="1400" kern="1200" dirty="0">
                <a:solidFill>
                  <a:schemeClr val="tx1"/>
                </a:solidFill>
                <a:effectLst/>
                <a:latin typeface="+mn-lt"/>
                <a:ea typeface="+mn-ea"/>
                <a:cs typeface="+mn-cs"/>
              </a:rPr>
              <a:t>: </a:t>
            </a:r>
            <a:r>
              <a:rPr lang="en-GB" sz="1400" dirty="0">
                <a:latin typeface="Open Sans" panose="020B0606030504020204" pitchFamily="34" charset="0"/>
                <a:ea typeface="Open Sans" panose="020B0606030504020204" pitchFamily="34" charset="0"/>
                <a:cs typeface="Open Sans" panose="020B0606030504020204" pitchFamily="34" charset="0"/>
              </a:rPr>
              <a:t>This is the process of learning about a mental health condition and how to manage help yourself and get support from those around you. It can be very helpful for children, their parents/carers and adults in enabling them to be manage psychological stress or the mental health condition they may have.</a:t>
            </a:r>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 </a:t>
            </a:r>
          </a:p>
          <a:p>
            <a:r>
              <a:rPr lang="en-GB" sz="1400" b="1" kern="1200" dirty="0">
                <a:solidFill>
                  <a:schemeClr val="tx1"/>
                </a:solidFill>
                <a:effectLst/>
                <a:latin typeface="+mn-lt"/>
                <a:ea typeface="+mn-ea"/>
                <a:cs typeface="+mn-cs"/>
              </a:rPr>
              <a:t>Psychosocial recovery</a:t>
            </a:r>
            <a:r>
              <a:rPr lang="en-GB" sz="1400" kern="1200" dirty="0">
                <a:solidFill>
                  <a:schemeClr val="tx1"/>
                </a:solidFill>
                <a:effectLst/>
                <a:latin typeface="+mn-lt"/>
                <a:ea typeface="+mn-ea"/>
                <a:cs typeface="+mn-cs"/>
              </a:rPr>
              <a:t>: This builds on the ideas of using one’s own resources with support and with the support of the network of important people around you (family, school, activities, workplace for adults etc) to rediscover your strengths and use these as one element to help overcome psychological challenges, for example, those that may occur because of the Covid-19 pandemic and the associated stresses.</a:t>
            </a:r>
          </a:p>
          <a:p>
            <a:endParaRPr lang="en-GB" sz="1400" kern="1200" dirty="0">
              <a:solidFill>
                <a:schemeClr val="tx1"/>
              </a:solidFill>
              <a:effectLst/>
              <a:latin typeface="+mn-lt"/>
              <a:ea typeface="+mn-ea"/>
              <a:cs typeface="+mn-cs"/>
            </a:endParaRPr>
          </a:p>
          <a:p>
            <a:r>
              <a:rPr lang="en-GB" sz="1400" b="1" dirty="0">
                <a:latin typeface="Open Sans" panose="020B0606030504020204" pitchFamily="34" charset="0"/>
                <a:ea typeface="Open Sans" panose="020B0606030504020204" pitchFamily="34" charset="0"/>
                <a:cs typeface="Open Sans" panose="020B0606030504020204" pitchFamily="34" charset="0"/>
              </a:rPr>
              <a:t>Normalisation</a:t>
            </a:r>
            <a:r>
              <a:rPr lang="en-GB" sz="1400" dirty="0">
                <a:latin typeface="Open Sans" panose="020B0606030504020204" pitchFamily="34" charset="0"/>
                <a:ea typeface="Open Sans" panose="020B0606030504020204" pitchFamily="34" charset="0"/>
                <a:cs typeface="Open Sans" panose="020B0606030504020204" pitchFamily="34" charset="0"/>
              </a:rPr>
              <a:t>: In brief, this means that under unusual, stressful conditions we can react with thoughts and behaviours that may be atypical for us under ordinary circumstances. These thoughts, feelings and behaviours may scare us because they are not typical </a:t>
            </a:r>
            <a:r>
              <a:rPr lang="en-GB" sz="1400" b="0" dirty="0">
                <a:latin typeface="Open Sans" panose="020B0606030504020204" pitchFamily="34" charset="0"/>
                <a:ea typeface="Open Sans" panose="020B0606030504020204" pitchFamily="34" charset="0"/>
                <a:cs typeface="Open Sans" panose="020B0606030504020204" pitchFamily="34" charset="0"/>
              </a:rPr>
              <a:t>to </a:t>
            </a:r>
            <a:r>
              <a:rPr lang="en-GB" sz="1400" dirty="0">
                <a:latin typeface="Open Sans" panose="020B0606030504020204" pitchFamily="34" charset="0"/>
                <a:ea typeface="Open Sans" panose="020B0606030504020204" pitchFamily="34" charset="0"/>
                <a:cs typeface="Open Sans" panose="020B0606030504020204" pitchFamily="34" charset="0"/>
              </a:rPr>
              <a:t>us but they are normal for the situation. This does not mean that we are unusual; many people get them. For everyone, they may be different in content, tone or quality. Neither are they an indicator that we should “get on with it and manage”. Neither does the term mean that the experience is trivial; it is not and can be very uncomfortable. Some will recover their equilibrium quite naturally with time. Others may need some support from within their school or college. Some may need some support from outside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tx1"/>
              </a:solidFill>
              <a:effectLst/>
              <a:latin typeface="+mn-lt"/>
              <a:ea typeface="+mn-ea"/>
              <a:cs typeface="+mn-cs"/>
            </a:endParaRPr>
          </a:p>
          <a:p>
            <a:r>
              <a:rPr lang="en-GB" sz="2000" b="1" dirty="0">
                <a:latin typeface="Open Sans" panose="020B0606030504020204" pitchFamily="34" charset="0"/>
                <a:ea typeface="Open Sans" panose="020B0606030504020204" pitchFamily="34" charset="0"/>
                <a:cs typeface="Open Sans" panose="020B0606030504020204" pitchFamily="34" charset="0"/>
              </a:rPr>
              <a:t>Social scaffolding:</a:t>
            </a:r>
            <a:r>
              <a:rPr lang="en-GB" sz="2000" dirty="0">
                <a:latin typeface="Open Sans" panose="020B0606030504020204" pitchFamily="34" charset="0"/>
                <a:ea typeface="Open Sans" panose="020B0606030504020204" pitchFamily="34" charset="0"/>
                <a:cs typeface="Open Sans" panose="020B0606030504020204" pitchFamily="34" charset="0"/>
              </a:rPr>
              <a:t> Is a new term used to describe how we support each other through our relationships. This applies to every one of us, all ages, children, education staff, parents/carers, everyone. In organisations like schools and colleges this means relationships horizontally from peer to peer, including staff and pupils, parents/carers and vertically, meaning up and down the organization (</a:t>
            </a:r>
            <a:r>
              <a:rPr lang="en-GB" sz="2000" i="1" dirty="0">
                <a:latin typeface="Open Sans" panose="020B0606030504020204" pitchFamily="34" charset="0"/>
                <a:ea typeface="Open Sans" panose="020B0606030504020204" pitchFamily="34" charset="0"/>
                <a:cs typeface="Open Sans" panose="020B0606030504020204" pitchFamily="34" charset="0"/>
              </a:rPr>
              <a:t>Maughan 2019</a:t>
            </a:r>
            <a:r>
              <a:rPr lang="en-GB" sz="2000" dirty="0">
                <a:latin typeface="Open Sans" panose="020B0606030504020204" pitchFamily="34" charset="0"/>
                <a:ea typeface="Open Sans" panose="020B0606030504020204" pitchFamily="34" charset="0"/>
                <a:cs typeface="Open Sans" panose="020B0606030504020204" pitchFamily="34" charset="0"/>
              </a:rPr>
              <a:t>).</a:t>
            </a:r>
          </a:p>
          <a:p>
            <a:endParaRPr lang="en-GB"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See for example the Public Health England and Children and Young People’s Mental Health Coalition document (2015) </a:t>
            </a:r>
            <a:r>
              <a:rPr lang="en-GB" sz="1400" b="0" i="0" u="sng" strike="noStrike" kern="1200" dirty="0">
                <a:solidFill>
                  <a:schemeClr val="tx1"/>
                </a:solidFill>
                <a:effectLst/>
                <a:latin typeface="+mn-lt"/>
                <a:ea typeface="+mn-ea"/>
                <a:cs typeface="+mn-cs"/>
                <a:hlinkClick r:id="rId3"/>
              </a:rPr>
              <a:t>https://assets.publishing.service.gov.uk/government/uploads/system/uploads/attachment_data/file/414908/Final_EHWB_draft_20_03_15.pdf</a:t>
            </a:r>
            <a:r>
              <a:rPr lang="en-GB" sz="1400" dirty="0"/>
              <a:t> (link available in accompanying pdf)</a:t>
            </a:r>
            <a:endParaRPr lang="en-GB"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8B4E8B6-0788-EB4D-B540-A34B2EB4DF05}" type="slidenum">
              <a:rPr lang="en-US" smtClean="0"/>
              <a:t>9</a:t>
            </a:fld>
            <a:endParaRPr lang="en-US" dirty="0"/>
          </a:p>
        </p:txBody>
      </p:sp>
    </p:spTree>
    <p:extLst>
      <p:ext uri="{BB962C8B-B14F-4D97-AF65-F5344CB8AC3E}">
        <p14:creationId xmlns:p14="http://schemas.microsoft.com/office/powerpoint/2010/main" val="1231658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3FF21-153C-4B1C-903D-AF14EB97CB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BE9B18-F6EF-4F7C-A58C-4182F7A463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AB2554-B77E-49EC-B1EE-53114B73DE59}"/>
              </a:ext>
            </a:extLst>
          </p:cNvPr>
          <p:cNvSpPr>
            <a:spLocks noGrp="1"/>
          </p:cNvSpPr>
          <p:nvPr>
            <p:ph type="dt" sz="half" idx="10"/>
          </p:nvPr>
        </p:nvSpPr>
        <p:spPr/>
        <p:txBody>
          <a:bodyPr/>
          <a:lstStyle/>
          <a:p>
            <a:fld id="{6C083A2F-10E6-47AB-91D9-DC2E2F02F65C}" type="datetimeFigureOut">
              <a:rPr lang="en-GB" smtClean="0"/>
              <a:t>10/09/2020</a:t>
            </a:fld>
            <a:endParaRPr lang="en-GB" dirty="0"/>
          </a:p>
        </p:txBody>
      </p:sp>
      <p:sp>
        <p:nvSpPr>
          <p:cNvPr id="5" name="Footer Placeholder 4">
            <a:extLst>
              <a:ext uri="{FF2B5EF4-FFF2-40B4-BE49-F238E27FC236}">
                <a16:creationId xmlns:a16="http://schemas.microsoft.com/office/drawing/2014/main" id="{3373D1D2-F6C0-4D37-A5B9-BD4B70383AB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EBAD9DD-6B73-4FA8-BE20-7F542C12646C}"/>
              </a:ext>
            </a:extLst>
          </p:cNvPr>
          <p:cNvSpPr>
            <a:spLocks noGrp="1"/>
          </p:cNvSpPr>
          <p:nvPr>
            <p:ph type="sldNum" sz="quarter" idx="12"/>
          </p:nvPr>
        </p:nvSpPr>
        <p:spPr/>
        <p:txBody>
          <a:bodyPr/>
          <a:lstStyle/>
          <a:p>
            <a:fld id="{68CA9F7F-3E2E-4BC0-A7BB-8D17EB9C8EFF}" type="slidenum">
              <a:rPr lang="en-GB" smtClean="0"/>
              <a:t>‹#›</a:t>
            </a:fld>
            <a:endParaRPr lang="en-GB" dirty="0"/>
          </a:p>
        </p:txBody>
      </p:sp>
    </p:spTree>
    <p:extLst>
      <p:ext uri="{BB962C8B-B14F-4D97-AF65-F5344CB8AC3E}">
        <p14:creationId xmlns:p14="http://schemas.microsoft.com/office/powerpoint/2010/main" val="44181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116B-485C-4EF3-9142-E406520638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2B4201-653C-4C25-8C17-9D1609F023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94B012-568D-4155-BCE4-913B97BBC5FC}"/>
              </a:ext>
            </a:extLst>
          </p:cNvPr>
          <p:cNvSpPr>
            <a:spLocks noGrp="1"/>
          </p:cNvSpPr>
          <p:nvPr>
            <p:ph type="dt" sz="half" idx="10"/>
          </p:nvPr>
        </p:nvSpPr>
        <p:spPr/>
        <p:txBody>
          <a:bodyPr/>
          <a:lstStyle/>
          <a:p>
            <a:fld id="{6C083A2F-10E6-47AB-91D9-DC2E2F02F65C}" type="datetimeFigureOut">
              <a:rPr lang="en-GB" smtClean="0"/>
              <a:t>10/09/2020</a:t>
            </a:fld>
            <a:endParaRPr lang="en-GB" dirty="0"/>
          </a:p>
        </p:txBody>
      </p:sp>
      <p:sp>
        <p:nvSpPr>
          <p:cNvPr id="5" name="Footer Placeholder 4">
            <a:extLst>
              <a:ext uri="{FF2B5EF4-FFF2-40B4-BE49-F238E27FC236}">
                <a16:creationId xmlns:a16="http://schemas.microsoft.com/office/drawing/2014/main" id="{876FFB96-C9D3-4B05-8B7B-BB87ADEC040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C787427-A682-49B3-9048-04A11554ED4E}"/>
              </a:ext>
            </a:extLst>
          </p:cNvPr>
          <p:cNvSpPr>
            <a:spLocks noGrp="1"/>
          </p:cNvSpPr>
          <p:nvPr>
            <p:ph type="sldNum" sz="quarter" idx="12"/>
          </p:nvPr>
        </p:nvSpPr>
        <p:spPr/>
        <p:txBody>
          <a:bodyPr/>
          <a:lstStyle/>
          <a:p>
            <a:fld id="{68CA9F7F-3E2E-4BC0-A7BB-8D17EB9C8EFF}" type="slidenum">
              <a:rPr lang="en-GB" smtClean="0"/>
              <a:t>‹#›</a:t>
            </a:fld>
            <a:endParaRPr lang="en-GB" dirty="0"/>
          </a:p>
        </p:txBody>
      </p:sp>
    </p:spTree>
    <p:extLst>
      <p:ext uri="{BB962C8B-B14F-4D97-AF65-F5344CB8AC3E}">
        <p14:creationId xmlns:p14="http://schemas.microsoft.com/office/powerpoint/2010/main" val="153326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E9BEDD-C507-4E94-BC5D-4895432A0B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48F093-1798-41EE-935A-FEC28E70B6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4B3AFC-AA39-42AC-BBCA-76E4F9244EF2}"/>
              </a:ext>
            </a:extLst>
          </p:cNvPr>
          <p:cNvSpPr>
            <a:spLocks noGrp="1"/>
          </p:cNvSpPr>
          <p:nvPr>
            <p:ph type="dt" sz="half" idx="10"/>
          </p:nvPr>
        </p:nvSpPr>
        <p:spPr/>
        <p:txBody>
          <a:bodyPr/>
          <a:lstStyle/>
          <a:p>
            <a:fld id="{6C083A2F-10E6-47AB-91D9-DC2E2F02F65C}" type="datetimeFigureOut">
              <a:rPr lang="en-GB" smtClean="0"/>
              <a:t>10/09/2020</a:t>
            </a:fld>
            <a:endParaRPr lang="en-GB" dirty="0"/>
          </a:p>
        </p:txBody>
      </p:sp>
      <p:sp>
        <p:nvSpPr>
          <p:cNvPr id="5" name="Footer Placeholder 4">
            <a:extLst>
              <a:ext uri="{FF2B5EF4-FFF2-40B4-BE49-F238E27FC236}">
                <a16:creationId xmlns:a16="http://schemas.microsoft.com/office/drawing/2014/main" id="{03D1BA24-7D12-4A1A-8996-5C3F056DE01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83548A3-0C35-4FF2-AE4A-EDD86F062904}"/>
              </a:ext>
            </a:extLst>
          </p:cNvPr>
          <p:cNvSpPr>
            <a:spLocks noGrp="1"/>
          </p:cNvSpPr>
          <p:nvPr>
            <p:ph type="sldNum" sz="quarter" idx="12"/>
          </p:nvPr>
        </p:nvSpPr>
        <p:spPr/>
        <p:txBody>
          <a:bodyPr/>
          <a:lstStyle/>
          <a:p>
            <a:fld id="{68CA9F7F-3E2E-4BC0-A7BB-8D17EB9C8EFF}" type="slidenum">
              <a:rPr lang="en-GB" smtClean="0"/>
              <a:t>‹#›</a:t>
            </a:fld>
            <a:endParaRPr lang="en-GB" dirty="0"/>
          </a:p>
        </p:txBody>
      </p:sp>
    </p:spTree>
    <p:extLst>
      <p:ext uri="{BB962C8B-B14F-4D97-AF65-F5344CB8AC3E}">
        <p14:creationId xmlns:p14="http://schemas.microsoft.com/office/powerpoint/2010/main" val="4165662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366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874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67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5AEE1-55DC-4B75-9B0D-6CAAE1B138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4FD93BB-500A-4ADA-9E89-927698E7BF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923720E-CB42-430F-93AF-E2E53D2B28E0}"/>
              </a:ext>
            </a:extLst>
          </p:cNvPr>
          <p:cNvSpPr>
            <a:spLocks noGrp="1"/>
          </p:cNvSpPr>
          <p:nvPr>
            <p:ph type="dt" sz="half" idx="10"/>
          </p:nvPr>
        </p:nvSpPr>
        <p:spPr/>
        <p:txBody>
          <a:bodyPr/>
          <a:lstStyle/>
          <a:p>
            <a:fld id="{CDD99166-123A-4C2A-9001-E044C7C65EE1}" type="datetimeFigureOut">
              <a:rPr lang="en-GB" smtClean="0"/>
              <a:t>10/09/2020</a:t>
            </a:fld>
            <a:endParaRPr lang="en-GB" dirty="0"/>
          </a:p>
        </p:txBody>
      </p:sp>
      <p:sp>
        <p:nvSpPr>
          <p:cNvPr id="5" name="Footer Placeholder 4">
            <a:extLst>
              <a:ext uri="{FF2B5EF4-FFF2-40B4-BE49-F238E27FC236}">
                <a16:creationId xmlns:a16="http://schemas.microsoft.com/office/drawing/2014/main" id="{11944786-2A74-42A0-AB0E-6CA95790F54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A588AE9-CD6C-4E3F-AB29-E536FC620D55}"/>
              </a:ext>
            </a:extLst>
          </p:cNvPr>
          <p:cNvSpPr>
            <a:spLocks noGrp="1"/>
          </p:cNvSpPr>
          <p:nvPr>
            <p:ph type="sldNum" sz="quarter" idx="12"/>
          </p:nvPr>
        </p:nvSpPr>
        <p:spPr/>
        <p:txBody>
          <a:bodyPr/>
          <a:lstStyle/>
          <a:p>
            <a:fld id="{10B92AFF-0A1C-426F-999F-E7151B2792E4}" type="slidenum">
              <a:rPr lang="en-GB" smtClean="0"/>
              <a:t>‹#›</a:t>
            </a:fld>
            <a:endParaRPr lang="en-GB" dirty="0"/>
          </a:p>
        </p:txBody>
      </p:sp>
    </p:spTree>
    <p:extLst>
      <p:ext uri="{BB962C8B-B14F-4D97-AF65-F5344CB8AC3E}">
        <p14:creationId xmlns:p14="http://schemas.microsoft.com/office/powerpoint/2010/main" val="1539116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A608E-5359-4C80-92DF-30AB02AE11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DCE6A8-16A5-4BD4-8D25-B3AC685BE9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825E9E-FC56-404D-A663-9A54B267C0C3}"/>
              </a:ext>
            </a:extLst>
          </p:cNvPr>
          <p:cNvSpPr>
            <a:spLocks noGrp="1"/>
          </p:cNvSpPr>
          <p:nvPr>
            <p:ph type="dt" sz="half" idx="10"/>
          </p:nvPr>
        </p:nvSpPr>
        <p:spPr/>
        <p:txBody>
          <a:bodyPr/>
          <a:lstStyle/>
          <a:p>
            <a:fld id="{CDD99166-123A-4C2A-9001-E044C7C65EE1}" type="datetimeFigureOut">
              <a:rPr lang="en-GB" smtClean="0"/>
              <a:t>10/09/2020</a:t>
            </a:fld>
            <a:endParaRPr lang="en-GB" dirty="0"/>
          </a:p>
        </p:txBody>
      </p:sp>
      <p:sp>
        <p:nvSpPr>
          <p:cNvPr id="5" name="Footer Placeholder 4">
            <a:extLst>
              <a:ext uri="{FF2B5EF4-FFF2-40B4-BE49-F238E27FC236}">
                <a16:creationId xmlns:a16="http://schemas.microsoft.com/office/drawing/2014/main" id="{AEF97FFB-688F-402A-B092-D79C8D703AB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42B9F71-F229-4D36-AD3D-8B82E07E328A}"/>
              </a:ext>
            </a:extLst>
          </p:cNvPr>
          <p:cNvSpPr>
            <a:spLocks noGrp="1"/>
          </p:cNvSpPr>
          <p:nvPr>
            <p:ph type="sldNum" sz="quarter" idx="12"/>
          </p:nvPr>
        </p:nvSpPr>
        <p:spPr/>
        <p:txBody>
          <a:bodyPr/>
          <a:lstStyle/>
          <a:p>
            <a:fld id="{10B92AFF-0A1C-426F-999F-E7151B2792E4}" type="slidenum">
              <a:rPr lang="en-GB" smtClean="0"/>
              <a:t>‹#›</a:t>
            </a:fld>
            <a:endParaRPr lang="en-GB" dirty="0"/>
          </a:p>
        </p:txBody>
      </p:sp>
    </p:spTree>
    <p:extLst>
      <p:ext uri="{BB962C8B-B14F-4D97-AF65-F5344CB8AC3E}">
        <p14:creationId xmlns:p14="http://schemas.microsoft.com/office/powerpoint/2010/main" val="3067841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08C10-B952-4B9F-9B63-DBE1D44057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94EB21-2F56-4AC5-AA9F-4671C5BA7E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2D7C0D-BDA9-4828-8CE2-3A7E65942E7A}"/>
              </a:ext>
            </a:extLst>
          </p:cNvPr>
          <p:cNvSpPr>
            <a:spLocks noGrp="1"/>
          </p:cNvSpPr>
          <p:nvPr>
            <p:ph type="dt" sz="half" idx="10"/>
          </p:nvPr>
        </p:nvSpPr>
        <p:spPr/>
        <p:txBody>
          <a:bodyPr/>
          <a:lstStyle/>
          <a:p>
            <a:fld id="{CDD99166-123A-4C2A-9001-E044C7C65EE1}" type="datetimeFigureOut">
              <a:rPr lang="en-GB" smtClean="0"/>
              <a:t>10/09/2020</a:t>
            </a:fld>
            <a:endParaRPr lang="en-GB" dirty="0"/>
          </a:p>
        </p:txBody>
      </p:sp>
      <p:sp>
        <p:nvSpPr>
          <p:cNvPr id="5" name="Footer Placeholder 4">
            <a:extLst>
              <a:ext uri="{FF2B5EF4-FFF2-40B4-BE49-F238E27FC236}">
                <a16:creationId xmlns:a16="http://schemas.microsoft.com/office/drawing/2014/main" id="{62B85E40-1618-4591-A926-F419414AA96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004880A-A50B-425B-91BC-009F3A55436E}"/>
              </a:ext>
            </a:extLst>
          </p:cNvPr>
          <p:cNvSpPr>
            <a:spLocks noGrp="1"/>
          </p:cNvSpPr>
          <p:nvPr>
            <p:ph type="sldNum" sz="quarter" idx="12"/>
          </p:nvPr>
        </p:nvSpPr>
        <p:spPr/>
        <p:txBody>
          <a:bodyPr/>
          <a:lstStyle/>
          <a:p>
            <a:fld id="{10B92AFF-0A1C-426F-999F-E7151B2792E4}" type="slidenum">
              <a:rPr lang="en-GB" smtClean="0"/>
              <a:t>‹#›</a:t>
            </a:fld>
            <a:endParaRPr lang="en-GB" dirty="0"/>
          </a:p>
        </p:txBody>
      </p:sp>
    </p:spTree>
    <p:extLst>
      <p:ext uri="{BB962C8B-B14F-4D97-AF65-F5344CB8AC3E}">
        <p14:creationId xmlns:p14="http://schemas.microsoft.com/office/powerpoint/2010/main" val="4047659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2BC06-90B2-4DF8-BF8F-CA044D89FD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91C27B-6324-412E-BB2B-DA99E30FE7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647A1F2-B383-4C1E-B21D-5881829D08F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7EEBA4C-9D48-4171-B77C-9EFF196AA095}"/>
              </a:ext>
            </a:extLst>
          </p:cNvPr>
          <p:cNvSpPr>
            <a:spLocks noGrp="1"/>
          </p:cNvSpPr>
          <p:nvPr>
            <p:ph type="dt" sz="half" idx="10"/>
          </p:nvPr>
        </p:nvSpPr>
        <p:spPr/>
        <p:txBody>
          <a:bodyPr/>
          <a:lstStyle/>
          <a:p>
            <a:fld id="{CDD99166-123A-4C2A-9001-E044C7C65EE1}" type="datetimeFigureOut">
              <a:rPr lang="en-GB" smtClean="0"/>
              <a:t>10/09/2020</a:t>
            </a:fld>
            <a:endParaRPr lang="en-GB" dirty="0"/>
          </a:p>
        </p:txBody>
      </p:sp>
      <p:sp>
        <p:nvSpPr>
          <p:cNvPr id="6" name="Footer Placeholder 5">
            <a:extLst>
              <a:ext uri="{FF2B5EF4-FFF2-40B4-BE49-F238E27FC236}">
                <a16:creationId xmlns:a16="http://schemas.microsoft.com/office/drawing/2014/main" id="{C8E0D474-BFF1-4867-927C-92C743F1EFA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B77F193-6EC5-4961-AD19-1BCBA6D81AEC}"/>
              </a:ext>
            </a:extLst>
          </p:cNvPr>
          <p:cNvSpPr>
            <a:spLocks noGrp="1"/>
          </p:cNvSpPr>
          <p:nvPr>
            <p:ph type="sldNum" sz="quarter" idx="12"/>
          </p:nvPr>
        </p:nvSpPr>
        <p:spPr/>
        <p:txBody>
          <a:bodyPr/>
          <a:lstStyle/>
          <a:p>
            <a:fld id="{10B92AFF-0A1C-426F-999F-E7151B2792E4}" type="slidenum">
              <a:rPr lang="en-GB" smtClean="0"/>
              <a:t>‹#›</a:t>
            </a:fld>
            <a:endParaRPr lang="en-GB" dirty="0"/>
          </a:p>
        </p:txBody>
      </p:sp>
    </p:spTree>
    <p:extLst>
      <p:ext uri="{BB962C8B-B14F-4D97-AF65-F5344CB8AC3E}">
        <p14:creationId xmlns:p14="http://schemas.microsoft.com/office/powerpoint/2010/main" val="1314083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583E2-2573-473D-AFB5-A451E013AC5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3292D3-9AAD-41D6-B038-FDA18F2669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78B88A-E2BB-4FC4-AE89-203E820D642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D6E0D32-16FB-4088-B404-F268E4EBB5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B9005D1-C371-4E01-8E63-16AFE27A03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15E521-24EE-4D47-819C-A797D765BC1C}"/>
              </a:ext>
            </a:extLst>
          </p:cNvPr>
          <p:cNvSpPr>
            <a:spLocks noGrp="1"/>
          </p:cNvSpPr>
          <p:nvPr>
            <p:ph type="dt" sz="half" idx="10"/>
          </p:nvPr>
        </p:nvSpPr>
        <p:spPr/>
        <p:txBody>
          <a:bodyPr/>
          <a:lstStyle/>
          <a:p>
            <a:fld id="{CDD99166-123A-4C2A-9001-E044C7C65EE1}" type="datetimeFigureOut">
              <a:rPr lang="en-GB" smtClean="0"/>
              <a:t>10/09/2020</a:t>
            </a:fld>
            <a:endParaRPr lang="en-GB" dirty="0"/>
          </a:p>
        </p:txBody>
      </p:sp>
      <p:sp>
        <p:nvSpPr>
          <p:cNvPr id="8" name="Footer Placeholder 7">
            <a:extLst>
              <a:ext uri="{FF2B5EF4-FFF2-40B4-BE49-F238E27FC236}">
                <a16:creationId xmlns:a16="http://schemas.microsoft.com/office/drawing/2014/main" id="{8B13C4A9-FE4D-455D-9B0D-4CFA38403B6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24AEB5C-36DB-4842-BD8D-9C662CCF44BD}"/>
              </a:ext>
            </a:extLst>
          </p:cNvPr>
          <p:cNvSpPr>
            <a:spLocks noGrp="1"/>
          </p:cNvSpPr>
          <p:nvPr>
            <p:ph type="sldNum" sz="quarter" idx="12"/>
          </p:nvPr>
        </p:nvSpPr>
        <p:spPr/>
        <p:txBody>
          <a:bodyPr/>
          <a:lstStyle/>
          <a:p>
            <a:fld id="{10B92AFF-0A1C-426F-999F-E7151B2792E4}" type="slidenum">
              <a:rPr lang="en-GB" smtClean="0"/>
              <a:t>‹#›</a:t>
            </a:fld>
            <a:endParaRPr lang="en-GB" dirty="0"/>
          </a:p>
        </p:txBody>
      </p:sp>
    </p:spTree>
    <p:extLst>
      <p:ext uri="{BB962C8B-B14F-4D97-AF65-F5344CB8AC3E}">
        <p14:creationId xmlns:p14="http://schemas.microsoft.com/office/powerpoint/2010/main" val="248653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674A3-9CCE-43E4-91FE-BC6359D995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B794E4-7CCE-4007-8C32-2292E95E9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CC4ACE-5BAF-4EA9-8109-D6D73FE258AF}"/>
              </a:ext>
            </a:extLst>
          </p:cNvPr>
          <p:cNvSpPr>
            <a:spLocks noGrp="1"/>
          </p:cNvSpPr>
          <p:nvPr>
            <p:ph type="dt" sz="half" idx="10"/>
          </p:nvPr>
        </p:nvSpPr>
        <p:spPr/>
        <p:txBody>
          <a:bodyPr/>
          <a:lstStyle/>
          <a:p>
            <a:fld id="{6C083A2F-10E6-47AB-91D9-DC2E2F02F65C}" type="datetimeFigureOut">
              <a:rPr lang="en-GB" smtClean="0"/>
              <a:t>10/09/2020</a:t>
            </a:fld>
            <a:endParaRPr lang="en-GB" dirty="0"/>
          </a:p>
        </p:txBody>
      </p:sp>
      <p:sp>
        <p:nvSpPr>
          <p:cNvPr id="5" name="Footer Placeholder 4">
            <a:extLst>
              <a:ext uri="{FF2B5EF4-FFF2-40B4-BE49-F238E27FC236}">
                <a16:creationId xmlns:a16="http://schemas.microsoft.com/office/drawing/2014/main" id="{B01086A8-68F7-432B-BF83-B4B6E7D9BD1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E9F0E7B-8C9E-4EB1-9E50-560FC6B4EFEF}"/>
              </a:ext>
            </a:extLst>
          </p:cNvPr>
          <p:cNvSpPr>
            <a:spLocks noGrp="1"/>
          </p:cNvSpPr>
          <p:nvPr>
            <p:ph type="sldNum" sz="quarter" idx="12"/>
          </p:nvPr>
        </p:nvSpPr>
        <p:spPr/>
        <p:txBody>
          <a:bodyPr/>
          <a:lstStyle/>
          <a:p>
            <a:fld id="{68CA9F7F-3E2E-4BC0-A7BB-8D17EB9C8EFF}" type="slidenum">
              <a:rPr lang="en-GB" smtClean="0"/>
              <a:t>‹#›</a:t>
            </a:fld>
            <a:endParaRPr lang="en-GB" dirty="0"/>
          </a:p>
        </p:txBody>
      </p:sp>
    </p:spTree>
    <p:extLst>
      <p:ext uri="{BB962C8B-B14F-4D97-AF65-F5344CB8AC3E}">
        <p14:creationId xmlns:p14="http://schemas.microsoft.com/office/powerpoint/2010/main" val="1095099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7E502-A7B5-4FDC-A7A0-44A66E12F0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37B6EA-333B-468C-A56B-079BCAB81D71}"/>
              </a:ext>
            </a:extLst>
          </p:cNvPr>
          <p:cNvSpPr>
            <a:spLocks noGrp="1"/>
          </p:cNvSpPr>
          <p:nvPr>
            <p:ph type="dt" sz="half" idx="10"/>
          </p:nvPr>
        </p:nvSpPr>
        <p:spPr/>
        <p:txBody>
          <a:bodyPr/>
          <a:lstStyle/>
          <a:p>
            <a:fld id="{CDD99166-123A-4C2A-9001-E044C7C65EE1}" type="datetimeFigureOut">
              <a:rPr lang="en-GB" smtClean="0"/>
              <a:t>10/09/2020</a:t>
            </a:fld>
            <a:endParaRPr lang="en-GB" dirty="0"/>
          </a:p>
        </p:txBody>
      </p:sp>
      <p:sp>
        <p:nvSpPr>
          <p:cNvPr id="4" name="Footer Placeholder 3">
            <a:extLst>
              <a:ext uri="{FF2B5EF4-FFF2-40B4-BE49-F238E27FC236}">
                <a16:creationId xmlns:a16="http://schemas.microsoft.com/office/drawing/2014/main" id="{5378B61F-8027-442B-8783-10781DD0433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CE65C02-EF21-42A6-9527-D9A6A0D56B05}"/>
              </a:ext>
            </a:extLst>
          </p:cNvPr>
          <p:cNvSpPr>
            <a:spLocks noGrp="1"/>
          </p:cNvSpPr>
          <p:nvPr>
            <p:ph type="sldNum" sz="quarter" idx="12"/>
          </p:nvPr>
        </p:nvSpPr>
        <p:spPr/>
        <p:txBody>
          <a:bodyPr/>
          <a:lstStyle/>
          <a:p>
            <a:fld id="{10B92AFF-0A1C-426F-999F-E7151B2792E4}" type="slidenum">
              <a:rPr lang="en-GB" smtClean="0"/>
              <a:t>‹#›</a:t>
            </a:fld>
            <a:endParaRPr lang="en-GB" dirty="0"/>
          </a:p>
        </p:txBody>
      </p:sp>
    </p:spTree>
    <p:extLst>
      <p:ext uri="{BB962C8B-B14F-4D97-AF65-F5344CB8AC3E}">
        <p14:creationId xmlns:p14="http://schemas.microsoft.com/office/powerpoint/2010/main" val="1012218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0C9150-1E67-4B1E-B195-C79CF0A015F5}"/>
              </a:ext>
            </a:extLst>
          </p:cNvPr>
          <p:cNvSpPr>
            <a:spLocks noGrp="1"/>
          </p:cNvSpPr>
          <p:nvPr>
            <p:ph type="dt" sz="half" idx="10"/>
          </p:nvPr>
        </p:nvSpPr>
        <p:spPr/>
        <p:txBody>
          <a:bodyPr/>
          <a:lstStyle/>
          <a:p>
            <a:fld id="{CDD99166-123A-4C2A-9001-E044C7C65EE1}" type="datetimeFigureOut">
              <a:rPr lang="en-GB" smtClean="0"/>
              <a:t>10/09/2020</a:t>
            </a:fld>
            <a:endParaRPr lang="en-GB" dirty="0"/>
          </a:p>
        </p:txBody>
      </p:sp>
      <p:sp>
        <p:nvSpPr>
          <p:cNvPr id="3" name="Footer Placeholder 2">
            <a:extLst>
              <a:ext uri="{FF2B5EF4-FFF2-40B4-BE49-F238E27FC236}">
                <a16:creationId xmlns:a16="http://schemas.microsoft.com/office/drawing/2014/main" id="{A7A9DD5E-C095-4068-A7CD-69B3B1692E2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0E9DEFE-1DB2-441C-90E2-CB0DB51B1770}"/>
              </a:ext>
            </a:extLst>
          </p:cNvPr>
          <p:cNvSpPr>
            <a:spLocks noGrp="1"/>
          </p:cNvSpPr>
          <p:nvPr>
            <p:ph type="sldNum" sz="quarter" idx="12"/>
          </p:nvPr>
        </p:nvSpPr>
        <p:spPr/>
        <p:txBody>
          <a:bodyPr/>
          <a:lstStyle/>
          <a:p>
            <a:fld id="{10B92AFF-0A1C-426F-999F-E7151B2792E4}" type="slidenum">
              <a:rPr lang="en-GB" smtClean="0"/>
              <a:t>‹#›</a:t>
            </a:fld>
            <a:endParaRPr lang="en-GB" dirty="0"/>
          </a:p>
        </p:txBody>
      </p:sp>
    </p:spTree>
    <p:extLst>
      <p:ext uri="{BB962C8B-B14F-4D97-AF65-F5344CB8AC3E}">
        <p14:creationId xmlns:p14="http://schemas.microsoft.com/office/powerpoint/2010/main" val="2836621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13076-F41F-49E5-8F45-0B03B95008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CE5280-6089-4DCE-9BEF-8C2FDB2743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1AD9D6-F9A1-4B8F-A10E-B37B8847B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FEB2D2-91B8-4C7E-8DD3-4C35A150B906}"/>
              </a:ext>
            </a:extLst>
          </p:cNvPr>
          <p:cNvSpPr>
            <a:spLocks noGrp="1"/>
          </p:cNvSpPr>
          <p:nvPr>
            <p:ph type="dt" sz="half" idx="10"/>
          </p:nvPr>
        </p:nvSpPr>
        <p:spPr/>
        <p:txBody>
          <a:bodyPr/>
          <a:lstStyle/>
          <a:p>
            <a:fld id="{CDD99166-123A-4C2A-9001-E044C7C65EE1}" type="datetimeFigureOut">
              <a:rPr lang="en-GB" smtClean="0"/>
              <a:t>10/09/2020</a:t>
            </a:fld>
            <a:endParaRPr lang="en-GB" dirty="0"/>
          </a:p>
        </p:txBody>
      </p:sp>
      <p:sp>
        <p:nvSpPr>
          <p:cNvPr id="6" name="Footer Placeholder 5">
            <a:extLst>
              <a:ext uri="{FF2B5EF4-FFF2-40B4-BE49-F238E27FC236}">
                <a16:creationId xmlns:a16="http://schemas.microsoft.com/office/drawing/2014/main" id="{99D13CD1-B9AF-4A07-87DB-7B1DF3A6748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C957211-27A4-47A0-BC00-D07638062FA4}"/>
              </a:ext>
            </a:extLst>
          </p:cNvPr>
          <p:cNvSpPr>
            <a:spLocks noGrp="1"/>
          </p:cNvSpPr>
          <p:nvPr>
            <p:ph type="sldNum" sz="quarter" idx="12"/>
          </p:nvPr>
        </p:nvSpPr>
        <p:spPr/>
        <p:txBody>
          <a:bodyPr/>
          <a:lstStyle/>
          <a:p>
            <a:fld id="{10B92AFF-0A1C-426F-999F-E7151B2792E4}" type="slidenum">
              <a:rPr lang="en-GB" smtClean="0"/>
              <a:t>‹#›</a:t>
            </a:fld>
            <a:endParaRPr lang="en-GB" dirty="0"/>
          </a:p>
        </p:txBody>
      </p:sp>
    </p:spTree>
    <p:extLst>
      <p:ext uri="{BB962C8B-B14F-4D97-AF65-F5344CB8AC3E}">
        <p14:creationId xmlns:p14="http://schemas.microsoft.com/office/powerpoint/2010/main" val="440549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59E3B-71E2-4294-A530-ECD954A5B8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47EF4F1-8BD4-4A3C-8A34-CF9EE339FF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6743A48-82B8-46B3-8997-24EF0E7F4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BC28AD-2A3D-4631-BA80-C6F71FDD1FA4}"/>
              </a:ext>
            </a:extLst>
          </p:cNvPr>
          <p:cNvSpPr>
            <a:spLocks noGrp="1"/>
          </p:cNvSpPr>
          <p:nvPr>
            <p:ph type="dt" sz="half" idx="10"/>
          </p:nvPr>
        </p:nvSpPr>
        <p:spPr/>
        <p:txBody>
          <a:bodyPr/>
          <a:lstStyle/>
          <a:p>
            <a:fld id="{CDD99166-123A-4C2A-9001-E044C7C65EE1}" type="datetimeFigureOut">
              <a:rPr lang="en-GB" smtClean="0"/>
              <a:t>10/09/2020</a:t>
            </a:fld>
            <a:endParaRPr lang="en-GB" dirty="0"/>
          </a:p>
        </p:txBody>
      </p:sp>
      <p:sp>
        <p:nvSpPr>
          <p:cNvPr id="6" name="Footer Placeholder 5">
            <a:extLst>
              <a:ext uri="{FF2B5EF4-FFF2-40B4-BE49-F238E27FC236}">
                <a16:creationId xmlns:a16="http://schemas.microsoft.com/office/drawing/2014/main" id="{85762710-96AD-436A-856B-F6BB271785D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0BBB86-580C-44E5-8522-C8913D8A811A}"/>
              </a:ext>
            </a:extLst>
          </p:cNvPr>
          <p:cNvSpPr>
            <a:spLocks noGrp="1"/>
          </p:cNvSpPr>
          <p:nvPr>
            <p:ph type="sldNum" sz="quarter" idx="12"/>
          </p:nvPr>
        </p:nvSpPr>
        <p:spPr/>
        <p:txBody>
          <a:bodyPr/>
          <a:lstStyle/>
          <a:p>
            <a:fld id="{10B92AFF-0A1C-426F-999F-E7151B2792E4}" type="slidenum">
              <a:rPr lang="en-GB" smtClean="0"/>
              <a:t>‹#›</a:t>
            </a:fld>
            <a:endParaRPr lang="en-GB" dirty="0"/>
          </a:p>
        </p:txBody>
      </p:sp>
    </p:spTree>
    <p:extLst>
      <p:ext uri="{BB962C8B-B14F-4D97-AF65-F5344CB8AC3E}">
        <p14:creationId xmlns:p14="http://schemas.microsoft.com/office/powerpoint/2010/main" val="3731453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0433-923D-43F8-A881-09825C55F1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FBD48C-881B-46E2-B04C-7868821E94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4CDE12-27B9-43C5-9E25-0B32ABDDA0FC}"/>
              </a:ext>
            </a:extLst>
          </p:cNvPr>
          <p:cNvSpPr>
            <a:spLocks noGrp="1"/>
          </p:cNvSpPr>
          <p:nvPr>
            <p:ph type="dt" sz="half" idx="10"/>
          </p:nvPr>
        </p:nvSpPr>
        <p:spPr/>
        <p:txBody>
          <a:bodyPr/>
          <a:lstStyle/>
          <a:p>
            <a:fld id="{CDD99166-123A-4C2A-9001-E044C7C65EE1}" type="datetimeFigureOut">
              <a:rPr lang="en-GB" smtClean="0"/>
              <a:t>10/09/2020</a:t>
            </a:fld>
            <a:endParaRPr lang="en-GB" dirty="0"/>
          </a:p>
        </p:txBody>
      </p:sp>
      <p:sp>
        <p:nvSpPr>
          <p:cNvPr id="5" name="Footer Placeholder 4">
            <a:extLst>
              <a:ext uri="{FF2B5EF4-FFF2-40B4-BE49-F238E27FC236}">
                <a16:creationId xmlns:a16="http://schemas.microsoft.com/office/drawing/2014/main" id="{2B566B5A-DB73-428A-A35A-70BFCF7F965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F38AF8D-6942-48F8-94BC-25C2EBDD4DE0}"/>
              </a:ext>
            </a:extLst>
          </p:cNvPr>
          <p:cNvSpPr>
            <a:spLocks noGrp="1"/>
          </p:cNvSpPr>
          <p:nvPr>
            <p:ph type="sldNum" sz="quarter" idx="12"/>
          </p:nvPr>
        </p:nvSpPr>
        <p:spPr/>
        <p:txBody>
          <a:bodyPr/>
          <a:lstStyle/>
          <a:p>
            <a:fld id="{10B92AFF-0A1C-426F-999F-E7151B2792E4}" type="slidenum">
              <a:rPr lang="en-GB" smtClean="0"/>
              <a:t>‹#›</a:t>
            </a:fld>
            <a:endParaRPr lang="en-GB" dirty="0"/>
          </a:p>
        </p:txBody>
      </p:sp>
    </p:spTree>
    <p:extLst>
      <p:ext uri="{BB962C8B-B14F-4D97-AF65-F5344CB8AC3E}">
        <p14:creationId xmlns:p14="http://schemas.microsoft.com/office/powerpoint/2010/main" val="38099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9654C4-0409-4143-9D10-32B3050C0E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5A1F7B-93AE-4EC2-8EC0-DDD9DD6BA5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F8E7C0-A15B-4BD2-AC43-D48B84606F44}"/>
              </a:ext>
            </a:extLst>
          </p:cNvPr>
          <p:cNvSpPr>
            <a:spLocks noGrp="1"/>
          </p:cNvSpPr>
          <p:nvPr>
            <p:ph type="dt" sz="half" idx="10"/>
          </p:nvPr>
        </p:nvSpPr>
        <p:spPr/>
        <p:txBody>
          <a:bodyPr/>
          <a:lstStyle/>
          <a:p>
            <a:fld id="{CDD99166-123A-4C2A-9001-E044C7C65EE1}" type="datetimeFigureOut">
              <a:rPr lang="en-GB" smtClean="0"/>
              <a:t>10/09/2020</a:t>
            </a:fld>
            <a:endParaRPr lang="en-GB" dirty="0"/>
          </a:p>
        </p:txBody>
      </p:sp>
      <p:sp>
        <p:nvSpPr>
          <p:cNvPr id="5" name="Footer Placeholder 4">
            <a:extLst>
              <a:ext uri="{FF2B5EF4-FFF2-40B4-BE49-F238E27FC236}">
                <a16:creationId xmlns:a16="http://schemas.microsoft.com/office/drawing/2014/main" id="{81278EB2-F2F4-41F9-B981-B15E2E2D2AF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1A2EE8C-92F8-4C32-B5CB-8DC50CF67494}"/>
              </a:ext>
            </a:extLst>
          </p:cNvPr>
          <p:cNvSpPr>
            <a:spLocks noGrp="1"/>
          </p:cNvSpPr>
          <p:nvPr>
            <p:ph type="sldNum" sz="quarter" idx="12"/>
          </p:nvPr>
        </p:nvSpPr>
        <p:spPr/>
        <p:txBody>
          <a:bodyPr/>
          <a:lstStyle/>
          <a:p>
            <a:fld id="{10B92AFF-0A1C-426F-999F-E7151B2792E4}" type="slidenum">
              <a:rPr lang="en-GB" smtClean="0"/>
              <a:t>‹#›</a:t>
            </a:fld>
            <a:endParaRPr lang="en-GB" dirty="0"/>
          </a:p>
        </p:txBody>
      </p:sp>
    </p:spTree>
    <p:extLst>
      <p:ext uri="{BB962C8B-B14F-4D97-AF65-F5344CB8AC3E}">
        <p14:creationId xmlns:p14="http://schemas.microsoft.com/office/powerpoint/2010/main" val="2744762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99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CE670-AFCA-4217-9262-3EBB8FE1CE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A79E23-F15A-4B28-BA59-E1D7392C8C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339F8F-D202-4E19-9D1E-22846995F81A}"/>
              </a:ext>
            </a:extLst>
          </p:cNvPr>
          <p:cNvSpPr>
            <a:spLocks noGrp="1"/>
          </p:cNvSpPr>
          <p:nvPr>
            <p:ph type="dt" sz="half" idx="10"/>
          </p:nvPr>
        </p:nvSpPr>
        <p:spPr/>
        <p:txBody>
          <a:bodyPr/>
          <a:lstStyle/>
          <a:p>
            <a:fld id="{6C083A2F-10E6-47AB-91D9-DC2E2F02F65C}" type="datetimeFigureOut">
              <a:rPr lang="en-GB" smtClean="0"/>
              <a:t>10/09/2020</a:t>
            </a:fld>
            <a:endParaRPr lang="en-GB" dirty="0"/>
          </a:p>
        </p:txBody>
      </p:sp>
      <p:sp>
        <p:nvSpPr>
          <p:cNvPr id="5" name="Footer Placeholder 4">
            <a:extLst>
              <a:ext uri="{FF2B5EF4-FFF2-40B4-BE49-F238E27FC236}">
                <a16:creationId xmlns:a16="http://schemas.microsoft.com/office/drawing/2014/main" id="{0581AD75-AB9C-443F-BB0F-0A8A6679342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20C2F88-BD57-48FC-8BFE-BB4D930FA201}"/>
              </a:ext>
            </a:extLst>
          </p:cNvPr>
          <p:cNvSpPr>
            <a:spLocks noGrp="1"/>
          </p:cNvSpPr>
          <p:nvPr>
            <p:ph type="sldNum" sz="quarter" idx="12"/>
          </p:nvPr>
        </p:nvSpPr>
        <p:spPr/>
        <p:txBody>
          <a:bodyPr/>
          <a:lstStyle/>
          <a:p>
            <a:fld id="{68CA9F7F-3E2E-4BC0-A7BB-8D17EB9C8EFF}" type="slidenum">
              <a:rPr lang="en-GB" smtClean="0"/>
              <a:t>‹#›</a:t>
            </a:fld>
            <a:endParaRPr lang="en-GB" dirty="0"/>
          </a:p>
        </p:txBody>
      </p:sp>
    </p:spTree>
    <p:extLst>
      <p:ext uri="{BB962C8B-B14F-4D97-AF65-F5344CB8AC3E}">
        <p14:creationId xmlns:p14="http://schemas.microsoft.com/office/powerpoint/2010/main" val="285477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D376B-4213-4307-88D7-6861615650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02FA8E-1A68-456E-8E91-CEC2C83222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DFA4A1-3AC3-408D-9CC2-BF24346B62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3ED7256-DD43-425E-BB40-FB978CC538D6}"/>
              </a:ext>
            </a:extLst>
          </p:cNvPr>
          <p:cNvSpPr>
            <a:spLocks noGrp="1"/>
          </p:cNvSpPr>
          <p:nvPr>
            <p:ph type="dt" sz="half" idx="10"/>
          </p:nvPr>
        </p:nvSpPr>
        <p:spPr/>
        <p:txBody>
          <a:bodyPr/>
          <a:lstStyle/>
          <a:p>
            <a:fld id="{6C083A2F-10E6-47AB-91D9-DC2E2F02F65C}" type="datetimeFigureOut">
              <a:rPr lang="en-GB" smtClean="0"/>
              <a:t>10/09/2020</a:t>
            </a:fld>
            <a:endParaRPr lang="en-GB" dirty="0"/>
          </a:p>
        </p:txBody>
      </p:sp>
      <p:sp>
        <p:nvSpPr>
          <p:cNvPr id="6" name="Footer Placeholder 5">
            <a:extLst>
              <a:ext uri="{FF2B5EF4-FFF2-40B4-BE49-F238E27FC236}">
                <a16:creationId xmlns:a16="http://schemas.microsoft.com/office/drawing/2014/main" id="{24B6F942-996E-4910-8EE7-0DC978F6BE1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6EC988C-2B43-4E14-A49F-2582BA20F5BB}"/>
              </a:ext>
            </a:extLst>
          </p:cNvPr>
          <p:cNvSpPr>
            <a:spLocks noGrp="1"/>
          </p:cNvSpPr>
          <p:nvPr>
            <p:ph type="sldNum" sz="quarter" idx="12"/>
          </p:nvPr>
        </p:nvSpPr>
        <p:spPr/>
        <p:txBody>
          <a:bodyPr/>
          <a:lstStyle/>
          <a:p>
            <a:fld id="{68CA9F7F-3E2E-4BC0-A7BB-8D17EB9C8EFF}" type="slidenum">
              <a:rPr lang="en-GB" smtClean="0"/>
              <a:t>‹#›</a:t>
            </a:fld>
            <a:endParaRPr lang="en-GB" dirty="0"/>
          </a:p>
        </p:txBody>
      </p:sp>
    </p:spTree>
    <p:extLst>
      <p:ext uri="{BB962C8B-B14F-4D97-AF65-F5344CB8AC3E}">
        <p14:creationId xmlns:p14="http://schemas.microsoft.com/office/powerpoint/2010/main" val="81680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E0E21-0001-4A15-A80F-D5582C9827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44A8B4-05AA-4F11-B69A-6305402A37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743156-D70E-48BB-BFE8-3515A8E112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0B71930-9F5D-4147-A41F-724A05F2F9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390DE6-EAA4-4795-AFF7-0C2B2DBC29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9BCA5A8-3658-48A4-BF99-115EF7F052B0}"/>
              </a:ext>
            </a:extLst>
          </p:cNvPr>
          <p:cNvSpPr>
            <a:spLocks noGrp="1"/>
          </p:cNvSpPr>
          <p:nvPr>
            <p:ph type="dt" sz="half" idx="10"/>
          </p:nvPr>
        </p:nvSpPr>
        <p:spPr/>
        <p:txBody>
          <a:bodyPr/>
          <a:lstStyle/>
          <a:p>
            <a:fld id="{6C083A2F-10E6-47AB-91D9-DC2E2F02F65C}" type="datetimeFigureOut">
              <a:rPr lang="en-GB" smtClean="0"/>
              <a:t>10/09/2020</a:t>
            </a:fld>
            <a:endParaRPr lang="en-GB" dirty="0"/>
          </a:p>
        </p:txBody>
      </p:sp>
      <p:sp>
        <p:nvSpPr>
          <p:cNvPr id="8" name="Footer Placeholder 7">
            <a:extLst>
              <a:ext uri="{FF2B5EF4-FFF2-40B4-BE49-F238E27FC236}">
                <a16:creationId xmlns:a16="http://schemas.microsoft.com/office/drawing/2014/main" id="{156442E4-AE8C-433D-A976-F8A8432122A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BCA158BC-59B3-47F2-B190-10667DB5BB4F}"/>
              </a:ext>
            </a:extLst>
          </p:cNvPr>
          <p:cNvSpPr>
            <a:spLocks noGrp="1"/>
          </p:cNvSpPr>
          <p:nvPr>
            <p:ph type="sldNum" sz="quarter" idx="12"/>
          </p:nvPr>
        </p:nvSpPr>
        <p:spPr/>
        <p:txBody>
          <a:bodyPr/>
          <a:lstStyle/>
          <a:p>
            <a:fld id="{68CA9F7F-3E2E-4BC0-A7BB-8D17EB9C8EFF}" type="slidenum">
              <a:rPr lang="en-GB" smtClean="0"/>
              <a:t>‹#›</a:t>
            </a:fld>
            <a:endParaRPr lang="en-GB" dirty="0"/>
          </a:p>
        </p:txBody>
      </p:sp>
    </p:spTree>
    <p:extLst>
      <p:ext uri="{BB962C8B-B14F-4D97-AF65-F5344CB8AC3E}">
        <p14:creationId xmlns:p14="http://schemas.microsoft.com/office/powerpoint/2010/main" val="35372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602D2-3A9C-463A-82C5-A4F3F3338D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E9A310-6A90-4008-9221-672E2A6F9794}"/>
              </a:ext>
            </a:extLst>
          </p:cNvPr>
          <p:cNvSpPr>
            <a:spLocks noGrp="1"/>
          </p:cNvSpPr>
          <p:nvPr>
            <p:ph type="dt" sz="half" idx="10"/>
          </p:nvPr>
        </p:nvSpPr>
        <p:spPr/>
        <p:txBody>
          <a:bodyPr/>
          <a:lstStyle/>
          <a:p>
            <a:fld id="{6C083A2F-10E6-47AB-91D9-DC2E2F02F65C}" type="datetimeFigureOut">
              <a:rPr lang="en-GB" smtClean="0"/>
              <a:t>10/09/2020</a:t>
            </a:fld>
            <a:endParaRPr lang="en-GB" dirty="0"/>
          </a:p>
        </p:txBody>
      </p:sp>
      <p:sp>
        <p:nvSpPr>
          <p:cNvPr id="4" name="Footer Placeholder 3">
            <a:extLst>
              <a:ext uri="{FF2B5EF4-FFF2-40B4-BE49-F238E27FC236}">
                <a16:creationId xmlns:a16="http://schemas.microsoft.com/office/drawing/2014/main" id="{4673FFDF-44EE-426D-BD9F-EFD7078F7DF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7BCCA84-8EB5-41E6-B728-1495D8977E66}"/>
              </a:ext>
            </a:extLst>
          </p:cNvPr>
          <p:cNvSpPr>
            <a:spLocks noGrp="1"/>
          </p:cNvSpPr>
          <p:nvPr>
            <p:ph type="sldNum" sz="quarter" idx="12"/>
          </p:nvPr>
        </p:nvSpPr>
        <p:spPr/>
        <p:txBody>
          <a:bodyPr/>
          <a:lstStyle/>
          <a:p>
            <a:fld id="{68CA9F7F-3E2E-4BC0-A7BB-8D17EB9C8EFF}" type="slidenum">
              <a:rPr lang="en-GB" smtClean="0"/>
              <a:t>‹#›</a:t>
            </a:fld>
            <a:endParaRPr lang="en-GB" dirty="0"/>
          </a:p>
        </p:txBody>
      </p:sp>
    </p:spTree>
    <p:extLst>
      <p:ext uri="{BB962C8B-B14F-4D97-AF65-F5344CB8AC3E}">
        <p14:creationId xmlns:p14="http://schemas.microsoft.com/office/powerpoint/2010/main" val="3782449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033EBD-D912-4E53-AC27-3DF307384295}"/>
              </a:ext>
            </a:extLst>
          </p:cNvPr>
          <p:cNvSpPr>
            <a:spLocks noGrp="1"/>
          </p:cNvSpPr>
          <p:nvPr>
            <p:ph type="dt" sz="half" idx="10"/>
          </p:nvPr>
        </p:nvSpPr>
        <p:spPr/>
        <p:txBody>
          <a:bodyPr/>
          <a:lstStyle/>
          <a:p>
            <a:fld id="{6C083A2F-10E6-47AB-91D9-DC2E2F02F65C}" type="datetimeFigureOut">
              <a:rPr lang="en-GB" smtClean="0"/>
              <a:t>10/09/2020</a:t>
            </a:fld>
            <a:endParaRPr lang="en-GB" dirty="0"/>
          </a:p>
        </p:txBody>
      </p:sp>
      <p:sp>
        <p:nvSpPr>
          <p:cNvPr id="3" name="Footer Placeholder 2">
            <a:extLst>
              <a:ext uri="{FF2B5EF4-FFF2-40B4-BE49-F238E27FC236}">
                <a16:creationId xmlns:a16="http://schemas.microsoft.com/office/drawing/2014/main" id="{F885DA99-81DF-45C7-8D80-5E3CADA047D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97612E0-B0F0-4242-8032-6E2C3D029E30}"/>
              </a:ext>
            </a:extLst>
          </p:cNvPr>
          <p:cNvSpPr>
            <a:spLocks noGrp="1"/>
          </p:cNvSpPr>
          <p:nvPr>
            <p:ph type="sldNum" sz="quarter" idx="12"/>
          </p:nvPr>
        </p:nvSpPr>
        <p:spPr/>
        <p:txBody>
          <a:bodyPr/>
          <a:lstStyle/>
          <a:p>
            <a:fld id="{68CA9F7F-3E2E-4BC0-A7BB-8D17EB9C8EFF}" type="slidenum">
              <a:rPr lang="en-GB" smtClean="0"/>
              <a:t>‹#›</a:t>
            </a:fld>
            <a:endParaRPr lang="en-GB" dirty="0"/>
          </a:p>
        </p:txBody>
      </p:sp>
    </p:spTree>
    <p:extLst>
      <p:ext uri="{BB962C8B-B14F-4D97-AF65-F5344CB8AC3E}">
        <p14:creationId xmlns:p14="http://schemas.microsoft.com/office/powerpoint/2010/main" val="371497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4FE4D-CDE9-49E4-B59D-20FDBDAC43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99ACD5-89E4-48C9-83CC-C97BD60BCA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E646AC9-8D22-4C7C-9B0D-335D3E6F6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55F627-2215-422D-B629-1F9F64A5BF27}"/>
              </a:ext>
            </a:extLst>
          </p:cNvPr>
          <p:cNvSpPr>
            <a:spLocks noGrp="1"/>
          </p:cNvSpPr>
          <p:nvPr>
            <p:ph type="dt" sz="half" idx="10"/>
          </p:nvPr>
        </p:nvSpPr>
        <p:spPr/>
        <p:txBody>
          <a:bodyPr/>
          <a:lstStyle/>
          <a:p>
            <a:fld id="{6C083A2F-10E6-47AB-91D9-DC2E2F02F65C}" type="datetimeFigureOut">
              <a:rPr lang="en-GB" smtClean="0"/>
              <a:t>10/09/2020</a:t>
            </a:fld>
            <a:endParaRPr lang="en-GB" dirty="0"/>
          </a:p>
        </p:txBody>
      </p:sp>
      <p:sp>
        <p:nvSpPr>
          <p:cNvPr id="6" name="Footer Placeholder 5">
            <a:extLst>
              <a:ext uri="{FF2B5EF4-FFF2-40B4-BE49-F238E27FC236}">
                <a16:creationId xmlns:a16="http://schemas.microsoft.com/office/drawing/2014/main" id="{8ADE06C4-801B-4375-8864-D3C4F3DC36A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EF31A2A-929C-4266-81D4-A6CAAD44A192}"/>
              </a:ext>
            </a:extLst>
          </p:cNvPr>
          <p:cNvSpPr>
            <a:spLocks noGrp="1"/>
          </p:cNvSpPr>
          <p:nvPr>
            <p:ph type="sldNum" sz="quarter" idx="12"/>
          </p:nvPr>
        </p:nvSpPr>
        <p:spPr/>
        <p:txBody>
          <a:bodyPr/>
          <a:lstStyle/>
          <a:p>
            <a:fld id="{68CA9F7F-3E2E-4BC0-A7BB-8D17EB9C8EFF}" type="slidenum">
              <a:rPr lang="en-GB" smtClean="0"/>
              <a:t>‹#›</a:t>
            </a:fld>
            <a:endParaRPr lang="en-GB" dirty="0"/>
          </a:p>
        </p:txBody>
      </p:sp>
    </p:spTree>
    <p:extLst>
      <p:ext uri="{BB962C8B-B14F-4D97-AF65-F5344CB8AC3E}">
        <p14:creationId xmlns:p14="http://schemas.microsoft.com/office/powerpoint/2010/main" val="1171503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6185A-3DA6-4EA4-8E6D-57D0CA8DD9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127C50-133F-4DFC-9D69-5B75028C46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08DF0EE-A9B4-46C2-9CA3-EFB0B69F57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0B3C58-F46F-44AA-80F1-ED041B69F646}"/>
              </a:ext>
            </a:extLst>
          </p:cNvPr>
          <p:cNvSpPr>
            <a:spLocks noGrp="1"/>
          </p:cNvSpPr>
          <p:nvPr>
            <p:ph type="dt" sz="half" idx="10"/>
          </p:nvPr>
        </p:nvSpPr>
        <p:spPr/>
        <p:txBody>
          <a:bodyPr/>
          <a:lstStyle/>
          <a:p>
            <a:fld id="{6C083A2F-10E6-47AB-91D9-DC2E2F02F65C}" type="datetimeFigureOut">
              <a:rPr lang="en-GB" smtClean="0"/>
              <a:t>10/09/2020</a:t>
            </a:fld>
            <a:endParaRPr lang="en-GB" dirty="0"/>
          </a:p>
        </p:txBody>
      </p:sp>
      <p:sp>
        <p:nvSpPr>
          <p:cNvPr id="6" name="Footer Placeholder 5">
            <a:extLst>
              <a:ext uri="{FF2B5EF4-FFF2-40B4-BE49-F238E27FC236}">
                <a16:creationId xmlns:a16="http://schemas.microsoft.com/office/drawing/2014/main" id="{A2A964F5-B0ED-415D-A3C7-8EB19E56DEB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7C3114-9538-49DB-B36D-D29B3A66D414}"/>
              </a:ext>
            </a:extLst>
          </p:cNvPr>
          <p:cNvSpPr>
            <a:spLocks noGrp="1"/>
          </p:cNvSpPr>
          <p:nvPr>
            <p:ph type="sldNum" sz="quarter" idx="12"/>
          </p:nvPr>
        </p:nvSpPr>
        <p:spPr/>
        <p:txBody>
          <a:bodyPr/>
          <a:lstStyle/>
          <a:p>
            <a:fld id="{68CA9F7F-3E2E-4BC0-A7BB-8D17EB9C8EFF}" type="slidenum">
              <a:rPr lang="en-GB" smtClean="0"/>
              <a:t>‹#›</a:t>
            </a:fld>
            <a:endParaRPr lang="en-GB" dirty="0"/>
          </a:p>
        </p:txBody>
      </p:sp>
    </p:spTree>
    <p:extLst>
      <p:ext uri="{BB962C8B-B14F-4D97-AF65-F5344CB8AC3E}">
        <p14:creationId xmlns:p14="http://schemas.microsoft.com/office/powerpoint/2010/main" val="805897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8547E1-5D67-42A3-88BF-1954329384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1012A-F95E-407B-90E4-A14B2253D0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D172F3-686A-4584-AF0B-CDEC3247DB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83A2F-10E6-47AB-91D9-DC2E2F02F65C}" type="datetimeFigureOut">
              <a:rPr lang="en-GB" smtClean="0"/>
              <a:t>10/09/2020</a:t>
            </a:fld>
            <a:endParaRPr lang="en-GB" dirty="0"/>
          </a:p>
        </p:txBody>
      </p:sp>
      <p:sp>
        <p:nvSpPr>
          <p:cNvPr id="5" name="Footer Placeholder 4">
            <a:extLst>
              <a:ext uri="{FF2B5EF4-FFF2-40B4-BE49-F238E27FC236}">
                <a16:creationId xmlns:a16="http://schemas.microsoft.com/office/drawing/2014/main" id="{E8ABB908-00A3-478A-BE75-1C28CEA03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9EA583F-8440-478E-93D5-408D349CCE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A9F7F-3E2E-4BC0-A7BB-8D17EB9C8EFF}" type="slidenum">
              <a:rPr lang="en-GB" smtClean="0"/>
              <a:t>‹#›</a:t>
            </a:fld>
            <a:endParaRPr lang="en-GB" dirty="0"/>
          </a:p>
        </p:txBody>
      </p:sp>
    </p:spTree>
    <p:extLst>
      <p:ext uri="{BB962C8B-B14F-4D97-AF65-F5344CB8AC3E}">
        <p14:creationId xmlns:p14="http://schemas.microsoft.com/office/powerpoint/2010/main" val="2181270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33852-5549-42EC-88A3-CA413ACD31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016D1F-2EF4-4A2E-94A8-769A37494D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27F3A9-3F63-4AFC-9E19-12694F41CD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99166-123A-4C2A-9001-E044C7C65EE1}" type="datetimeFigureOut">
              <a:rPr lang="en-GB" smtClean="0"/>
              <a:t>10/09/2020</a:t>
            </a:fld>
            <a:endParaRPr lang="en-GB" dirty="0"/>
          </a:p>
        </p:txBody>
      </p:sp>
      <p:sp>
        <p:nvSpPr>
          <p:cNvPr id="5" name="Footer Placeholder 4">
            <a:extLst>
              <a:ext uri="{FF2B5EF4-FFF2-40B4-BE49-F238E27FC236}">
                <a16:creationId xmlns:a16="http://schemas.microsoft.com/office/drawing/2014/main" id="{ACB5D9AC-380D-4D87-B566-C33AB33645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F895EA9-B4DD-4587-99E6-2FA52CE6AD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92AFF-0A1C-426F-999F-E7151B2792E4}" type="slidenum">
              <a:rPr lang="en-GB" smtClean="0"/>
              <a:t>‹#›</a:t>
            </a:fld>
            <a:endParaRPr lang="en-GB" dirty="0"/>
          </a:p>
        </p:txBody>
      </p:sp>
    </p:spTree>
    <p:extLst>
      <p:ext uri="{BB962C8B-B14F-4D97-AF65-F5344CB8AC3E}">
        <p14:creationId xmlns:p14="http://schemas.microsoft.com/office/powerpoint/2010/main" val="3271771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dropbox.com/sh/ti3vq3m9bw3vgh7/AABE-m_BKgIxD_dCISNFUakra?dl=0"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14.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mailto:minded@rcpsych.ac.uk"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0.sv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1.png"/><Relationship Id="rId7"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7.sv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www.annafreud.or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image" Target="../media/image10.sv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5.png"/><Relationship Id="rId3" Type="http://schemas.openxmlformats.org/officeDocument/2006/relationships/hyperlink" Target="http://www.annafreud.org/schools-and-colleges/" TargetMode="External"/><Relationship Id="rId7" Type="http://schemas.openxmlformats.org/officeDocument/2006/relationships/diagramColors" Target="../diagrams/colors1.xml"/><Relationship Id="rId12"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hyperlink" Target="http://www.mentallyhealthyschools.co.uk/" TargetMode="External"/><Relationship Id="rId5" Type="http://schemas.openxmlformats.org/officeDocument/2006/relationships/diagramLayout" Target="../diagrams/layout1.xml"/><Relationship Id="rId10" Type="http://schemas.openxmlformats.org/officeDocument/2006/relationships/image" Target="../media/image6.png"/><Relationship Id="rId4" Type="http://schemas.openxmlformats.org/officeDocument/2006/relationships/diagramData" Target="../diagrams/data1.xml"/><Relationship Id="rId9" Type="http://schemas.openxmlformats.org/officeDocument/2006/relationships/hyperlink" Target="https://us13.list-manage.com/subscribe?u=aa2c9f8b722440e7e05bedb82&amp;id=9af9ece843"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10.sv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9.png"/><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https://www.england.nhs.uk/2020/06/top-nhs-doctor-issues-advice-for-children-going-back-to-school" TargetMode="External"/><Relationship Id="rId7"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www.nhs.uk/service-search/mental-health/find-an-urgent-mental-health-helpline/age" TargetMode="External"/><Relationship Id="rId5" Type="http://schemas.openxmlformats.org/officeDocument/2006/relationships/hyperlink" Target="https://www.barnardos.org.uk/see-hear-respond" TargetMode="External"/><Relationship Id="rId4" Type="http://schemas.openxmlformats.org/officeDocument/2006/relationships/hyperlink" Target="http://tracking.vuelio.co.uk/tracking/click?d=ST5Fjw8TFzFPvPpmyMCL04B1Ry0a5Gd8tUPFa8xl_MXBCw8qi7TWfW3eEawFr8peMcX71NEU3C9pHFjQLNR_N_uEJxaQDkRk6eUaxkL48QKKPjv5fd-HblejFSl-pLSCNKB5nZrhHHL1UBdVJ2GeDkcZ6DGjfDUXCx2OizOdogiyLJLbMaZbJet-q7pfTd8Q2lr09Eml45X2aWwMr4zW1qBMCaFwycJF77DhYkcXe5vdStwqR3ej2RU_RiyjiLKnkgdGDNoaGZs92h_GbSjYs-gbjEpV76mWrp71HOWyFm7p0"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14.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14.xml"/><Relationship Id="rId5" Type="http://schemas.openxmlformats.org/officeDocument/2006/relationships/image" Target="../media/image10.svg"/><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9.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svg"/></Relationships>
</file>

<file path=ppt/slides/_rels/slide6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60.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16.xml"/><Relationship Id="rId4" Type="http://schemas.openxmlformats.org/officeDocument/2006/relationships/image" Target="../media/image10.svg"/></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2.xml"/><Relationship Id="rId1" Type="http://schemas.openxmlformats.org/officeDocument/2006/relationships/slideLayout" Target="../slideLayouts/slideLayout16.xml"/><Relationship Id="rId5" Type="http://schemas.openxmlformats.org/officeDocument/2006/relationships/image" Target="../media/image54.png"/><Relationship Id="rId4" Type="http://schemas.openxmlformats.org/officeDocument/2006/relationships/image" Target="../media/image53.png"/></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3.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64.xml.rels><?xml version="1.0" encoding="UTF-8" standalone="yes"?>
<Relationships xmlns="http://schemas.openxmlformats.org/package/2006/relationships"><Relationship Id="rId3" Type="http://schemas.openxmlformats.org/officeDocument/2006/relationships/hyperlink" Target="https://www.minded.org.uk/Component/Details/653614" TargetMode="External"/><Relationship Id="rId2" Type="http://schemas.openxmlformats.org/officeDocument/2006/relationships/notesSlide" Target="../notesSlides/notesSlide64.xml"/><Relationship Id="rId1" Type="http://schemas.openxmlformats.org/officeDocument/2006/relationships/slideLayout" Target="../slideLayouts/slideLayout18.xml"/><Relationship Id="rId5" Type="http://schemas.openxmlformats.org/officeDocument/2006/relationships/image" Target="../media/image10.svg"/><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3" Type="http://schemas.openxmlformats.org/officeDocument/2006/relationships/image" Target="../media/image56.jpg"/><Relationship Id="rId7" Type="http://schemas.openxmlformats.org/officeDocument/2006/relationships/image" Target="../media/image10.svg"/><Relationship Id="rId2" Type="http://schemas.openxmlformats.org/officeDocument/2006/relationships/notesSlide" Target="../notesSlides/notesSlide65.xml"/><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58.png"/><Relationship Id="rId4" Type="http://schemas.openxmlformats.org/officeDocument/2006/relationships/image" Target="../media/image57.png"/></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6.xml"/><Relationship Id="rId1" Type="http://schemas.openxmlformats.org/officeDocument/2006/relationships/slideLayout" Target="../slideLayouts/slideLayout16.xml"/><Relationship Id="rId5" Type="http://schemas.openxmlformats.org/officeDocument/2006/relationships/image" Target="../media/image10.svg"/><Relationship Id="rId4" Type="http://schemas.openxmlformats.org/officeDocument/2006/relationships/image" Target="../media/image9.png"/></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7.xml"/><Relationship Id="rId1" Type="http://schemas.openxmlformats.org/officeDocument/2006/relationships/slideLayout" Target="../slideLayouts/slideLayout21.xml"/><Relationship Id="rId5" Type="http://schemas.openxmlformats.org/officeDocument/2006/relationships/image" Target="../media/image10.svg"/><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https://www.england.nhs.uk/2020/06/top-nhs-doctor-issues-advice-for-children-going-back-to-school" TargetMode="External"/><Relationship Id="rId7"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16.xml"/><Relationship Id="rId6" Type="http://schemas.openxmlformats.org/officeDocument/2006/relationships/hyperlink" Target="https://www.nhs.uk/service-search/mental-health/find-an-urgent-mental-health-helpline/age" TargetMode="External"/><Relationship Id="rId5" Type="http://schemas.openxmlformats.org/officeDocument/2006/relationships/hyperlink" Target="https://www.barnardos.org.uk/see-hear-respond" TargetMode="External"/><Relationship Id="rId4" Type="http://schemas.openxmlformats.org/officeDocument/2006/relationships/hyperlink" Target="http://tracking.vuelio.co.uk/tracking/click?d=ST5Fjw8TFzFPvPpmyMCL04B1Ry0a5Gd8tUPFa8xl_MXBCw8qi7TWfW3eEawFr8peMcX71NEU3C9pHFjQLNR_N_uEJxaQDkRk6eUaxkL48QKKPjv5fd-HblejFSl-pLSCNKB5nZrhHHL1UBdVJ2GeDkcZ6DGjfDUXCx2OizOdogiyLJLbMaZbJet-q7pfTd8Q2lr09Eml45X2aWwMr4zW1qBMCaFwycJF77DhYkcXe5vdStwqR3ej2RU_RiyjiLKnkgdGDNoaGZs92h_GbSjYs-gbjEpV76mWrp71HOWyFm7p0"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9.xml"/><Relationship Id="rId1" Type="http://schemas.openxmlformats.org/officeDocument/2006/relationships/slideLayout" Target="../slideLayouts/slideLayout16.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70.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71.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notesSlide" Target="../notesSlides/notesSlide71.xml"/><Relationship Id="rId7"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64.jpg"/><Relationship Id="rId4" Type="http://schemas.openxmlformats.org/officeDocument/2006/relationships/image" Target="../media/image63.jpg"/></Relationships>
</file>

<file path=ppt/slides/_rels/slide72.xml.rels><?xml version="1.0" encoding="UTF-8" standalone="yes"?>
<Relationships xmlns="http://schemas.openxmlformats.org/package/2006/relationships"><Relationship Id="rId8" Type="http://schemas.openxmlformats.org/officeDocument/2006/relationships/hyperlink" Target="https://emergingminds.org.uk/emerging-minds-podcast-covid-19-response-series/" TargetMode="External"/><Relationship Id="rId13" Type="http://schemas.openxmlformats.org/officeDocument/2006/relationships/hyperlink" Target="https://www.place2be.org.uk/" TargetMode="External"/><Relationship Id="rId18" Type="http://schemas.openxmlformats.org/officeDocument/2006/relationships/hyperlink" Target="https://www.gov.uk/government/news/psychological-first-aid-in-emergencies-training-for-frontline-staff-and-volunteers" TargetMode="External"/><Relationship Id="rId3" Type="http://schemas.openxmlformats.org/officeDocument/2006/relationships/hyperlink" Target="https://www.annafreud.org/" TargetMode="External"/><Relationship Id="rId7" Type="http://schemas.openxmlformats.org/officeDocument/2006/relationships/hyperlink" Target="https://www.gov.uk/government/organisations/department-for-education" TargetMode="External"/><Relationship Id="rId12" Type="http://schemas.openxmlformats.org/officeDocument/2006/relationships/hyperlink" Target="https://nasen.org.uk/" TargetMode="External"/><Relationship Id="rId17" Type="http://schemas.openxmlformats.org/officeDocument/2006/relationships/hyperlink" Target="https://youngminds.org.uk/" TargetMode="External"/><Relationship Id="rId2" Type="http://schemas.openxmlformats.org/officeDocument/2006/relationships/notesSlide" Target="../notesSlides/notesSlide72.xml"/><Relationship Id="rId16" Type="http://schemas.openxmlformats.org/officeDocument/2006/relationships/hyperlink" Target="https://campaignresources.phe.gov.uk/schools/topics/rise-above/overview" TargetMode="External"/><Relationship Id="rId1" Type="http://schemas.openxmlformats.org/officeDocument/2006/relationships/slideLayout" Target="../slideLayouts/slideLayout12.xml"/><Relationship Id="rId6" Type="http://schemas.openxmlformats.org/officeDocument/2006/relationships/hyperlink" Target="https://www.childrenssociety.org.uk/sites/default/files/u130/Ways%20to%20well-being%20postcards%20FINAL%20%282%29.pdf" TargetMode="External"/><Relationship Id="rId11" Type="http://schemas.openxmlformats.org/officeDocument/2006/relationships/hyperlink" Target="https://www.minded.org.uk/catalogue/TileView" TargetMode="External"/><Relationship Id="rId5" Type="http://schemas.openxmlformats.org/officeDocument/2006/relationships/hyperlink" Target="https://www.cwmt.org.uk/" TargetMode="External"/><Relationship Id="rId15" Type="http://schemas.openxmlformats.org/officeDocument/2006/relationships/hyperlink" Target="https://assets.publishing.service.gov.uk/government/uploads/system/uploads/attachment_data/file/908013/Relationships_Education__Relationships_and_Sex_Education__RSE__and_Health_Education.pdf" TargetMode="External"/><Relationship Id="rId10" Type="http://schemas.openxmlformats.org/officeDocument/2006/relationships/hyperlink" Target="https://www.mentallyhealthyschools.org.uk/" TargetMode="External"/><Relationship Id="rId19" Type="http://schemas.openxmlformats.org/officeDocument/2006/relationships/hyperlink" Target="https://www.futurelearn.com/courses/psychological-first-aid-covid-19/1?utm_campaign=fl_phecovidpsych_2020&amp;utm_medium=futurelearn_organic_pressrelease&amp;utm_source=fl_pr_outreach" TargetMode="External"/><Relationship Id="rId4" Type="http://schemas.openxmlformats.org/officeDocument/2006/relationships/hyperlink" Target="https://www.mentallyhealthyschools.org.uk/resources/coronavirus-resources-for-building-resilience-toolkit-6/?page=1&amp;IssuePageId=12639" TargetMode="External"/><Relationship Id="rId9" Type="http://schemas.openxmlformats.org/officeDocument/2006/relationships/hyperlink" Target="https://www.nhs.uk/oneyou/every-mind-matters/" TargetMode="External"/><Relationship Id="rId14" Type="http://schemas.openxmlformats.org/officeDocument/2006/relationships/hyperlink" Target="https://www.gov.uk/government/organisations/public-health-england"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cwmt.org.uk/school-training" TargetMode="External"/><Relationship Id="rId2" Type="http://schemas.openxmlformats.org/officeDocument/2006/relationships/notesSlide" Target="../notesSlides/notesSlide73.xml"/><Relationship Id="rId1" Type="http://schemas.openxmlformats.org/officeDocument/2006/relationships/slideLayout" Target="../slideLayouts/slideLayout12.xml"/><Relationship Id="rId6" Type="http://schemas.openxmlformats.org/officeDocument/2006/relationships/hyperlink" Target="https://www.sendgateway.org.uk/whole-school-send/find-wss-resources/" TargetMode="External"/><Relationship Id="rId5" Type="http://schemas.openxmlformats.org/officeDocument/2006/relationships/hyperlink" Target="http://www.mentallyhealthyschools.org.uk/" TargetMode="External"/><Relationship Id="rId4" Type="http://schemas.openxmlformats.org/officeDocument/2006/relationships/hyperlink" Target="https://www.place2be.org.uk/our-services/services-for-schools/mental-health-resources-for-schools/coronavirus-wellbeing-activity-ideas-for-schools/"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www.childhoodbereavementnetwork.org.uk/home.aspx" TargetMode="External"/><Relationship Id="rId13" Type="http://schemas.openxmlformats.org/officeDocument/2006/relationships/hyperlink" Target="https://www.psy.ox.ac.uk/research/topic-research-group/supporting-parents-adolescents-and-children-during-epidemics" TargetMode="External"/><Relationship Id="rId18" Type="http://schemas.openxmlformats.org/officeDocument/2006/relationships/hyperlink" Target="https://xenzone.com/kooth-joins-shout-in-partnering-with-childrens-mental-health-charity-place2be-to-support-young-people-throughout-covid-19-outbreak/" TargetMode="External"/><Relationship Id="rId3" Type="http://schemas.openxmlformats.org/officeDocument/2006/relationships/hyperlink" Target="https://www.barnardos.org.uk/see-hear-respond" TargetMode="External"/><Relationship Id="rId21" Type="http://schemas.openxmlformats.org/officeDocument/2006/relationships/hyperlink" Target="https://www.england.nhs.uk/2020/06/top-nhs-doctor-issues-advice-for-children-going-back-to-school/" TargetMode="External"/><Relationship Id="rId7" Type="http://schemas.openxmlformats.org/officeDocument/2006/relationships/hyperlink" Target="https://www.childbereavementuk.org/information-childrens-understanding-of-death" TargetMode="External"/><Relationship Id="rId12" Type="http://schemas.openxmlformats.org/officeDocument/2006/relationships/hyperlink" Target="https://www.childrenssociety.org.uk/sites/default/files/u130/Ways%20to%20well-being%20postcards%20FINAL%20%282%29.pdf" TargetMode="External"/><Relationship Id="rId17" Type="http://schemas.openxmlformats.org/officeDocument/2006/relationships/hyperlink" Target="https://www.healios.org.uk/services/thinkninja1" TargetMode="External"/><Relationship Id="rId2" Type="http://schemas.openxmlformats.org/officeDocument/2006/relationships/notesSlide" Target="../notesSlides/notesSlide74.xml"/><Relationship Id="rId16" Type="http://schemas.openxmlformats.org/officeDocument/2006/relationships/hyperlink" Target="http://hopeagain.org.uk/" TargetMode="External"/><Relationship Id="rId20" Type="http://schemas.openxmlformats.org/officeDocument/2006/relationships/hyperlink" Target="https://www.england.nhs.uk/blog/advice-for-parents-guardians-and-carers-on-how-to-help-and-support-a-child-or-young-person-with-mental-ill-health/" TargetMode="External"/><Relationship Id="rId1" Type="http://schemas.openxmlformats.org/officeDocument/2006/relationships/slideLayout" Target="../slideLayouts/slideLayout12.xml"/><Relationship Id="rId6" Type="http://schemas.openxmlformats.org/officeDocument/2006/relationships/hyperlink" Target="https://www.childbereavementuk.org/information-how-children-grieve" TargetMode="External"/><Relationship Id="rId11" Type="http://schemas.openxmlformats.org/officeDocument/2006/relationships/hyperlink" Target="http://www.childhoodbereavementnetwork.org.uk/campaigns/growing-in-grief-awareness.aspx" TargetMode="External"/><Relationship Id="rId5" Type="http://schemas.openxmlformats.org/officeDocument/2006/relationships/hyperlink" Target="https://www.childbereavementuk.org/information-school-projects-for-remembering" TargetMode="External"/><Relationship Id="rId15" Type="http://schemas.openxmlformats.org/officeDocument/2006/relationships/hyperlink" Target="https://www.griefencounter.org.uk/young-people/" TargetMode="External"/><Relationship Id="rId10" Type="http://schemas.openxmlformats.org/officeDocument/2006/relationships/hyperlink" Target="http://www.childhoodbereavementnetwork.org.uk/help-around-a-death/find-help-near-you.aspx" TargetMode="External"/><Relationship Id="rId19" Type="http://schemas.openxmlformats.org/officeDocument/2006/relationships/hyperlink" Target="https://www.nhs.uk/service-search/mental-health/find-an-urgent-mental-health-helpline/age" TargetMode="External"/><Relationship Id="rId4" Type="http://schemas.openxmlformats.org/officeDocument/2006/relationships/hyperlink" Target="https://www.bps.org.uk/coronavirus-resources/public/back-to-school" TargetMode="External"/><Relationship Id="rId9" Type="http://schemas.openxmlformats.org/officeDocument/2006/relationships/hyperlink" Target="http://www.childhoodbereavementnetwork.org.uk/research/key-statistics.aspx" TargetMode="External"/><Relationship Id="rId14" Type="http://schemas.openxmlformats.org/officeDocument/2006/relationships/hyperlink" Target="https://www.gov.uk/government/publications/mental-health-and-wellbeing-provision-in-schools" TargetMode="External"/><Relationship Id="rId22" Type="http://schemas.openxmlformats.org/officeDocument/2006/relationships/hyperlink" Target="https://www.england.nhs.uk/blog/what-to-do-if-youre-a-young-person-and-its-all-getting-too-much/"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www.gov.uk/guidance/teaching-about-mental-wellbeing" TargetMode="External"/><Relationship Id="rId3" Type="http://schemas.openxmlformats.org/officeDocument/2006/relationships/hyperlink" Target="https://learning.nspcc.org.uk/media/2246/isolated-and-struggling-social-isolation-risk-child-maltreatment-lockdown-and-beyond.pdf" TargetMode="External"/><Relationship Id="rId7" Type="http://schemas.openxmlformats.org/officeDocument/2006/relationships/hyperlink" Target="https://www.gov.uk/government/publications/actions-for-schools-during-the-coronavirus-outbreak/guidance-for-full-opening-schools" TargetMode="External"/><Relationship Id="rId2" Type="http://schemas.openxmlformats.org/officeDocument/2006/relationships/notesSlide" Target="../notesSlides/notesSlide75.xml"/><Relationship Id="rId1" Type="http://schemas.openxmlformats.org/officeDocument/2006/relationships/slideLayout" Target="../slideLayouts/slideLayout12.xml"/><Relationship Id="rId6" Type="http://schemas.openxmlformats.org/officeDocument/2006/relationships/hyperlink" Target="http://help2makesense.org/" TargetMode="External"/><Relationship Id="rId5" Type="http://schemas.openxmlformats.org/officeDocument/2006/relationships/hyperlink" Target="https://www.traumainformedschools.co.uk/resources" TargetMode="External"/><Relationship Id="rId4" Type="http://schemas.openxmlformats.org/officeDocument/2006/relationships/hyperlink" Target="https://www.yourschoolgames.com/taking-part/" TargetMode="External"/><Relationship Id="rId9" Type="http://schemas.openxmlformats.org/officeDocument/2006/relationships/hyperlink" Target="https://www.sendgateway.org.uk/whole-school-send/"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www.minded.org.uk/Component/Details/447980" TargetMode="External"/><Relationship Id="rId3" Type="http://schemas.openxmlformats.org/officeDocument/2006/relationships/hyperlink" Target="https://www.minded.org.uk/Component/Details/653614" TargetMode="External"/><Relationship Id="rId7" Type="http://schemas.openxmlformats.org/officeDocument/2006/relationships/hyperlink" Target="https://www.minded.org.uk/Component/Details/447976" TargetMode="External"/><Relationship Id="rId12" Type="http://schemas.openxmlformats.org/officeDocument/2006/relationships/hyperlink" Target="https://www.minded.org.uk/Component/Details/447133" TargetMode="External"/><Relationship Id="rId2" Type="http://schemas.openxmlformats.org/officeDocument/2006/relationships/notesSlide" Target="../notesSlides/notesSlide76.xml"/><Relationship Id="rId1" Type="http://schemas.openxmlformats.org/officeDocument/2006/relationships/slideLayout" Target="../slideLayouts/slideLayout12.xml"/><Relationship Id="rId6" Type="http://schemas.openxmlformats.org/officeDocument/2006/relationships/hyperlink" Target="https://mindedforfamilies.org.uk/Content/death_and_loss_including_pets/" TargetMode="External"/><Relationship Id="rId11" Type="http://schemas.openxmlformats.org/officeDocument/2006/relationships/hyperlink" Target="https://www.minded.org.uk/Component/Details/445673" TargetMode="External"/><Relationship Id="rId5" Type="http://schemas.openxmlformats.org/officeDocument/2006/relationships/hyperlink" Target="https://www.minded.org.uk/Component/Details/513054" TargetMode="External"/><Relationship Id="rId10" Type="http://schemas.openxmlformats.org/officeDocument/2006/relationships/hyperlink" Target="https://www.minded.org.uk/Component/Details/445667" TargetMode="External"/><Relationship Id="rId4" Type="http://schemas.openxmlformats.org/officeDocument/2006/relationships/hyperlink" Target="https://www.minded.org.uk/Component/Details/447948" TargetMode="External"/><Relationship Id="rId9" Type="http://schemas.openxmlformats.org/officeDocument/2006/relationships/hyperlink" Target="https://www.minded.org.uk/Component/Details/445691"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forms.office.com/Pages/ResponsePage.aspx?id=lyB7OzDxNkCiCd9_O8wIcFlwxdttGD5OkvsrBj3Ru8pUOEFMVE9WWE5SSlpLMU1FTEtDRkdTUU0yWi4u" TargetMode="External"/><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8" Type="http://schemas.openxmlformats.org/officeDocument/2006/relationships/hyperlink" Target="https://www.thelancet.com/journals/lanchi/article/PIIS2352-4642(20)30109-7/fulltext" TargetMode="External"/><Relationship Id="rId3" Type="http://schemas.openxmlformats.org/officeDocument/2006/relationships/hyperlink" Target="https://pdfs.semanticscholar.org/0376/fedb10b4fbf1f786f2eca716556e6d8151ff.pdf" TargetMode="External"/><Relationship Id="rId7" Type="http://schemas.openxmlformats.org/officeDocument/2006/relationships/hyperlink" Target="http://www.childhoodbereavementnetwork.org.uk/research/key-statistics.aspx"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s://emergingminds.org.uk/advice-for-parents-carers-supporting-children-young-people-with-worries-about-covid-19/" TargetMode="External"/><Relationship Id="rId5" Type="http://schemas.openxmlformats.org/officeDocument/2006/relationships/hyperlink" Target="https://www.gov.uk/government/publications/keeping-children-safe-in-education--2" TargetMode="External"/><Relationship Id="rId10" Type="http://schemas.openxmlformats.org/officeDocument/2006/relationships/hyperlink" Target="https://link.springer.com/content/pdf/10.1007/s12310-016-9184-1.pdf" TargetMode="External"/><Relationship Id="rId4" Type="http://schemas.openxmlformats.org/officeDocument/2006/relationships/hyperlink" Target="http://www.childhoodbereavementnetwork.org.uk/schools/choices-for-bereaved-pupils.aspx" TargetMode="External"/><Relationship Id="rId9" Type="http://schemas.openxmlformats.org/officeDocument/2006/relationships/hyperlink" Target="https://doi.org/10.1017/9781911623069"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www.childhoodbereavementnetwork.org.uk/research/key-statistics.aspx" TargetMode="External"/><Relationship Id="rId7" Type="http://schemas.openxmlformats.org/officeDocument/2006/relationships/hyperlink" Target="https://www.who.int/mental_health/publications/guide_field_workers/en/"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https://www.sendgateway.org.uk/whole-school-send/" TargetMode="External"/><Relationship Id="rId5" Type="http://schemas.openxmlformats.org/officeDocument/2006/relationships/hyperlink" Target="https://doi.org/10.1007/s00787-018-1107-2" TargetMode="External"/><Relationship Id="rId4" Type="http://schemas.openxmlformats.org/officeDocument/2006/relationships/hyperlink" Target="https://assets.publishing.service.gov.uk/government/uploads/system/uploads/attachment_data/file/414908/Final_EHWB_draft_20_03_15.pdf" TargetMode="Externa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638242B-084E-481E-984D-987A6797E062}"/>
              </a:ext>
            </a:extLst>
          </p:cNvPr>
          <p:cNvGrpSpPr/>
          <p:nvPr/>
        </p:nvGrpSpPr>
        <p:grpSpPr>
          <a:xfrm>
            <a:off x="0" y="-2507"/>
            <a:ext cx="12192000" cy="6858000"/>
            <a:chOff x="0" y="9525"/>
            <a:chExt cx="12192000" cy="6858000"/>
          </a:xfrm>
        </p:grpSpPr>
        <p:pic>
          <p:nvPicPr>
            <p:cNvPr id="4" name="Picture 3">
              <a:extLst>
                <a:ext uri="{FF2B5EF4-FFF2-40B4-BE49-F238E27FC236}">
                  <a16:creationId xmlns:a16="http://schemas.microsoft.com/office/drawing/2014/main" id="{2171FA76-A4DE-48DF-92D3-84685D739209}"/>
                </a:ext>
              </a:extLst>
            </p:cNvPr>
            <p:cNvPicPr>
              <a:picLocks noChangeAspect="1"/>
            </p:cNvPicPr>
            <p:nvPr/>
          </p:nvPicPr>
          <p:blipFill>
            <a:blip r:embed="rId3"/>
            <a:srcRect/>
            <a:stretch/>
          </p:blipFill>
          <p:spPr>
            <a:xfrm>
              <a:off x="0" y="9525"/>
              <a:ext cx="12192000" cy="6858000"/>
            </a:xfrm>
            <a:prstGeom prst="rect">
              <a:avLst/>
            </a:prstGeom>
          </p:spPr>
        </p:pic>
        <p:sp>
          <p:nvSpPr>
            <p:cNvPr id="6" name="TextBox 5">
              <a:extLst>
                <a:ext uri="{FF2B5EF4-FFF2-40B4-BE49-F238E27FC236}">
                  <a16:creationId xmlns:a16="http://schemas.microsoft.com/office/drawing/2014/main" id="{7BDFA705-DA4D-46BF-8042-25D60959DF0E}"/>
                </a:ext>
              </a:extLst>
            </p:cNvPr>
            <p:cNvSpPr txBox="1"/>
            <p:nvPr/>
          </p:nvSpPr>
          <p:spPr>
            <a:xfrm>
              <a:off x="414664" y="1743738"/>
              <a:ext cx="5178056" cy="40011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Wellbeing For Education Return Covid-19</a:t>
              </a:r>
            </a:p>
          </p:txBody>
        </p:sp>
        <p:cxnSp>
          <p:nvCxnSpPr>
            <p:cNvPr id="7" name="Straight Connector 6">
              <a:extLst>
                <a:ext uri="{FF2B5EF4-FFF2-40B4-BE49-F238E27FC236}">
                  <a16:creationId xmlns:a16="http://schemas.microsoft.com/office/drawing/2014/main" id="{536EC776-9F47-4BF2-8C76-FB8DB147845A}"/>
                </a:ext>
              </a:extLst>
            </p:cNvPr>
            <p:cNvCxnSpPr/>
            <p:nvPr/>
          </p:nvCxnSpPr>
          <p:spPr>
            <a:xfrm>
              <a:off x="499725" y="2275366"/>
              <a:ext cx="48697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0A2E6B9-9FB0-4B0D-AB64-95533673F772}"/>
                </a:ext>
              </a:extLst>
            </p:cNvPr>
            <p:cNvSpPr txBox="1"/>
            <p:nvPr/>
          </p:nvSpPr>
          <p:spPr>
            <a:xfrm>
              <a:off x="414664" y="2431695"/>
              <a:ext cx="51780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Mental health and wellbeing training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Learning from the pandemic</a:t>
              </a:r>
            </a:p>
          </p:txBody>
        </p:sp>
        <p:pic>
          <p:nvPicPr>
            <p:cNvPr id="9" name="Picture 8" descr="A picture containing drawing&#10;&#10;Description automatically generated">
              <a:extLst>
                <a:ext uri="{FF2B5EF4-FFF2-40B4-BE49-F238E27FC236}">
                  <a16:creationId xmlns:a16="http://schemas.microsoft.com/office/drawing/2014/main" id="{D74143A4-345E-499F-985E-3D3AFBE2D872}"/>
                </a:ext>
              </a:extLst>
            </p:cNvPr>
            <p:cNvPicPr>
              <a:picLocks noChangeAspect="1"/>
            </p:cNvPicPr>
            <p:nvPr/>
          </p:nvPicPr>
          <p:blipFill>
            <a:blip r:embed="rId4"/>
            <a:stretch>
              <a:fillRect/>
            </a:stretch>
          </p:blipFill>
          <p:spPr>
            <a:xfrm>
              <a:off x="510361" y="393783"/>
              <a:ext cx="2090567" cy="701369"/>
            </a:xfrm>
            <a:prstGeom prst="rect">
              <a:avLst/>
            </a:prstGeom>
          </p:spPr>
        </p:pic>
        <p:sp>
          <p:nvSpPr>
            <p:cNvPr id="11" name="TextBox 10">
              <a:extLst>
                <a:ext uri="{FF2B5EF4-FFF2-40B4-BE49-F238E27FC236}">
                  <a16:creationId xmlns:a16="http://schemas.microsoft.com/office/drawing/2014/main" id="{AEB6788A-D998-47E4-8513-804F2B3FCC6A}"/>
                </a:ext>
              </a:extLst>
            </p:cNvPr>
            <p:cNvSpPr txBox="1"/>
            <p:nvPr/>
          </p:nvSpPr>
          <p:spPr>
            <a:xfrm>
              <a:off x="414664" y="4810081"/>
              <a:ext cx="517805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This project is funded by the Department for Education, Department of Health and Social Care, in partnership with Health Education England, Public Health England, NHS England and NHS Improvement</a:t>
              </a:r>
            </a:p>
          </p:txBody>
        </p:sp>
      </p:grpSp>
      <p:pic>
        <p:nvPicPr>
          <p:cNvPr id="2" name="Picture 1">
            <a:extLst>
              <a:ext uri="{FF2B5EF4-FFF2-40B4-BE49-F238E27FC236}">
                <a16:creationId xmlns:a16="http://schemas.microsoft.com/office/drawing/2014/main" id="{3252AF6D-4781-493B-8223-A7E6431ABC76}"/>
              </a:ext>
            </a:extLst>
          </p:cNvPr>
          <p:cNvPicPr>
            <a:picLocks noChangeAspect="1"/>
          </p:cNvPicPr>
          <p:nvPr/>
        </p:nvPicPr>
        <p:blipFill>
          <a:blip r:embed="rId5"/>
          <a:srcRect/>
          <a:stretch/>
        </p:blipFill>
        <p:spPr>
          <a:xfrm>
            <a:off x="-1" y="6067425"/>
            <a:ext cx="12192000" cy="790575"/>
          </a:xfrm>
          <a:prstGeom prst="rect">
            <a:avLst/>
          </a:prstGeom>
        </p:spPr>
      </p:pic>
    </p:spTree>
    <p:extLst>
      <p:ext uri="{BB962C8B-B14F-4D97-AF65-F5344CB8AC3E}">
        <p14:creationId xmlns:p14="http://schemas.microsoft.com/office/powerpoint/2010/main" val="3232546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D6E52C5-7FC2-4976-B168-67F07E1815CA}"/>
              </a:ext>
            </a:extLst>
          </p:cNvPr>
          <p:cNvGrpSpPr/>
          <p:nvPr/>
        </p:nvGrpSpPr>
        <p:grpSpPr>
          <a:xfrm>
            <a:off x="0" y="-9"/>
            <a:ext cx="12192000" cy="839972"/>
            <a:chOff x="0" y="-9"/>
            <a:chExt cx="12192000" cy="839972"/>
          </a:xfrm>
        </p:grpSpPr>
        <p:sp>
          <p:nvSpPr>
            <p:cNvPr id="5" name="Rectangle 4">
              <a:extLst>
                <a:ext uri="{FF2B5EF4-FFF2-40B4-BE49-F238E27FC236}">
                  <a16:creationId xmlns:a16="http://schemas.microsoft.com/office/drawing/2014/main" id="{FE191E3B-041F-46D0-AF82-F1BE93F3B6C8}"/>
                </a:ext>
              </a:extLst>
            </p:cNvPr>
            <p:cNvSpPr/>
            <p:nvPr/>
          </p:nvSpPr>
          <p:spPr>
            <a:xfrm>
              <a:off x="0" y="-9"/>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59E1504B-0C82-4EE6-9DB5-F6E16F98B03D}"/>
                </a:ext>
              </a:extLst>
            </p:cNvPr>
            <p:cNvSpPr txBox="1"/>
            <p:nvPr/>
          </p:nvSpPr>
          <p:spPr>
            <a:xfrm>
              <a:off x="1890822" y="189144"/>
              <a:ext cx="8410356" cy="461665"/>
            </a:xfrm>
            <a:prstGeom prst="rect">
              <a:avLst/>
            </a:prstGeom>
            <a:noFill/>
            <a:ln>
              <a:noFill/>
            </a:ln>
          </p:spPr>
          <p:txBody>
            <a:bodyPr wrap="square" rtlCol="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FFFFFF"/>
                  </a:solidFill>
                  <a:uFillTx/>
                  <a:latin typeface="Open Sans" pitchFamily="34"/>
                  <a:ea typeface="Open Sans" pitchFamily="34"/>
                  <a:cs typeface="Open Sans" pitchFamily="34"/>
                </a:rPr>
                <a:t>Wellbeing For Education Return And The Wider Context</a:t>
              </a:r>
              <a:endParaRPr lang="en-US" sz="2400" b="0" i="0" u="none" strike="noStrike" kern="1200" cap="none" spc="0" baseline="0" dirty="0">
                <a:solidFill>
                  <a:srgbClr val="FFFFFF"/>
                </a:solidFill>
                <a:uFillTx/>
                <a:latin typeface="Open Sans" pitchFamily="34"/>
                <a:ea typeface="Open Sans" pitchFamily="34"/>
                <a:cs typeface="Open Sans" pitchFamily="34"/>
              </a:endParaRPr>
            </a:p>
          </p:txBody>
        </p:sp>
      </p:grpSp>
      <p:sp>
        <p:nvSpPr>
          <p:cNvPr id="2" name="Rectangle 1">
            <a:extLst>
              <a:ext uri="{FF2B5EF4-FFF2-40B4-BE49-F238E27FC236}">
                <a16:creationId xmlns:a16="http://schemas.microsoft.com/office/drawing/2014/main" id="{E00B7C5B-0098-41E4-8630-810018B99CBB}"/>
              </a:ext>
            </a:extLst>
          </p:cNvPr>
          <p:cNvSpPr/>
          <p:nvPr/>
        </p:nvSpPr>
        <p:spPr>
          <a:xfrm>
            <a:off x="616661" y="849374"/>
            <a:ext cx="10958678" cy="5909310"/>
          </a:xfrm>
          <a:prstGeom prst="rect">
            <a:avLst/>
          </a:prstGeom>
        </p:spPr>
        <p:txBody>
          <a:bodyPr wrap="square">
            <a:spAutoFit/>
          </a:bodyPr>
          <a:lstStyle/>
          <a:p>
            <a:pPr lvl="0"/>
            <a:r>
              <a:rPr lang="en-GB" dirty="0">
                <a:latin typeface="Open Sans" panose="020B0606030504020204" pitchFamily="34" charset="0"/>
                <a:ea typeface="Open Sans" panose="020B0606030504020204" pitchFamily="34" charset="0"/>
                <a:cs typeface="Open Sans" panose="020B0606030504020204" pitchFamily="34" charset="0"/>
              </a:rPr>
              <a:t>Wellbeing for Education Return:</a:t>
            </a:r>
          </a:p>
          <a:p>
            <a:pPr marL="285750" lvl="0" indent="-285750">
              <a:lnSpc>
                <a:spcPct val="100000"/>
              </a:lnSpc>
              <a:spcBef>
                <a:spcPts val="0"/>
              </a:spcBef>
              <a:buClr>
                <a:srgbClr val="0070C0"/>
              </a:buClr>
              <a:buFont typeface="Arial" panose="020B0604020202020204" pitchFamily="34" charset="0"/>
              <a:buChar char="•"/>
            </a:pPr>
            <a:r>
              <a:rPr lang="en-GB" b="1" dirty="0">
                <a:latin typeface="Open Sans" panose="020B0606030504020204" pitchFamily="34" charset="0"/>
                <a:ea typeface="Open Sans" panose="020B0606030504020204" pitchFamily="34" charset="0"/>
                <a:cs typeface="Open Sans" panose="020B0606030504020204" pitchFamily="34" charset="0"/>
              </a:rPr>
              <a:t>Developed</a:t>
            </a:r>
            <a:r>
              <a:rPr lang="en-GB" dirty="0">
                <a:latin typeface="Open Sans" panose="020B0606030504020204" pitchFamily="34" charset="0"/>
                <a:ea typeface="Open Sans" panose="020B0606030504020204" pitchFamily="34" charset="0"/>
                <a:cs typeface="Open Sans" panose="020B0606030504020204" pitchFamily="34" charset="0"/>
              </a:rPr>
              <a:t> specifically to respond to the short- to medium-term wellbeing and mental health impacts of Covid-19</a:t>
            </a:r>
          </a:p>
          <a:p>
            <a:pPr marL="285750" lvl="0" indent="-285750">
              <a:lnSpc>
                <a:spcPct val="100000"/>
              </a:lnSpc>
              <a:spcBef>
                <a:spcPts val="0"/>
              </a:spcBef>
              <a:buClr>
                <a:srgbClr val="0070C0"/>
              </a:buClr>
              <a:buFont typeface="Arial" panose="020B0604020202020204" pitchFamily="34" charset="0"/>
              <a:buChar char="•"/>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lvl="0" indent="-285750">
              <a:lnSpc>
                <a:spcPct val="100000"/>
              </a:lnSpc>
              <a:spcBef>
                <a:spcPts val="0"/>
              </a:spcBef>
              <a:buClr>
                <a:srgbClr val="0070C0"/>
              </a:buClr>
              <a:buFont typeface="Arial" panose="020B0604020202020204" pitchFamily="34" charset="0"/>
              <a:buChar char="•"/>
            </a:pPr>
            <a:r>
              <a:rPr lang="en-GB" b="1" dirty="0">
                <a:latin typeface="Open Sans" panose="020B0606030504020204" pitchFamily="34" charset="0"/>
                <a:ea typeface="Open Sans" panose="020B0606030504020204" pitchFamily="34" charset="0"/>
                <a:cs typeface="Open Sans" panose="020B0606030504020204" pitchFamily="34" charset="0"/>
              </a:rPr>
              <a:t>Designed</a:t>
            </a:r>
            <a:r>
              <a:rPr lang="en-GB" dirty="0">
                <a:latin typeface="Open Sans" panose="020B0606030504020204" pitchFamily="34" charset="0"/>
                <a:ea typeface="Open Sans" panose="020B0606030504020204" pitchFamily="34" charset="0"/>
                <a:cs typeface="Open Sans" panose="020B0606030504020204" pitchFamily="34" charset="0"/>
              </a:rPr>
              <a:t> to complement and enable local experts, schools and colleges to build upon existing local activity, partnerships and practice to support children and young people’s wellbeing and mental health</a:t>
            </a:r>
          </a:p>
          <a:p>
            <a:pPr marL="285750" lvl="0" indent="-285750">
              <a:lnSpc>
                <a:spcPct val="100000"/>
              </a:lnSpc>
              <a:spcBef>
                <a:spcPts val="0"/>
              </a:spcBef>
              <a:buClr>
                <a:srgbClr val="0070C0"/>
              </a:buClr>
              <a:buFont typeface="Arial" panose="020B0604020202020204" pitchFamily="34" charset="0"/>
              <a:buChar char="•"/>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lvl="0" indent="-285750">
              <a:lnSpc>
                <a:spcPct val="100000"/>
              </a:lnSpc>
              <a:spcBef>
                <a:spcPts val="0"/>
              </a:spcBef>
              <a:buClr>
                <a:srgbClr val="0070C0"/>
              </a:buClr>
              <a:buFont typeface="Arial" panose="020B0604020202020204" pitchFamily="34" charset="0"/>
              <a:buChar char="•"/>
            </a:pPr>
            <a:r>
              <a:rPr lang="en-GB" b="1" dirty="0">
                <a:latin typeface="Open Sans" panose="020B0606030504020204" pitchFamily="34" charset="0"/>
                <a:ea typeface="Open Sans" panose="020B0606030504020204" pitchFamily="34" charset="0"/>
                <a:cs typeface="Open Sans" panose="020B0606030504020204" pitchFamily="34" charset="0"/>
              </a:rPr>
              <a:t>Offers</a:t>
            </a:r>
            <a:r>
              <a:rPr lang="en-GB" dirty="0">
                <a:latin typeface="Open Sans" panose="020B0606030504020204" pitchFamily="34" charset="0"/>
                <a:ea typeface="Open Sans" panose="020B0606030504020204" pitchFamily="34" charset="0"/>
                <a:cs typeface="Open Sans" panose="020B0606030504020204" pitchFamily="34" charset="0"/>
              </a:rPr>
              <a:t> straightforward, evidence-based tools and resources for education professionals to use within the scope of their existing roles – and guidance on how and when to signpost/refer to other services</a:t>
            </a:r>
          </a:p>
          <a:p>
            <a:pPr marL="285750" lvl="0" indent="-285750">
              <a:lnSpc>
                <a:spcPct val="100000"/>
              </a:lnSpc>
              <a:spcBef>
                <a:spcPts val="0"/>
              </a:spcBef>
              <a:buClr>
                <a:srgbClr val="0070C0"/>
              </a:buClr>
              <a:buFont typeface="Arial" panose="020B0604020202020204" pitchFamily="34" charset="0"/>
              <a:buChar char="•"/>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buClr>
                <a:srgbClr val="0070C0"/>
              </a:buClr>
              <a:buFont typeface="Arial" panose="020B0604020202020204" pitchFamily="34" charset="0"/>
              <a:buChar char="•"/>
            </a:pPr>
            <a:r>
              <a:rPr lang="en-GB" b="1" dirty="0">
                <a:latin typeface="Open Sans" panose="020B0606030504020204" pitchFamily="34" charset="0"/>
                <a:ea typeface="Open Sans" panose="020B0606030504020204" pitchFamily="34" charset="0"/>
                <a:cs typeface="Open Sans" panose="020B0606030504020204" pitchFamily="34" charset="0"/>
              </a:rPr>
              <a:t>Links to</a:t>
            </a:r>
            <a:r>
              <a:rPr lang="en-GB" dirty="0">
                <a:latin typeface="Open Sans" panose="020B0606030504020204" pitchFamily="34" charset="0"/>
                <a:ea typeface="Open Sans" panose="020B0606030504020204" pitchFamily="34" charset="0"/>
                <a:cs typeface="Open Sans" panose="020B0606030504020204" pitchFamily="34" charset="0"/>
              </a:rPr>
              <a:t> Public Health England’s new </a:t>
            </a:r>
            <a:r>
              <a:rPr lang="en-GB" u="sng" dirty="0">
                <a:solidFill>
                  <a:srgbClr val="0563C1"/>
                </a:solidFill>
                <a:latin typeface="Open Sans" panose="020B0606030504020204"/>
                <a:ea typeface="Times New Roman" panose="02020603050405020304" pitchFamily="18" charset="0"/>
                <a:hlinkClick r:id="rId3"/>
              </a:rPr>
              <a:t>Every Mind Matters</a:t>
            </a:r>
            <a:r>
              <a:rPr lang="en-GB" u="sng" dirty="0">
                <a:solidFill>
                  <a:srgbClr val="0563C1"/>
                </a:solidFill>
                <a:latin typeface="Open Sans" panose="020B0606030504020204"/>
                <a:ea typeface="Times New Roman" panose="02020603050405020304" pitchFamily="18" charset="0"/>
              </a:rPr>
              <a:t> </a:t>
            </a:r>
            <a:r>
              <a:rPr lang="en-GB" dirty="0">
                <a:latin typeface="Open Sans" panose="020B0606030504020204" pitchFamily="34" charset="0"/>
                <a:ea typeface="Open Sans" panose="020B0606030504020204" pitchFamily="34" charset="0"/>
                <a:cs typeface="Open Sans" panose="020B0606030504020204" pitchFamily="34" charset="0"/>
              </a:rPr>
              <a:t>mental health campaign to support children and young people and their parents and carers</a:t>
            </a:r>
          </a:p>
          <a:p>
            <a:pPr>
              <a:buClr>
                <a:srgbClr val="0070C0"/>
              </a:buClr>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buClr>
                <a:srgbClr val="0070C0"/>
              </a:buClr>
              <a:buFont typeface="Arial" panose="020B0604020202020204" pitchFamily="34" charset="0"/>
              <a:buChar char="•"/>
            </a:pPr>
            <a:r>
              <a:rPr lang="en-GB" b="1" dirty="0">
                <a:latin typeface="Open Sans" panose="020B0606030504020204" pitchFamily="34" charset="0"/>
                <a:ea typeface="Open Sans" panose="020B0606030504020204" pitchFamily="34" charset="0"/>
                <a:cs typeface="Open Sans" panose="020B0606030504020204" pitchFamily="34" charset="0"/>
              </a:rPr>
              <a:t>Complements </a:t>
            </a:r>
            <a:r>
              <a:rPr lang="en-GB" dirty="0">
                <a:latin typeface="Open Sans" panose="020B0606030504020204" pitchFamily="34" charset="0"/>
                <a:ea typeface="Open Sans" panose="020B0606030504020204" pitchFamily="34" charset="0"/>
                <a:cs typeface="Open Sans" panose="020B0606030504020204" pitchFamily="34" charset="0"/>
              </a:rPr>
              <a:t>Government’s long-term plans to implement Children and Young People’s Mental Health Green Paper commitments – including Mental Health Support Teams; training for senior mental health leads in schools and colleges; testing approaches to faster access to NHS specialist support, and roll out of the Schools and Colleges Link Programme</a:t>
            </a:r>
          </a:p>
          <a:p>
            <a:pPr marL="285750" indent="-285750">
              <a:buClr>
                <a:srgbClr val="0070C0"/>
              </a:buClr>
              <a:buFont typeface="Arial" panose="020B0604020202020204" pitchFamily="34" charset="0"/>
              <a:buChar char="•"/>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buClr>
                <a:srgbClr val="0070C0"/>
              </a:buClr>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Government </a:t>
            </a:r>
            <a:r>
              <a:rPr lang="en-GB" b="1" dirty="0">
                <a:latin typeface="Open Sans" panose="020B0606030504020204" pitchFamily="34" charset="0"/>
                <a:ea typeface="Open Sans" panose="020B0606030504020204" pitchFamily="34" charset="0"/>
                <a:cs typeface="Open Sans" panose="020B0606030504020204" pitchFamily="34" charset="0"/>
              </a:rPr>
              <a:t>remains committed to improving evidence-based, outcomes-focused, children and young people’s mental health support</a:t>
            </a:r>
            <a:r>
              <a:rPr lang="en-GB" dirty="0">
                <a:latin typeface="Open Sans" panose="020B0606030504020204" pitchFamily="34" charset="0"/>
                <a:ea typeface="Open Sans" panose="020B0606030504020204" pitchFamily="34" charset="0"/>
                <a:cs typeface="Open Sans" panose="020B0606030504020204" pitchFamily="34" charset="0"/>
              </a:rPr>
              <a:t>, including through joint agency planning as a result of Future in Mind and the NHS Long Term Plan</a:t>
            </a:r>
          </a:p>
        </p:txBody>
      </p:sp>
    </p:spTree>
    <p:extLst>
      <p:ext uri="{BB962C8B-B14F-4D97-AF65-F5344CB8AC3E}">
        <p14:creationId xmlns:p14="http://schemas.microsoft.com/office/powerpoint/2010/main" val="217789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B396C23-879A-4E70-A46E-C71C40CF703C}"/>
              </a:ext>
            </a:extLst>
          </p:cNvPr>
          <p:cNvGrpSpPr/>
          <p:nvPr/>
        </p:nvGrpSpPr>
        <p:grpSpPr>
          <a:xfrm>
            <a:off x="0" y="-9"/>
            <a:ext cx="12192000" cy="5831130"/>
            <a:chOff x="0" y="-9"/>
            <a:chExt cx="12192000" cy="5831130"/>
          </a:xfrm>
        </p:grpSpPr>
        <p:grpSp>
          <p:nvGrpSpPr>
            <p:cNvPr id="4" name="Group 3">
              <a:extLst>
                <a:ext uri="{FF2B5EF4-FFF2-40B4-BE49-F238E27FC236}">
                  <a16:creationId xmlns:a16="http://schemas.microsoft.com/office/drawing/2014/main" id="{5D6E52C5-7FC2-4976-B168-67F07E1815CA}"/>
                </a:ext>
              </a:extLst>
            </p:cNvPr>
            <p:cNvGrpSpPr/>
            <p:nvPr/>
          </p:nvGrpSpPr>
          <p:grpSpPr>
            <a:xfrm>
              <a:off x="0" y="-9"/>
              <a:ext cx="12192000" cy="839972"/>
              <a:chOff x="0" y="-9"/>
              <a:chExt cx="12192000" cy="839972"/>
            </a:xfrm>
          </p:grpSpPr>
          <p:sp>
            <p:nvSpPr>
              <p:cNvPr id="5" name="Rectangle 4">
                <a:extLst>
                  <a:ext uri="{FF2B5EF4-FFF2-40B4-BE49-F238E27FC236}">
                    <a16:creationId xmlns:a16="http://schemas.microsoft.com/office/drawing/2014/main" id="{FE191E3B-041F-46D0-AF82-F1BE93F3B6C8}"/>
                  </a:ext>
                </a:extLst>
              </p:cNvPr>
              <p:cNvSpPr/>
              <p:nvPr/>
            </p:nvSpPr>
            <p:spPr>
              <a:xfrm>
                <a:off x="0" y="-9"/>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59E1504B-0C82-4EE6-9DB5-F6E16F98B03D}"/>
                  </a:ext>
                </a:extLst>
              </p:cNvPr>
              <p:cNvSpPr txBox="1"/>
              <p:nvPr/>
            </p:nvSpPr>
            <p:spPr>
              <a:xfrm>
                <a:off x="2030812" y="192505"/>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Implementation Cascade</a:t>
                </a: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graphicFrame>
          <p:nvGraphicFramePr>
            <p:cNvPr id="2" name="Object 1">
              <a:extLst>
                <a:ext uri="{FF2B5EF4-FFF2-40B4-BE49-F238E27FC236}">
                  <a16:creationId xmlns:a16="http://schemas.microsoft.com/office/drawing/2014/main" id="{C2628F1F-19ED-4B78-8A9C-D7586BDBE31B}"/>
                </a:ext>
              </a:extLst>
            </p:cNvPr>
            <p:cNvGraphicFramePr>
              <a:graphicFrameLocks noChangeAspect="1"/>
            </p:cNvGraphicFramePr>
            <p:nvPr/>
          </p:nvGraphicFramePr>
          <p:xfrm>
            <a:off x="0" y="1677534"/>
            <a:ext cx="12192000" cy="4153587"/>
          </p:xfrm>
          <a:graphic>
            <a:graphicData uri="http://schemas.openxmlformats.org/presentationml/2006/ole">
              <mc:AlternateContent xmlns:mc="http://schemas.openxmlformats.org/markup-compatibility/2006">
                <mc:Choice xmlns:v="urn:schemas-microsoft-com:vml" Requires="v">
                  <p:oleObj spid="_x0000_s1026" name="Image" r:id="rId4" imgW="12647520" imgH="4304520" progId="Photoshop.Image.12">
                    <p:embed/>
                  </p:oleObj>
                </mc:Choice>
                <mc:Fallback>
                  <p:oleObj name="Image" r:id="rId4" imgW="12647520" imgH="4304520" progId="Photoshop.Image.12">
                    <p:embed/>
                    <p:pic>
                      <p:nvPicPr>
                        <p:cNvPr id="2" name="Object 1">
                          <a:extLst>
                            <a:ext uri="{FF2B5EF4-FFF2-40B4-BE49-F238E27FC236}">
                              <a16:creationId xmlns:a16="http://schemas.microsoft.com/office/drawing/2014/main" id="{C2628F1F-19ED-4B78-8A9C-D7586BDBE31B}"/>
                            </a:ext>
                          </a:extLst>
                        </p:cNvPr>
                        <p:cNvPicPr/>
                        <p:nvPr/>
                      </p:nvPicPr>
                      <p:blipFill>
                        <a:blip r:embed="rId5"/>
                        <a:stretch>
                          <a:fillRect/>
                        </a:stretch>
                      </p:blipFill>
                      <p:spPr>
                        <a:xfrm>
                          <a:off x="0" y="1677534"/>
                          <a:ext cx="12192000" cy="4153587"/>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B65E7D58-B1A7-4C63-AFB1-3A2B89D4CA6F}"/>
                </a:ext>
              </a:extLst>
            </p:cNvPr>
            <p:cNvSpPr txBox="1"/>
            <p:nvPr/>
          </p:nvSpPr>
          <p:spPr>
            <a:xfrm>
              <a:off x="605642" y="2877164"/>
              <a:ext cx="1983179" cy="1754326"/>
            </a:xfrm>
            <a:prstGeom prst="rect">
              <a:avLst/>
            </a:prstGeom>
            <a:noFill/>
          </p:spPr>
          <p:txBody>
            <a:bodyPr wrap="square">
              <a:spAutoFit/>
            </a:bodyPr>
            <a:lstStyle/>
            <a:p>
              <a:pPr lvl="0" algn="ctr"/>
              <a:r>
                <a:rPr lang="en-GB" sz="1800" dirty="0">
                  <a:latin typeface="Open Sans" panose="020B0606030504020204" pitchFamily="34" charset="0"/>
                  <a:ea typeface="Open Sans" panose="020B0606030504020204" pitchFamily="34" charset="0"/>
                  <a:cs typeface="Open Sans" panose="020B0606030504020204" pitchFamily="34" charset="0"/>
                </a:rPr>
                <a:t>Government and ALBs, expert advisory group, and training resource provider</a:t>
              </a:r>
            </a:p>
          </p:txBody>
        </p:sp>
        <p:sp>
          <p:nvSpPr>
            <p:cNvPr id="12" name="TextBox 11">
              <a:extLst>
                <a:ext uri="{FF2B5EF4-FFF2-40B4-BE49-F238E27FC236}">
                  <a16:creationId xmlns:a16="http://schemas.microsoft.com/office/drawing/2014/main" id="{CF5609E6-49D1-42C2-8B47-13CB731262DA}"/>
                </a:ext>
              </a:extLst>
            </p:cNvPr>
            <p:cNvSpPr txBox="1"/>
            <p:nvPr/>
          </p:nvSpPr>
          <p:spPr>
            <a:xfrm>
              <a:off x="3760519" y="3405250"/>
              <a:ext cx="1368631" cy="646331"/>
            </a:xfrm>
            <a:prstGeom prst="rect">
              <a:avLst/>
            </a:prstGeom>
            <a:noFill/>
          </p:spPr>
          <p:txBody>
            <a:bodyPr wrap="square">
              <a:spAutoFit/>
            </a:bodyPr>
            <a:lstStyle/>
            <a:p>
              <a:pPr lvl="0" algn="ctr"/>
              <a:r>
                <a:rPr lang="en-GB" sz="1800" dirty="0">
                  <a:latin typeface="Open Sans" panose="020B0606030504020204" pitchFamily="34" charset="0"/>
                  <a:ea typeface="Open Sans" panose="020B0606030504020204" pitchFamily="34" charset="0"/>
                  <a:cs typeface="Open Sans" panose="020B0606030504020204" pitchFamily="34" charset="0"/>
                </a:rPr>
                <a:t>Local Authority</a:t>
              </a:r>
            </a:p>
          </p:txBody>
        </p:sp>
        <p:sp>
          <p:nvSpPr>
            <p:cNvPr id="13" name="TextBox 12">
              <a:extLst>
                <a:ext uri="{FF2B5EF4-FFF2-40B4-BE49-F238E27FC236}">
                  <a16:creationId xmlns:a16="http://schemas.microsoft.com/office/drawing/2014/main" id="{6E3A5D88-7939-4D60-9E6D-461D20290140}"/>
                </a:ext>
              </a:extLst>
            </p:cNvPr>
            <p:cNvSpPr txBox="1"/>
            <p:nvPr/>
          </p:nvSpPr>
          <p:spPr>
            <a:xfrm>
              <a:off x="6391892" y="2989751"/>
              <a:ext cx="1788224" cy="1477328"/>
            </a:xfrm>
            <a:prstGeom prst="rect">
              <a:avLst/>
            </a:prstGeom>
            <a:noFill/>
          </p:spPr>
          <p:txBody>
            <a:bodyPr wrap="square">
              <a:spAutoFit/>
            </a:bodyPr>
            <a:lstStyle/>
            <a:p>
              <a:pPr lvl="0" algn="ctr"/>
              <a:r>
                <a:rPr lang="en-GB" sz="1800" dirty="0">
                  <a:latin typeface="Open Sans" panose="020B0606030504020204" pitchFamily="34" charset="0"/>
                  <a:ea typeface="Open Sans" panose="020B0606030504020204" pitchFamily="34" charset="0"/>
                  <a:cs typeface="Open Sans" panose="020B0606030504020204" pitchFamily="34" charset="0"/>
                </a:rPr>
                <a:t>School/College Senior/Mental Health Leadership Team</a:t>
              </a:r>
            </a:p>
          </p:txBody>
        </p:sp>
        <p:sp>
          <p:nvSpPr>
            <p:cNvPr id="15" name="TextBox 14">
              <a:extLst>
                <a:ext uri="{FF2B5EF4-FFF2-40B4-BE49-F238E27FC236}">
                  <a16:creationId xmlns:a16="http://schemas.microsoft.com/office/drawing/2014/main" id="{87B18F99-2AD7-40A5-BE3B-F8DAA80B8CF0}"/>
                </a:ext>
              </a:extLst>
            </p:cNvPr>
            <p:cNvSpPr txBox="1"/>
            <p:nvPr/>
          </p:nvSpPr>
          <p:spPr>
            <a:xfrm>
              <a:off x="9194468" y="3266750"/>
              <a:ext cx="1983179" cy="923330"/>
            </a:xfrm>
            <a:prstGeom prst="rect">
              <a:avLst/>
            </a:prstGeom>
            <a:noFill/>
          </p:spPr>
          <p:txBody>
            <a:bodyPr wrap="square">
              <a:spAutoFit/>
            </a:bodyPr>
            <a:lstStyle/>
            <a:p>
              <a:pPr lvl="0" algn="ctr"/>
              <a:r>
                <a:rPr lang="en-GB" sz="1800" dirty="0">
                  <a:latin typeface="Open Sans" panose="020B0606030504020204" pitchFamily="34" charset="0"/>
                  <a:ea typeface="Open Sans" panose="020B0606030504020204" pitchFamily="34" charset="0"/>
                  <a:cs typeface="Open Sans" panose="020B0606030504020204" pitchFamily="34" charset="0"/>
                </a:rPr>
                <a:t>Whole School/College implementation</a:t>
              </a:r>
            </a:p>
          </p:txBody>
        </p:sp>
      </p:grpSp>
    </p:spTree>
    <p:extLst>
      <p:ext uri="{BB962C8B-B14F-4D97-AF65-F5344CB8AC3E}">
        <p14:creationId xmlns:p14="http://schemas.microsoft.com/office/powerpoint/2010/main" val="2343158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3A3CD7-EF6F-496B-9465-E2C10A047A3D}"/>
              </a:ext>
            </a:extLst>
          </p:cNvPr>
          <p:cNvSpPr>
            <a:spLocks noGrp="1"/>
          </p:cNvSpPr>
          <p:nvPr>
            <p:ph idx="4294967295"/>
          </p:nvPr>
        </p:nvSpPr>
        <p:spPr>
          <a:xfrm>
            <a:off x="1507639" y="2119988"/>
            <a:ext cx="9456702" cy="2817680"/>
          </a:xfrm>
          <a:prstGeom prst="rect">
            <a:avLst/>
          </a:prstGeom>
        </p:spPr>
        <p:txBody>
          <a:bodyPr>
            <a:noAutofit/>
          </a:bodyPr>
          <a:lstStyle/>
          <a:p>
            <a:pPr>
              <a:lnSpc>
                <a:spcPct val="100000"/>
              </a:lnSpc>
              <a:spcBef>
                <a:spcPts val="0"/>
              </a:spcBef>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Use of personal material/views – share with care (including the webinar message board)</a:t>
            </a:r>
          </a:p>
          <a:p>
            <a:pPr>
              <a:lnSpc>
                <a:spcPct val="100000"/>
              </a:lnSpc>
              <a:spcBef>
                <a:spcPts val="0"/>
              </a:spcBef>
              <a:buClr>
                <a:srgbClr val="0070C0"/>
              </a:buCl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Confidentiality – you can take the learning out of the session but don’t take or record any personal-identifying information out of the session</a:t>
            </a:r>
          </a:p>
          <a:p>
            <a:pPr marL="0" indent="0">
              <a:lnSpc>
                <a:spcPct val="100000"/>
              </a:lnSpc>
              <a:spcBef>
                <a:spcPts val="0"/>
              </a:spcBef>
              <a:buClr>
                <a:srgbClr val="0070C0"/>
              </a:buClr>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In order for this to be a safe space for us all to share our thoughts, opinions and experiences, it is important for us to respect and value difference and diversity in all of its forms</a:t>
            </a:r>
          </a:p>
        </p:txBody>
      </p:sp>
      <p:grpSp>
        <p:nvGrpSpPr>
          <p:cNvPr id="4" name="Group 3">
            <a:extLst>
              <a:ext uri="{FF2B5EF4-FFF2-40B4-BE49-F238E27FC236}">
                <a16:creationId xmlns:a16="http://schemas.microsoft.com/office/drawing/2014/main" id="{5D6E52C5-7FC2-4976-B168-67F07E1815CA}"/>
              </a:ext>
            </a:extLst>
          </p:cNvPr>
          <p:cNvGrpSpPr/>
          <p:nvPr/>
        </p:nvGrpSpPr>
        <p:grpSpPr>
          <a:xfrm>
            <a:off x="0" y="-9"/>
            <a:ext cx="12192000" cy="839972"/>
            <a:chOff x="0" y="-9"/>
            <a:chExt cx="12192000" cy="839972"/>
          </a:xfrm>
        </p:grpSpPr>
        <p:sp>
          <p:nvSpPr>
            <p:cNvPr id="5" name="Rectangle 4">
              <a:extLst>
                <a:ext uri="{FF2B5EF4-FFF2-40B4-BE49-F238E27FC236}">
                  <a16:creationId xmlns:a16="http://schemas.microsoft.com/office/drawing/2014/main" id="{FE191E3B-041F-46D0-AF82-F1BE93F3B6C8}"/>
                </a:ext>
              </a:extLst>
            </p:cNvPr>
            <p:cNvSpPr/>
            <p:nvPr/>
          </p:nvSpPr>
          <p:spPr>
            <a:xfrm>
              <a:off x="0" y="-9"/>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59E1504B-0C82-4EE6-9DB5-F6E16F98B03D}"/>
                </a:ext>
              </a:extLst>
            </p:cNvPr>
            <p:cNvSpPr txBox="1"/>
            <p:nvPr/>
          </p:nvSpPr>
          <p:spPr>
            <a:xfrm>
              <a:off x="2030812" y="192505"/>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Group Agreement</a:t>
              </a: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6" name="Graphic 23" descr="Users">
            <a:extLst>
              <a:ext uri="{FF2B5EF4-FFF2-40B4-BE49-F238E27FC236}">
                <a16:creationId xmlns:a16="http://schemas.microsoft.com/office/drawing/2014/main" id="{88E77B7E-2AF7-4D71-B403-508FB9971620}"/>
              </a:ext>
            </a:extLst>
          </p:cNvPr>
          <p:cNvPicPr/>
          <p:nvPr/>
        </p:nvPicPr>
        <p:blipFill>
          <a:blip r:embed="rId3">
            <a:extLst>
              <a:ext uri="{96DAC541-7B7A-43D3-8B79-37D633B846F1}">
                <asvg:svgBlip xmlns:asvg="http://schemas.microsoft.com/office/drawing/2016/SVG/main" r:embed="rId4"/>
              </a:ext>
            </a:extLst>
          </a:blip>
          <a:stretch>
            <a:fillRect/>
          </a:stretch>
        </p:blipFill>
        <p:spPr>
          <a:xfrm>
            <a:off x="5654100" y="1032477"/>
            <a:ext cx="1372870" cy="1276985"/>
          </a:xfrm>
          <a:prstGeom prst="rect">
            <a:avLst/>
          </a:prstGeom>
        </p:spPr>
      </p:pic>
    </p:spTree>
    <p:extLst>
      <p:ext uri="{BB962C8B-B14F-4D97-AF65-F5344CB8AC3E}">
        <p14:creationId xmlns:p14="http://schemas.microsoft.com/office/powerpoint/2010/main" val="1306859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1FA2B7-1278-422B-90BB-E30B6A7805ED}"/>
              </a:ext>
            </a:extLst>
          </p:cNvPr>
          <p:cNvGrpSpPr/>
          <p:nvPr/>
        </p:nvGrpSpPr>
        <p:grpSpPr>
          <a:xfrm>
            <a:off x="0" y="0"/>
            <a:ext cx="12192000" cy="6858000"/>
            <a:chOff x="0" y="0"/>
            <a:chExt cx="12192000" cy="6858000"/>
          </a:xfrm>
        </p:grpSpPr>
        <p:pic>
          <p:nvPicPr>
            <p:cNvPr id="9" name="Picture 8">
              <a:extLst>
                <a:ext uri="{FF2B5EF4-FFF2-40B4-BE49-F238E27FC236}">
                  <a16:creationId xmlns:a16="http://schemas.microsoft.com/office/drawing/2014/main" id="{D75E75A5-3493-4112-8AAD-79FC81B6B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D9542F2C-B7F3-4414-A449-ED42EE6E1993}"/>
                </a:ext>
              </a:extLst>
            </p:cNvPr>
            <p:cNvSpPr/>
            <p:nvPr/>
          </p:nvSpPr>
          <p:spPr>
            <a:xfrm>
              <a:off x="925032" y="1052623"/>
              <a:ext cx="4444409" cy="2690037"/>
            </a:xfrm>
            <a:prstGeom prst="rect">
              <a:avLst/>
            </a:prstGeom>
            <a:solidFill>
              <a:srgbClr val="407EC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B6BDAF85-427B-4AEA-96C8-8671546FB538}"/>
                </a:ext>
              </a:extLst>
            </p:cNvPr>
            <p:cNvSpPr txBox="1"/>
            <p:nvPr/>
          </p:nvSpPr>
          <p:spPr>
            <a:xfrm>
              <a:off x="1275907" y="1658682"/>
              <a:ext cx="3051544" cy="461665"/>
            </a:xfrm>
            <a:prstGeom prst="rect">
              <a:avLst/>
            </a:prstGeom>
            <a:noFill/>
          </p:spPr>
          <p:txBody>
            <a:bodyPr wrap="square" rtlCol="0">
              <a:spAutoFit/>
            </a:bodyPr>
            <a:lstStyle/>
            <a:p>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Section 1:</a:t>
              </a:r>
            </a:p>
          </p:txBody>
        </p:sp>
        <p:sp>
          <p:nvSpPr>
            <p:cNvPr id="12" name="TextBox 11">
              <a:extLst>
                <a:ext uri="{FF2B5EF4-FFF2-40B4-BE49-F238E27FC236}">
                  <a16:creationId xmlns:a16="http://schemas.microsoft.com/office/drawing/2014/main" id="{F25DE423-E50E-48E8-B4CE-CBC0E84BBBBD}"/>
                </a:ext>
              </a:extLst>
            </p:cNvPr>
            <p:cNvSpPr txBox="1"/>
            <p:nvPr/>
          </p:nvSpPr>
          <p:spPr>
            <a:xfrm>
              <a:off x="1275906" y="2120347"/>
              <a:ext cx="3296093" cy="707886"/>
            </a:xfrm>
            <a:prstGeom prst="rect">
              <a:avLst/>
            </a:prstGeom>
            <a:noFill/>
          </p:spPr>
          <p:txBody>
            <a:bodyPr wrap="square" rtlCol="0">
              <a:spAutoFit/>
            </a:bodyPr>
            <a:lstStyle/>
            <a:p>
              <a:r>
                <a:rPr lang="en-GB" sz="2000" dirty="0">
                  <a:solidFill>
                    <a:srgbClr val="C3DEFF"/>
                  </a:solidFill>
                  <a:latin typeface="Open Sans" panose="020B0606030504020204" pitchFamily="34" charset="0"/>
                  <a:ea typeface="Open Sans" panose="020B0606030504020204" pitchFamily="34" charset="0"/>
                  <a:cs typeface="Open Sans" panose="020B0606030504020204" pitchFamily="34" charset="0"/>
                </a:rPr>
                <a:t>Whole School/College *Social Scaffolding</a:t>
              </a:r>
            </a:p>
          </p:txBody>
        </p:sp>
      </p:grpSp>
    </p:spTree>
    <p:extLst>
      <p:ext uri="{BB962C8B-B14F-4D97-AF65-F5344CB8AC3E}">
        <p14:creationId xmlns:p14="http://schemas.microsoft.com/office/powerpoint/2010/main" val="221777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B5D1FD4-4476-4995-9AF0-A317A8440534}"/>
              </a:ext>
            </a:extLst>
          </p:cNvPr>
          <p:cNvGrpSpPr/>
          <p:nvPr/>
        </p:nvGrpSpPr>
        <p:grpSpPr>
          <a:xfrm>
            <a:off x="-80138" y="-13"/>
            <a:ext cx="12360285" cy="5434298"/>
            <a:chOff x="-80138" y="-13"/>
            <a:chExt cx="12360285" cy="5434298"/>
          </a:xfrm>
        </p:grpSpPr>
        <p:pic>
          <p:nvPicPr>
            <p:cNvPr id="5" name="Picture 4" descr="A close up of a logo&#10;&#10;Description automatically generated">
              <a:extLst>
                <a:ext uri="{FF2B5EF4-FFF2-40B4-BE49-F238E27FC236}">
                  <a16:creationId xmlns:a16="http://schemas.microsoft.com/office/drawing/2014/main" id="{FCD1A3C4-2161-42DB-BFAC-698AEFC91F1C}"/>
                </a:ext>
              </a:extLst>
            </p:cNvPr>
            <p:cNvPicPr>
              <a:picLocks noChangeAspect="1"/>
            </p:cNvPicPr>
            <p:nvPr/>
          </p:nvPicPr>
          <p:blipFill rotWithShape="1">
            <a:blip r:embed="rId3"/>
            <a:srcRect l="7843" t="21995" r="57184" b="45560"/>
            <a:stretch/>
          </p:blipFill>
          <p:spPr>
            <a:xfrm rot="10800000">
              <a:off x="2184943" y="3566790"/>
              <a:ext cx="3066487" cy="1600266"/>
            </a:xfrm>
            <a:prstGeom prst="rect">
              <a:avLst/>
            </a:prstGeom>
          </p:spPr>
        </p:pic>
        <p:pic>
          <p:nvPicPr>
            <p:cNvPr id="6" name="Picture 5" descr="A close up of a logo&#10;&#10;Description automatically generated">
              <a:extLst>
                <a:ext uri="{FF2B5EF4-FFF2-40B4-BE49-F238E27FC236}">
                  <a16:creationId xmlns:a16="http://schemas.microsoft.com/office/drawing/2014/main" id="{F0A92423-5340-425B-9D0D-9C1F59B526DE}"/>
                </a:ext>
              </a:extLst>
            </p:cNvPr>
            <p:cNvPicPr>
              <a:picLocks noChangeAspect="1"/>
            </p:cNvPicPr>
            <p:nvPr/>
          </p:nvPicPr>
          <p:blipFill rotWithShape="1">
            <a:blip r:embed="rId3"/>
            <a:srcRect l="7843" t="21995" r="57184" b="45560"/>
            <a:stretch/>
          </p:blipFill>
          <p:spPr>
            <a:xfrm>
              <a:off x="-80138" y="1985144"/>
              <a:ext cx="3066486" cy="1600266"/>
            </a:xfrm>
            <a:prstGeom prst="rect">
              <a:avLst/>
            </a:prstGeom>
          </p:spPr>
        </p:pic>
        <p:pic>
          <p:nvPicPr>
            <p:cNvPr id="8" name="Picture 7" descr="A close up of a logo&#10;&#10;Description automatically generated">
              <a:extLst>
                <a:ext uri="{FF2B5EF4-FFF2-40B4-BE49-F238E27FC236}">
                  <a16:creationId xmlns:a16="http://schemas.microsoft.com/office/drawing/2014/main" id="{FEFAACE8-AE41-4F0D-9500-B9FBFE2AD91F}"/>
                </a:ext>
              </a:extLst>
            </p:cNvPr>
            <p:cNvPicPr>
              <a:picLocks noChangeAspect="1"/>
            </p:cNvPicPr>
            <p:nvPr/>
          </p:nvPicPr>
          <p:blipFill rotWithShape="1">
            <a:blip r:embed="rId3"/>
            <a:srcRect l="7843" t="21995" r="57184" b="45560"/>
            <a:stretch/>
          </p:blipFill>
          <p:spPr>
            <a:xfrm rot="10800000">
              <a:off x="6804298" y="3477593"/>
              <a:ext cx="3066487" cy="1600266"/>
            </a:xfrm>
            <a:prstGeom prst="rect">
              <a:avLst/>
            </a:prstGeom>
          </p:spPr>
        </p:pic>
        <p:pic>
          <p:nvPicPr>
            <p:cNvPr id="10" name="Picture 9" descr="A close up of a logo&#10;&#10;Description automatically generated">
              <a:extLst>
                <a:ext uri="{FF2B5EF4-FFF2-40B4-BE49-F238E27FC236}">
                  <a16:creationId xmlns:a16="http://schemas.microsoft.com/office/drawing/2014/main" id="{0833E5FD-3EA5-459A-AC95-C8733CFFCA00}"/>
                </a:ext>
              </a:extLst>
            </p:cNvPr>
            <p:cNvPicPr>
              <a:picLocks noChangeAspect="1"/>
            </p:cNvPicPr>
            <p:nvPr/>
          </p:nvPicPr>
          <p:blipFill rotWithShape="1">
            <a:blip r:embed="rId3"/>
            <a:srcRect l="7843" t="21995" r="57184" b="45560"/>
            <a:stretch/>
          </p:blipFill>
          <p:spPr>
            <a:xfrm>
              <a:off x="4490865" y="1981355"/>
              <a:ext cx="3066486" cy="1600266"/>
            </a:xfrm>
            <a:prstGeom prst="rect">
              <a:avLst/>
            </a:prstGeom>
          </p:spPr>
        </p:pic>
        <p:pic>
          <p:nvPicPr>
            <p:cNvPr id="12" name="Picture 11" descr="A close up of a logo&#10;&#10;Description automatically generated">
              <a:extLst>
                <a:ext uri="{FF2B5EF4-FFF2-40B4-BE49-F238E27FC236}">
                  <a16:creationId xmlns:a16="http://schemas.microsoft.com/office/drawing/2014/main" id="{F120323D-0E0B-4185-8850-EB5DAB8ACA12}"/>
                </a:ext>
              </a:extLst>
            </p:cNvPr>
            <p:cNvPicPr>
              <a:picLocks noChangeAspect="1"/>
            </p:cNvPicPr>
            <p:nvPr/>
          </p:nvPicPr>
          <p:blipFill rotWithShape="1">
            <a:blip r:embed="rId3"/>
            <a:srcRect l="7843" t="21995" r="57184" b="45560"/>
            <a:stretch/>
          </p:blipFill>
          <p:spPr>
            <a:xfrm>
              <a:off x="9213661" y="1972614"/>
              <a:ext cx="3066486" cy="1600266"/>
            </a:xfrm>
            <a:prstGeom prst="rect">
              <a:avLst/>
            </a:prstGeom>
          </p:spPr>
        </p:pic>
        <p:sp>
          <p:nvSpPr>
            <p:cNvPr id="27" name="TextBox 26">
              <a:extLst>
                <a:ext uri="{FF2B5EF4-FFF2-40B4-BE49-F238E27FC236}">
                  <a16:creationId xmlns:a16="http://schemas.microsoft.com/office/drawing/2014/main" id="{266B2E41-B21B-4AE9-BAA7-86CC895C6D3A}"/>
                </a:ext>
              </a:extLst>
            </p:cNvPr>
            <p:cNvSpPr txBox="1"/>
            <p:nvPr/>
          </p:nvSpPr>
          <p:spPr>
            <a:xfrm>
              <a:off x="2772781" y="3892658"/>
              <a:ext cx="1935611" cy="923330"/>
            </a:xfrm>
            <a:prstGeom prst="rect">
              <a:avLst/>
            </a:prstGeom>
            <a:noFill/>
            <a:ln w="31750">
              <a:noFill/>
            </a:ln>
          </p:spPr>
          <p:txBody>
            <a:bodyPr wrap="square">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Recognition</a:t>
              </a:r>
            </a:p>
            <a:p>
              <a:pPr algn="ctr"/>
              <a:r>
                <a:rPr lang="en-US" dirty="0">
                  <a:latin typeface="Open Sans" panose="020B0606030504020204" pitchFamily="34" charset="0"/>
                  <a:ea typeface="Open Sans" panose="020B0606030504020204" pitchFamily="34" charset="0"/>
                  <a:cs typeface="Open Sans" panose="020B0606030504020204" pitchFamily="34" charset="0"/>
                </a:rPr>
                <a:t>Noticing signs of distress</a:t>
              </a:r>
            </a:p>
          </p:txBody>
        </p:sp>
        <p:sp>
          <p:nvSpPr>
            <p:cNvPr id="29" name="TextBox 28">
              <a:extLst>
                <a:ext uri="{FF2B5EF4-FFF2-40B4-BE49-F238E27FC236}">
                  <a16:creationId xmlns:a16="http://schemas.microsoft.com/office/drawing/2014/main" id="{F040D694-1DE9-47A8-B240-FB0BA70D4FF0}"/>
                </a:ext>
              </a:extLst>
            </p:cNvPr>
            <p:cNvSpPr txBox="1"/>
            <p:nvPr/>
          </p:nvSpPr>
          <p:spPr>
            <a:xfrm>
              <a:off x="4784363" y="2397518"/>
              <a:ext cx="2472373" cy="923330"/>
            </a:xfrm>
            <a:prstGeom prst="rect">
              <a:avLst/>
            </a:prstGeom>
            <a:noFill/>
            <a:ln w="31750">
              <a:noFill/>
            </a:ln>
          </p:spPr>
          <p:txBody>
            <a:bodyPr wrap="square">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Reflection</a:t>
              </a:r>
            </a:p>
            <a:p>
              <a:pPr algn="ctr"/>
              <a:r>
                <a:rPr lang="en-US" dirty="0">
                  <a:latin typeface="Open Sans" panose="020B0606030504020204" pitchFamily="34" charset="0"/>
                  <a:ea typeface="Open Sans" panose="020B0606030504020204" pitchFamily="34" charset="0"/>
                  <a:cs typeface="Open Sans" panose="020B0606030504020204" pitchFamily="34" charset="0"/>
                </a:rPr>
                <a:t>Self-awareness </a:t>
              </a:r>
            </a:p>
            <a:p>
              <a:pPr algn="ctr"/>
              <a:r>
                <a:rPr lang="en-US" dirty="0">
                  <a:latin typeface="Open Sans" panose="020B0606030504020204" pitchFamily="34" charset="0"/>
                  <a:ea typeface="Open Sans" panose="020B0606030504020204" pitchFamily="34" charset="0"/>
                  <a:cs typeface="Open Sans" panose="020B0606030504020204" pitchFamily="34" charset="0"/>
                </a:rPr>
                <a:t>and choices (agency)</a:t>
              </a:r>
            </a:p>
          </p:txBody>
        </p:sp>
        <p:sp>
          <p:nvSpPr>
            <p:cNvPr id="31" name="TextBox 30">
              <a:extLst>
                <a:ext uri="{FF2B5EF4-FFF2-40B4-BE49-F238E27FC236}">
                  <a16:creationId xmlns:a16="http://schemas.microsoft.com/office/drawing/2014/main" id="{FEE4B190-E77D-4147-AC98-30B8CBE11CE0}"/>
                </a:ext>
              </a:extLst>
            </p:cNvPr>
            <p:cNvSpPr txBox="1"/>
            <p:nvPr/>
          </p:nvSpPr>
          <p:spPr>
            <a:xfrm>
              <a:off x="490087" y="2390494"/>
              <a:ext cx="1935611" cy="923330"/>
            </a:xfrm>
            <a:prstGeom prst="rect">
              <a:avLst/>
            </a:prstGeom>
            <a:noFill/>
            <a:ln w="31750">
              <a:noFill/>
            </a:ln>
          </p:spPr>
          <p:txBody>
            <a:bodyPr wrap="square">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Relationships</a:t>
              </a:r>
            </a:p>
            <a:p>
              <a:pPr algn="ctr"/>
              <a:r>
                <a:rPr lang="en-US" dirty="0">
                  <a:latin typeface="Open Sans" panose="020B0606030504020204" pitchFamily="34" charset="0"/>
                  <a:ea typeface="Open Sans" panose="020B0606030504020204" pitchFamily="34" charset="0"/>
                  <a:cs typeface="Open Sans" panose="020B0606030504020204" pitchFamily="34" charset="0"/>
                </a:rPr>
                <a:t>Reaching out to others for help</a:t>
              </a:r>
            </a:p>
          </p:txBody>
        </p:sp>
        <p:sp>
          <p:nvSpPr>
            <p:cNvPr id="33" name="TextBox 32">
              <a:extLst>
                <a:ext uri="{FF2B5EF4-FFF2-40B4-BE49-F238E27FC236}">
                  <a16:creationId xmlns:a16="http://schemas.microsoft.com/office/drawing/2014/main" id="{50CF4B1D-CB77-42EF-AF67-F132009E1069}"/>
                </a:ext>
              </a:extLst>
            </p:cNvPr>
            <p:cNvSpPr txBox="1"/>
            <p:nvPr/>
          </p:nvSpPr>
          <p:spPr>
            <a:xfrm>
              <a:off x="7412462" y="3659704"/>
              <a:ext cx="1935611" cy="1200329"/>
            </a:xfrm>
            <a:prstGeom prst="rect">
              <a:avLst/>
            </a:prstGeom>
            <a:noFill/>
            <a:ln w="31750">
              <a:noFill/>
            </a:ln>
          </p:spPr>
          <p:txBody>
            <a:bodyPr wrap="square">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Regulation</a:t>
              </a:r>
            </a:p>
            <a:p>
              <a:pPr algn="ctr"/>
              <a:r>
                <a:rPr lang="en-US" dirty="0">
                  <a:latin typeface="Open Sans" panose="020B0606030504020204" pitchFamily="34" charset="0"/>
                  <a:ea typeface="Open Sans" panose="020B0606030504020204" pitchFamily="34" charset="0"/>
                  <a:cs typeface="Open Sans" panose="020B0606030504020204" pitchFamily="34" charset="0"/>
                </a:rPr>
                <a:t>What is in place to help from the school?</a:t>
              </a:r>
            </a:p>
          </p:txBody>
        </p:sp>
        <p:sp>
          <p:nvSpPr>
            <p:cNvPr id="35" name="TextBox 34">
              <a:extLst>
                <a:ext uri="{FF2B5EF4-FFF2-40B4-BE49-F238E27FC236}">
                  <a16:creationId xmlns:a16="http://schemas.microsoft.com/office/drawing/2014/main" id="{EEE2A782-B3A1-42F4-A4AE-7A45576B64C2}"/>
                </a:ext>
              </a:extLst>
            </p:cNvPr>
            <p:cNvSpPr txBox="1"/>
            <p:nvPr/>
          </p:nvSpPr>
          <p:spPr>
            <a:xfrm>
              <a:off x="9807950" y="2384366"/>
              <a:ext cx="1935611" cy="923330"/>
            </a:xfrm>
            <a:prstGeom prst="rect">
              <a:avLst/>
            </a:prstGeom>
            <a:noFill/>
            <a:ln w="31750">
              <a:noFill/>
            </a:ln>
          </p:spPr>
          <p:txBody>
            <a:bodyPr wrap="square">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Resilience</a:t>
              </a:r>
            </a:p>
            <a:p>
              <a:pPr algn="ctr"/>
              <a:r>
                <a:rPr lang="en-US" dirty="0">
                  <a:latin typeface="Open Sans" panose="020B0606030504020204" pitchFamily="34" charset="0"/>
                  <a:ea typeface="Open Sans" panose="020B0606030504020204" pitchFamily="34" charset="0"/>
                  <a:cs typeface="Open Sans" panose="020B0606030504020204" pitchFamily="34" charset="0"/>
                </a:rPr>
                <a:t>To be able to recover quickly</a:t>
              </a:r>
            </a:p>
          </p:txBody>
        </p:sp>
        <p:grpSp>
          <p:nvGrpSpPr>
            <p:cNvPr id="14" name="Group 13">
              <a:extLst>
                <a:ext uri="{FF2B5EF4-FFF2-40B4-BE49-F238E27FC236}">
                  <a16:creationId xmlns:a16="http://schemas.microsoft.com/office/drawing/2014/main" id="{FCC11A28-7BCB-4509-9350-C7AC504515CC}"/>
                </a:ext>
              </a:extLst>
            </p:cNvPr>
            <p:cNvGrpSpPr/>
            <p:nvPr/>
          </p:nvGrpSpPr>
          <p:grpSpPr>
            <a:xfrm>
              <a:off x="0" y="-13"/>
              <a:ext cx="12192000" cy="839972"/>
              <a:chOff x="0" y="-13"/>
              <a:chExt cx="12192000" cy="839972"/>
            </a:xfrm>
          </p:grpSpPr>
          <p:sp>
            <p:nvSpPr>
              <p:cNvPr id="15" name="Rectangle 14">
                <a:extLst>
                  <a:ext uri="{FF2B5EF4-FFF2-40B4-BE49-F238E27FC236}">
                    <a16:creationId xmlns:a16="http://schemas.microsoft.com/office/drawing/2014/main" id="{BE43B00B-81CE-4924-B646-9865CA55367B}"/>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AD7CDE7E-1E97-4BDD-AE9E-5992C31E0AD8}"/>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5 Rs For All Ages</a:t>
                </a:r>
              </a:p>
            </p:txBody>
          </p:sp>
        </p:grpSp>
        <p:pic>
          <p:nvPicPr>
            <p:cNvPr id="24" name="Picture 23" descr="A close up of a sign&#10;&#10;Description automatically generated">
              <a:extLst>
                <a:ext uri="{FF2B5EF4-FFF2-40B4-BE49-F238E27FC236}">
                  <a16:creationId xmlns:a16="http://schemas.microsoft.com/office/drawing/2014/main" id="{C1DA80E4-F286-4BDC-8D25-25AFCAC97DA7}"/>
                </a:ext>
              </a:extLst>
            </p:cNvPr>
            <p:cNvPicPr>
              <a:picLocks noChangeAspect="1"/>
            </p:cNvPicPr>
            <p:nvPr/>
          </p:nvPicPr>
          <p:blipFill>
            <a:blip r:embed="rId4"/>
            <a:stretch>
              <a:fillRect/>
            </a:stretch>
          </p:blipFill>
          <p:spPr>
            <a:xfrm>
              <a:off x="2812653" y="2150912"/>
              <a:ext cx="1828733" cy="1828733"/>
            </a:xfrm>
            <a:prstGeom prst="rect">
              <a:avLst/>
            </a:prstGeom>
          </p:spPr>
        </p:pic>
        <p:pic>
          <p:nvPicPr>
            <p:cNvPr id="28" name="Picture 27" descr="A close up of a logo&#10;&#10;Description automatically generated">
              <a:extLst>
                <a:ext uri="{FF2B5EF4-FFF2-40B4-BE49-F238E27FC236}">
                  <a16:creationId xmlns:a16="http://schemas.microsoft.com/office/drawing/2014/main" id="{5E21B640-EF83-4182-B16B-967C1AFB67A5}"/>
                </a:ext>
              </a:extLst>
            </p:cNvPr>
            <p:cNvPicPr>
              <a:picLocks noChangeAspect="1"/>
            </p:cNvPicPr>
            <p:nvPr/>
          </p:nvPicPr>
          <p:blipFill>
            <a:blip r:embed="rId5"/>
            <a:stretch>
              <a:fillRect/>
            </a:stretch>
          </p:blipFill>
          <p:spPr>
            <a:xfrm>
              <a:off x="5193552" y="3490844"/>
              <a:ext cx="1828733" cy="1828733"/>
            </a:xfrm>
            <a:prstGeom prst="rect">
              <a:avLst/>
            </a:prstGeom>
          </p:spPr>
        </p:pic>
        <p:pic>
          <p:nvPicPr>
            <p:cNvPr id="32" name="Picture 31" descr="A picture containing clock, dark, meter&#10;&#10;Description automatically generated">
              <a:extLst>
                <a:ext uri="{FF2B5EF4-FFF2-40B4-BE49-F238E27FC236}">
                  <a16:creationId xmlns:a16="http://schemas.microsoft.com/office/drawing/2014/main" id="{920FB9D4-4D9E-4B50-BCC2-01FBACB07C46}"/>
                </a:ext>
              </a:extLst>
            </p:cNvPr>
            <p:cNvPicPr>
              <a:picLocks noChangeAspect="1"/>
            </p:cNvPicPr>
            <p:nvPr/>
          </p:nvPicPr>
          <p:blipFill>
            <a:blip r:embed="rId6"/>
            <a:stretch>
              <a:fillRect/>
            </a:stretch>
          </p:blipFill>
          <p:spPr>
            <a:xfrm>
              <a:off x="7434064" y="1968767"/>
              <a:ext cx="1828733" cy="1828733"/>
            </a:xfrm>
            <a:prstGeom prst="rect">
              <a:avLst/>
            </a:prstGeom>
          </p:spPr>
        </p:pic>
        <p:pic>
          <p:nvPicPr>
            <p:cNvPr id="36" name="Picture 35" descr="A close up of a logo&#10;&#10;Description automatically generated">
              <a:extLst>
                <a:ext uri="{FF2B5EF4-FFF2-40B4-BE49-F238E27FC236}">
                  <a16:creationId xmlns:a16="http://schemas.microsoft.com/office/drawing/2014/main" id="{9B2E7280-847E-4CC4-8533-CFA781C8ED83}"/>
                </a:ext>
              </a:extLst>
            </p:cNvPr>
            <p:cNvPicPr>
              <a:picLocks noChangeAspect="1"/>
            </p:cNvPicPr>
            <p:nvPr/>
          </p:nvPicPr>
          <p:blipFill>
            <a:blip r:embed="rId7"/>
            <a:stretch>
              <a:fillRect/>
            </a:stretch>
          </p:blipFill>
          <p:spPr>
            <a:xfrm>
              <a:off x="9870785" y="3342136"/>
              <a:ext cx="1828733" cy="1828733"/>
            </a:xfrm>
            <a:prstGeom prst="rect">
              <a:avLst/>
            </a:prstGeom>
          </p:spPr>
        </p:pic>
        <p:pic>
          <p:nvPicPr>
            <p:cNvPr id="38" name="Picture 37" descr="A close up of a light&#10;&#10;Description automatically generated">
              <a:extLst>
                <a:ext uri="{FF2B5EF4-FFF2-40B4-BE49-F238E27FC236}">
                  <a16:creationId xmlns:a16="http://schemas.microsoft.com/office/drawing/2014/main" id="{C125B6F2-25FF-4805-896A-2E5E3F7CC962}"/>
                </a:ext>
              </a:extLst>
            </p:cNvPr>
            <p:cNvPicPr>
              <a:picLocks noChangeAspect="1"/>
            </p:cNvPicPr>
            <p:nvPr/>
          </p:nvPicPr>
          <p:blipFill>
            <a:blip r:embed="rId8"/>
            <a:stretch>
              <a:fillRect/>
            </a:stretch>
          </p:blipFill>
          <p:spPr>
            <a:xfrm>
              <a:off x="420699" y="3477593"/>
              <a:ext cx="1956692" cy="1956692"/>
            </a:xfrm>
            <a:prstGeom prst="rect">
              <a:avLst/>
            </a:prstGeom>
          </p:spPr>
        </p:pic>
      </p:grpSp>
      <p:pic>
        <p:nvPicPr>
          <p:cNvPr id="21" name="Graphic 23" descr="Users">
            <a:extLst>
              <a:ext uri="{FF2B5EF4-FFF2-40B4-BE49-F238E27FC236}">
                <a16:creationId xmlns:a16="http://schemas.microsoft.com/office/drawing/2014/main" id="{7C472C00-7DF5-45D1-85D1-D578007E2589}"/>
              </a:ext>
            </a:extLst>
          </p:cNvPr>
          <p:cNvPicPr/>
          <p:nvPr/>
        </p:nvPicPr>
        <p:blipFill>
          <a:blip r:embed="rId9">
            <a:extLst>
              <a:ext uri="{96DAC541-7B7A-43D3-8B79-37D633B846F1}">
                <asvg:svgBlip xmlns:asvg="http://schemas.microsoft.com/office/drawing/2016/SVG/main" r:embed="rId10"/>
              </a:ext>
            </a:extLst>
          </a:blip>
          <a:stretch>
            <a:fillRect/>
          </a:stretch>
        </p:blipFill>
        <p:spPr>
          <a:xfrm>
            <a:off x="2565829" y="1057466"/>
            <a:ext cx="1372870" cy="1276985"/>
          </a:xfrm>
          <a:prstGeom prst="rect">
            <a:avLst/>
          </a:prstGeom>
        </p:spPr>
      </p:pic>
    </p:spTree>
    <p:extLst>
      <p:ext uri="{BB962C8B-B14F-4D97-AF65-F5344CB8AC3E}">
        <p14:creationId xmlns:p14="http://schemas.microsoft.com/office/powerpoint/2010/main" val="4124462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A1E9CFF-9B2B-4EC3-988A-7391456911BF}"/>
              </a:ext>
            </a:extLst>
          </p:cNvPr>
          <p:cNvGrpSpPr/>
          <p:nvPr/>
        </p:nvGrpSpPr>
        <p:grpSpPr>
          <a:xfrm>
            <a:off x="0" y="-13"/>
            <a:ext cx="12192000" cy="839972"/>
            <a:chOff x="0" y="-13"/>
            <a:chExt cx="12192000" cy="839972"/>
          </a:xfrm>
        </p:grpSpPr>
        <p:sp>
          <p:nvSpPr>
            <p:cNvPr id="7" name="Rectangle 6">
              <a:extLst>
                <a:ext uri="{FF2B5EF4-FFF2-40B4-BE49-F238E27FC236}">
                  <a16:creationId xmlns:a16="http://schemas.microsoft.com/office/drawing/2014/main" id="{D368918C-8B22-43E1-80EB-1CF327A068BB}"/>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AEAAE198-7C57-43B8-8C2E-BD99F14AC5B9}"/>
                </a:ext>
              </a:extLst>
            </p:cNvPr>
            <p:cNvSpPr txBox="1"/>
            <p:nvPr/>
          </p:nvSpPr>
          <p:spPr>
            <a:xfrm>
              <a:off x="1890822" y="18893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Introducing Anthony</a:t>
              </a:r>
            </a:p>
          </p:txBody>
        </p:sp>
      </p:grpSp>
      <p:pic>
        <p:nvPicPr>
          <p:cNvPr id="10" name="Picture 9" descr="A close up of a logo&#10;&#10;Description automatically generated">
            <a:extLst>
              <a:ext uri="{FF2B5EF4-FFF2-40B4-BE49-F238E27FC236}">
                <a16:creationId xmlns:a16="http://schemas.microsoft.com/office/drawing/2014/main" id="{1DFDE142-16D3-498A-A81D-88C4D2C21EAB}"/>
              </a:ext>
            </a:extLst>
          </p:cNvPr>
          <p:cNvPicPr>
            <a:picLocks noChangeAspect="1"/>
          </p:cNvPicPr>
          <p:nvPr/>
        </p:nvPicPr>
        <p:blipFill>
          <a:blip r:embed="rId3"/>
          <a:stretch>
            <a:fillRect/>
          </a:stretch>
        </p:blipFill>
        <p:spPr>
          <a:xfrm>
            <a:off x="8105968" y="2752664"/>
            <a:ext cx="1523449" cy="3046897"/>
          </a:xfrm>
          <a:prstGeom prst="rect">
            <a:avLst/>
          </a:prstGeom>
        </p:spPr>
      </p:pic>
      <p:pic>
        <p:nvPicPr>
          <p:cNvPr id="11" name="Picture 10" descr="A close up of a logo&#10;&#10;Description automatically generated">
            <a:extLst>
              <a:ext uri="{FF2B5EF4-FFF2-40B4-BE49-F238E27FC236}">
                <a16:creationId xmlns:a16="http://schemas.microsoft.com/office/drawing/2014/main" id="{E05284E5-4109-46EB-B0CA-BB31ED7A962E}"/>
              </a:ext>
            </a:extLst>
          </p:cNvPr>
          <p:cNvPicPr>
            <a:picLocks noChangeAspect="1"/>
          </p:cNvPicPr>
          <p:nvPr/>
        </p:nvPicPr>
        <p:blipFill>
          <a:blip r:embed="rId3"/>
          <a:stretch>
            <a:fillRect/>
          </a:stretch>
        </p:blipFill>
        <p:spPr>
          <a:xfrm>
            <a:off x="10834074" y="1055077"/>
            <a:ext cx="1055596" cy="2111192"/>
          </a:xfrm>
          <a:prstGeom prst="rect">
            <a:avLst/>
          </a:prstGeom>
        </p:spPr>
      </p:pic>
      <p:sp>
        <p:nvSpPr>
          <p:cNvPr id="12" name="TextBox 11">
            <a:extLst>
              <a:ext uri="{FF2B5EF4-FFF2-40B4-BE49-F238E27FC236}">
                <a16:creationId xmlns:a16="http://schemas.microsoft.com/office/drawing/2014/main" id="{BB4BAAE8-F44D-44C3-A4D5-E64E39DE6782}"/>
              </a:ext>
            </a:extLst>
          </p:cNvPr>
          <p:cNvSpPr txBox="1"/>
          <p:nvPr/>
        </p:nvSpPr>
        <p:spPr>
          <a:xfrm>
            <a:off x="7968102" y="5885861"/>
            <a:ext cx="1799179" cy="369332"/>
          </a:xfrm>
          <a:prstGeom prst="rect">
            <a:avLst/>
          </a:prstGeom>
          <a:noFill/>
        </p:spPr>
        <p:txBody>
          <a:bodyPr wrap="square" rtlCol="0">
            <a:spAutoFit/>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Anthony</a:t>
            </a:r>
          </a:p>
        </p:txBody>
      </p:sp>
      <p:sp>
        <p:nvSpPr>
          <p:cNvPr id="14" name="TextBox 13">
            <a:extLst>
              <a:ext uri="{FF2B5EF4-FFF2-40B4-BE49-F238E27FC236}">
                <a16:creationId xmlns:a16="http://schemas.microsoft.com/office/drawing/2014/main" id="{86E84A95-E34A-4F1F-9575-03A47AA87EC9}"/>
              </a:ext>
            </a:extLst>
          </p:cNvPr>
          <p:cNvSpPr txBox="1"/>
          <p:nvPr/>
        </p:nvSpPr>
        <p:spPr>
          <a:xfrm>
            <a:off x="10486922" y="3258524"/>
            <a:ext cx="1749900" cy="646331"/>
          </a:xfrm>
          <a:prstGeom prst="rect">
            <a:avLst/>
          </a:prstGeom>
          <a:noFill/>
        </p:spPr>
        <p:txBody>
          <a:bodyPr wrap="square" rtlCol="0">
            <a:spAutoFit/>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Anthony’s mother</a:t>
            </a:r>
          </a:p>
        </p:txBody>
      </p:sp>
      <p:pic>
        <p:nvPicPr>
          <p:cNvPr id="20" name="Picture 19" descr="A close up of a logo&#10;&#10;Description automatically generated">
            <a:extLst>
              <a:ext uri="{FF2B5EF4-FFF2-40B4-BE49-F238E27FC236}">
                <a16:creationId xmlns:a16="http://schemas.microsoft.com/office/drawing/2014/main" id="{5361CB69-A894-4DFC-B0DD-8F1B16FA1B0D}"/>
              </a:ext>
            </a:extLst>
          </p:cNvPr>
          <p:cNvPicPr>
            <a:picLocks noChangeAspect="1"/>
          </p:cNvPicPr>
          <p:nvPr/>
        </p:nvPicPr>
        <p:blipFill>
          <a:blip r:embed="rId3"/>
          <a:stretch>
            <a:fillRect/>
          </a:stretch>
        </p:blipFill>
        <p:spPr>
          <a:xfrm>
            <a:off x="9171988" y="1727200"/>
            <a:ext cx="2033203" cy="4066406"/>
          </a:xfrm>
          <a:prstGeom prst="rect">
            <a:avLst/>
          </a:prstGeom>
        </p:spPr>
      </p:pic>
      <p:sp>
        <p:nvSpPr>
          <p:cNvPr id="24" name="TextBox 23">
            <a:extLst>
              <a:ext uri="{FF2B5EF4-FFF2-40B4-BE49-F238E27FC236}">
                <a16:creationId xmlns:a16="http://schemas.microsoft.com/office/drawing/2014/main" id="{E4296ADC-6E07-466A-AD11-287315CF5AFB}"/>
              </a:ext>
            </a:extLst>
          </p:cNvPr>
          <p:cNvSpPr txBox="1"/>
          <p:nvPr/>
        </p:nvSpPr>
        <p:spPr>
          <a:xfrm>
            <a:off x="9288999" y="5885861"/>
            <a:ext cx="1799179" cy="369332"/>
          </a:xfrm>
          <a:prstGeom prst="rect">
            <a:avLst/>
          </a:prstGeom>
          <a:noFill/>
        </p:spPr>
        <p:txBody>
          <a:bodyPr wrap="square" rtlCol="0">
            <a:spAutoFit/>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Charlene</a:t>
            </a:r>
          </a:p>
        </p:txBody>
      </p:sp>
      <p:sp>
        <p:nvSpPr>
          <p:cNvPr id="4" name="Content Placeholder 2">
            <a:extLst>
              <a:ext uri="{FF2B5EF4-FFF2-40B4-BE49-F238E27FC236}">
                <a16:creationId xmlns:a16="http://schemas.microsoft.com/office/drawing/2014/main" id="{30A7C34E-8656-4B81-BF00-EC4CCE6D5475}"/>
              </a:ext>
            </a:extLst>
          </p:cNvPr>
          <p:cNvSpPr txBox="1">
            <a:spLocks/>
          </p:cNvSpPr>
          <p:nvPr/>
        </p:nvSpPr>
        <p:spPr>
          <a:xfrm>
            <a:off x="218571" y="937846"/>
            <a:ext cx="7887397" cy="5814645"/>
          </a:xfrm>
          <a:prstGeom prst="rect">
            <a:avLst/>
          </a:prstGeom>
          <a:solidFill>
            <a:srgbClr val="E9E9E9"/>
          </a:solidFill>
          <a:ln w="38100">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Anthony’s head of year, Charlene, had an email from his mother. His grandmother died in hospital of Covid-19, suddenly. No visitors. Out of the blue. His mother was surprised how Anthony was, not that he showed it, until someone triggered him... angry, then tears, then sullen.</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Charlene did not avoid the subject with Anthony at school. </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Anthony’s head of year, Charlene, had an email from his mother. His grandmother died in hospital. Listening carefully she is aware that his faith is important and reflects that his friends and his faith are always there for him...Anthony says, “Miss just sharing it with you... I mean... Nan was so strong all her life... Miss, she brought up 4 children on her own... and we laughed so much when she baked me them funny little cakes. When I feel she’s with me... it feels better... that way”. </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Charlene suggested ways to remember his nan and her cakes... a poem as Anthony is good at this.</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She also offered to meet with Anthony again and speak with his parents/carers. “Thanks Miss” tears welling for them both, but Charlene felt he was calmer, and Anthony showed that in class... settling better. </a:t>
            </a:r>
          </a:p>
        </p:txBody>
      </p:sp>
      <p:pic>
        <p:nvPicPr>
          <p:cNvPr id="13" name="Graphic 23" descr="Users">
            <a:extLst>
              <a:ext uri="{FF2B5EF4-FFF2-40B4-BE49-F238E27FC236}">
                <a16:creationId xmlns:a16="http://schemas.microsoft.com/office/drawing/2014/main" id="{80B1431D-0380-4B1C-A4DE-128D259AFF26}"/>
              </a:ext>
            </a:extLst>
          </p:cNvPr>
          <p:cNvPicPr/>
          <p:nvPr/>
        </p:nvPicPr>
        <p:blipFill>
          <a:blip r:embed="rId4">
            <a:extLst>
              <a:ext uri="{96DAC541-7B7A-43D3-8B79-37D633B846F1}">
                <asvg:svgBlip xmlns:asvg="http://schemas.microsoft.com/office/drawing/2016/SVG/main" r:embed="rId5"/>
              </a:ext>
            </a:extLst>
          </a:blip>
          <a:stretch>
            <a:fillRect/>
          </a:stretch>
        </p:blipFill>
        <p:spPr>
          <a:xfrm>
            <a:off x="8554736" y="833688"/>
            <a:ext cx="1372870" cy="1276985"/>
          </a:xfrm>
          <a:prstGeom prst="rect">
            <a:avLst/>
          </a:prstGeom>
        </p:spPr>
      </p:pic>
    </p:spTree>
    <p:extLst>
      <p:ext uri="{BB962C8B-B14F-4D97-AF65-F5344CB8AC3E}">
        <p14:creationId xmlns:p14="http://schemas.microsoft.com/office/powerpoint/2010/main" val="3413613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84B538-5DA1-41C6-8628-7F7C7868A1F6}"/>
              </a:ext>
            </a:extLst>
          </p:cNvPr>
          <p:cNvPicPr>
            <a:picLocks noChangeAspect="1"/>
          </p:cNvPicPr>
          <p:nvPr/>
        </p:nvPicPr>
        <p:blipFill>
          <a:blip r:embed="rId3"/>
          <a:srcRect/>
          <a:stretch/>
        </p:blipFill>
        <p:spPr>
          <a:xfrm>
            <a:off x="535615" y="183746"/>
            <a:ext cx="11120768" cy="6255432"/>
          </a:xfrm>
          <a:prstGeom prst="rect">
            <a:avLst/>
          </a:prstGeom>
        </p:spPr>
      </p:pic>
      <p:sp>
        <p:nvSpPr>
          <p:cNvPr id="9" name="TextBox 8">
            <a:extLst>
              <a:ext uri="{FF2B5EF4-FFF2-40B4-BE49-F238E27FC236}">
                <a16:creationId xmlns:a16="http://schemas.microsoft.com/office/drawing/2014/main" id="{52BE3BF5-B5B9-4F53-9F47-0AC47B327462}"/>
              </a:ext>
            </a:extLst>
          </p:cNvPr>
          <p:cNvSpPr txBox="1"/>
          <p:nvPr/>
        </p:nvSpPr>
        <p:spPr>
          <a:xfrm>
            <a:off x="9326880" y="6550621"/>
            <a:ext cx="2865120" cy="307380"/>
          </a:xfrm>
          <a:prstGeom prst="rect">
            <a:avLst/>
          </a:prstGeom>
          <a:noFill/>
        </p:spPr>
        <p:txBody>
          <a:bodyPr wrap="square" rtlCol="0">
            <a:spAutoFit/>
          </a:bodyPr>
          <a:lstStyle/>
          <a:p>
            <a:pPr algn="r"/>
            <a:r>
              <a:rPr lang="en-US" sz="1400" i="1" dirty="0">
                <a:latin typeface="Open Sans" panose="020B0606030504020204" pitchFamily="34" charset="0"/>
                <a:ea typeface="Open Sans" panose="020B0606030504020204" pitchFamily="34" charset="0"/>
                <a:cs typeface="Open Sans" panose="020B0606030504020204" pitchFamily="34" charset="0"/>
              </a:rPr>
              <a:t>(Whole School SEND 2020)</a:t>
            </a:r>
          </a:p>
        </p:txBody>
      </p:sp>
      <p:grpSp>
        <p:nvGrpSpPr>
          <p:cNvPr id="10" name="Group 9">
            <a:extLst>
              <a:ext uri="{FF2B5EF4-FFF2-40B4-BE49-F238E27FC236}">
                <a16:creationId xmlns:a16="http://schemas.microsoft.com/office/drawing/2014/main" id="{5D1A9EF8-C628-4F29-B7F2-6F6DABDD7D74}"/>
              </a:ext>
            </a:extLst>
          </p:cNvPr>
          <p:cNvGrpSpPr/>
          <p:nvPr/>
        </p:nvGrpSpPr>
        <p:grpSpPr>
          <a:xfrm>
            <a:off x="0" y="0"/>
            <a:ext cx="12192000" cy="839972"/>
            <a:chOff x="0" y="-13"/>
            <a:chExt cx="12192000" cy="839972"/>
          </a:xfrm>
        </p:grpSpPr>
        <p:sp>
          <p:nvSpPr>
            <p:cNvPr id="13" name="Rectangle 12">
              <a:extLst>
                <a:ext uri="{FF2B5EF4-FFF2-40B4-BE49-F238E27FC236}">
                  <a16:creationId xmlns:a16="http://schemas.microsoft.com/office/drawing/2014/main" id="{CADE2E51-6D0E-4FCD-A0A8-17B865A2293F}"/>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33F93DF-8FBE-4E22-A8C8-06D169970F39}"/>
                </a:ext>
              </a:extLst>
            </p:cNvPr>
            <p:cNvSpPr txBox="1"/>
            <p:nvPr/>
          </p:nvSpPr>
          <p:spPr>
            <a:xfrm>
              <a:off x="1194639" y="189520"/>
              <a:ext cx="9802719"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What Will Whole School/College Strengthened Wellbeing Look Like?</a:t>
              </a: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 name="TextBox 2">
            <a:extLst>
              <a:ext uri="{FF2B5EF4-FFF2-40B4-BE49-F238E27FC236}">
                <a16:creationId xmlns:a16="http://schemas.microsoft.com/office/drawing/2014/main" id="{B1E6952F-3E25-4730-8CCB-088467C4E28D}"/>
              </a:ext>
            </a:extLst>
          </p:cNvPr>
          <p:cNvSpPr txBox="1"/>
          <p:nvPr/>
        </p:nvSpPr>
        <p:spPr>
          <a:xfrm>
            <a:off x="8043045" y="3657165"/>
            <a:ext cx="3892311" cy="1477328"/>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Learning Habits of Resilience</a:t>
            </a:r>
          </a:p>
          <a:p>
            <a:pPr algn="ctr"/>
            <a:r>
              <a:rPr lang="en-GB" dirty="0">
                <a:latin typeface="Open Sans" panose="020B0606030504020204" pitchFamily="34" charset="0"/>
                <a:ea typeface="Open Sans" panose="020B0606030504020204" pitchFamily="34" charset="0"/>
                <a:cs typeface="Open Sans" panose="020B0606030504020204" pitchFamily="34" charset="0"/>
              </a:rPr>
              <a:t>Imagine our mind being creative, responding to challenges and feeling integrated, hearing others and seeing them well</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27E45C4D-DA3F-4880-9777-39A9D40083E5}"/>
              </a:ext>
            </a:extLst>
          </p:cNvPr>
          <p:cNvSpPr txBox="1"/>
          <p:nvPr/>
        </p:nvSpPr>
        <p:spPr>
          <a:xfrm>
            <a:off x="937459" y="3934164"/>
            <a:ext cx="3211497" cy="1200329"/>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Building Relationships</a:t>
            </a:r>
          </a:p>
          <a:p>
            <a:pPr algn="ctr"/>
            <a:r>
              <a:rPr lang="en-GB" dirty="0">
                <a:latin typeface="Open Sans" panose="020B0606030504020204" pitchFamily="34" charset="0"/>
                <a:ea typeface="Open Sans" panose="020B0606030504020204" pitchFamily="34" charset="0"/>
                <a:cs typeface="Open Sans" panose="020B0606030504020204" pitchFamily="34" charset="0"/>
              </a:rPr>
              <a:t>Imagine being open collaborating, sharing, caring and compassionate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ACA3A81D-B97A-4981-99A7-B7D27226824F}"/>
              </a:ext>
            </a:extLst>
          </p:cNvPr>
          <p:cNvSpPr txBox="1"/>
          <p:nvPr/>
        </p:nvSpPr>
        <p:spPr>
          <a:xfrm>
            <a:off x="3899334" y="878190"/>
            <a:ext cx="4400355" cy="923330"/>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Being Able to Make Change Happen</a:t>
            </a:r>
          </a:p>
          <a:p>
            <a:pPr algn="ctr"/>
            <a:r>
              <a:rPr lang="en-US" dirty="0">
                <a:latin typeface="Open Sans" panose="020B0606030504020204" pitchFamily="34" charset="0"/>
                <a:ea typeface="Open Sans" panose="020B0606030504020204" pitchFamily="34" charset="0"/>
                <a:cs typeface="Open Sans" panose="020B0606030504020204" pitchFamily="34" charset="0"/>
              </a:rPr>
              <a:t>Imagine our mind feeling in ‘flow’ feeling capable and strong</a:t>
            </a:r>
          </a:p>
        </p:txBody>
      </p:sp>
      <p:sp>
        <p:nvSpPr>
          <p:cNvPr id="4" name="TextBox 3">
            <a:extLst>
              <a:ext uri="{FF2B5EF4-FFF2-40B4-BE49-F238E27FC236}">
                <a16:creationId xmlns:a16="http://schemas.microsoft.com/office/drawing/2014/main" id="{9E57A126-1DC7-F540-89F0-180B4EE060EC}"/>
              </a:ext>
            </a:extLst>
          </p:cNvPr>
          <p:cNvSpPr txBox="1"/>
          <p:nvPr/>
        </p:nvSpPr>
        <p:spPr>
          <a:xfrm>
            <a:off x="3641167" y="5150265"/>
            <a:ext cx="4909667" cy="1200329"/>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TIP</a:t>
            </a:r>
          </a:p>
          <a:p>
            <a:pPr algn="ctr"/>
            <a:r>
              <a:rPr lang="en-US" dirty="0">
                <a:latin typeface="Open Sans" panose="020B0606030504020204" pitchFamily="34" charset="0"/>
                <a:ea typeface="Open Sans" panose="020B0606030504020204" pitchFamily="34" charset="0"/>
                <a:cs typeface="Open Sans" panose="020B0606030504020204" pitchFamily="34" charset="0"/>
              </a:rPr>
              <a:t>Build on existing Whole</a:t>
            </a:r>
          </a:p>
          <a:p>
            <a:pPr algn="ctr"/>
            <a:r>
              <a:rPr lang="en-US" dirty="0">
                <a:latin typeface="Open Sans" panose="020B0606030504020204" pitchFamily="34" charset="0"/>
                <a:ea typeface="Open Sans" panose="020B0606030504020204" pitchFamily="34" charset="0"/>
                <a:cs typeface="Open Sans" panose="020B0606030504020204" pitchFamily="34" charset="0"/>
              </a:rPr>
              <a:t>School/College approaches: RSHE curriculum and 12 Steps to Wellbeing</a:t>
            </a:r>
          </a:p>
        </p:txBody>
      </p:sp>
    </p:spTree>
    <p:extLst>
      <p:ext uri="{BB962C8B-B14F-4D97-AF65-F5344CB8AC3E}">
        <p14:creationId xmlns:p14="http://schemas.microsoft.com/office/powerpoint/2010/main" val="811284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creen&#10;&#10;Description automatically generated">
            <a:extLst>
              <a:ext uri="{FF2B5EF4-FFF2-40B4-BE49-F238E27FC236}">
                <a16:creationId xmlns:a16="http://schemas.microsoft.com/office/drawing/2014/main" id="{286A8A3A-C108-422A-8DBC-23B1C4736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92" y="419986"/>
            <a:ext cx="12192000" cy="6858000"/>
          </a:xfrm>
          <a:prstGeom prst="rect">
            <a:avLst/>
          </a:prstGeom>
        </p:spPr>
      </p:pic>
      <p:grpSp>
        <p:nvGrpSpPr>
          <p:cNvPr id="7" name="Group 6">
            <a:extLst>
              <a:ext uri="{FF2B5EF4-FFF2-40B4-BE49-F238E27FC236}">
                <a16:creationId xmlns:a16="http://schemas.microsoft.com/office/drawing/2014/main" id="{75FCC12A-0CD4-4C27-8352-B34979818190}"/>
              </a:ext>
            </a:extLst>
          </p:cNvPr>
          <p:cNvGrpSpPr/>
          <p:nvPr/>
        </p:nvGrpSpPr>
        <p:grpSpPr>
          <a:xfrm>
            <a:off x="0" y="0"/>
            <a:ext cx="12192000" cy="839972"/>
            <a:chOff x="0" y="-13"/>
            <a:chExt cx="12192000" cy="839972"/>
          </a:xfrm>
        </p:grpSpPr>
        <p:sp>
          <p:nvSpPr>
            <p:cNvPr id="8" name="Rectangle 7">
              <a:extLst>
                <a:ext uri="{FF2B5EF4-FFF2-40B4-BE49-F238E27FC236}">
                  <a16:creationId xmlns:a16="http://schemas.microsoft.com/office/drawing/2014/main" id="{2C8DA265-7A6D-4B0F-957C-6F80DB550D1D}"/>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5DA0F465-F90F-4D7F-A934-CAC04AAEF4A8}"/>
                </a:ext>
              </a:extLst>
            </p:cNvPr>
            <p:cNvSpPr txBox="1"/>
            <p:nvPr/>
          </p:nvSpPr>
          <p:spPr>
            <a:xfrm>
              <a:off x="1194639" y="189520"/>
              <a:ext cx="9802719"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Resilience Through Learning – Attribution Theory</a:t>
              </a: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 name="TextBox 2">
            <a:extLst>
              <a:ext uri="{FF2B5EF4-FFF2-40B4-BE49-F238E27FC236}">
                <a16:creationId xmlns:a16="http://schemas.microsoft.com/office/drawing/2014/main" id="{46908C44-F5F3-42F2-9468-98EF1D378610}"/>
              </a:ext>
            </a:extLst>
          </p:cNvPr>
          <p:cNvSpPr txBox="1"/>
          <p:nvPr/>
        </p:nvSpPr>
        <p:spPr>
          <a:xfrm>
            <a:off x="545120" y="842067"/>
            <a:ext cx="11090025" cy="405560"/>
          </a:xfrm>
          <a:prstGeom prst="rect">
            <a:avLst/>
          </a:prstGeom>
          <a:noFill/>
        </p:spPr>
        <p:txBody>
          <a:bodyPr wrap="square">
            <a:spAutoFit/>
          </a:bodyPr>
          <a:lstStyle/>
          <a:p>
            <a:pPr algn="ctr">
              <a:lnSpc>
                <a:spcPct val="107000"/>
              </a:lnSpc>
              <a:spcAft>
                <a:spcPts val="800"/>
              </a:spcAft>
            </a:pPr>
            <a:r>
              <a:rPr lang="en-GB" sz="2000" dirty="0">
                <a:solidFill>
                  <a:srgbClr val="111111"/>
                </a:solidFill>
                <a:latin typeface="Open Sans" panose="020B0606030504020204" pitchFamily="34" charset="0"/>
                <a:ea typeface="Open Sans" panose="020B0606030504020204" pitchFamily="34" charset="0"/>
                <a:cs typeface="Open Sans" panose="020B0606030504020204" pitchFamily="34" charset="0"/>
              </a:rPr>
              <a:t>Attribution theory looks at how children explain successes and failure to themselves</a:t>
            </a:r>
          </a:p>
        </p:txBody>
      </p:sp>
      <p:sp>
        <p:nvSpPr>
          <p:cNvPr id="4" name="Content Placeholder 5">
            <a:extLst>
              <a:ext uri="{FF2B5EF4-FFF2-40B4-BE49-F238E27FC236}">
                <a16:creationId xmlns:a16="http://schemas.microsoft.com/office/drawing/2014/main" id="{CFDC924B-EDF6-4A87-B4CB-5249445BBC8D}"/>
              </a:ext>
            </a:extLst>
          </p:cNvPr>
          <p:cNvSpPr txBox="1">
            <a:spLocks/>
          </p:cNvSpPr>
          <p:nvPr/>
        </p:nvSpPr>
        <p:spPr>
          <a:xfrm>
            <a:off x="6096000" y="2758355"/>
            <a:ext cx="5890845" cy="2956645"/>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0070C0"/>
              </a:buClr>
            </a:pPr>
            <a:r>
              <a:rPr lang="en-GB" sz="1800" dirty="0">
                <a:solidFill>
                  <a:srgbClr val="111111"/>
                </a:solidFill>
                <a:latin typeface="Open Sans" panose="020B0606030504020204" pitchFamily="34" charset="0"/>
                <a:ea typeface="Open Sans" panose="020B0606030504020204" pitchFamily="34" charset="0"/>
                <a:cs typeface="Open Sans" panose="020B0606030504020204" pitchFamily="34" charset="0"/>
              </a:rPr>
              <a:t>Teachers help pupils feel in control and better about themselves by managing the </a:t>
            </a:r>
            <a:r>
              <a:rPr lang="en-GB" sz="18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task difficulty </a:t>
            </a:r>
            <a:r>
              <a:rPr lang="en-GB" sz="1800" dirty="0">
                <a:solidFill>
                  <a:srgbClr val="111111"/>
                </a:solidFill>
                <a:latin typeface="Open Sans" panose="020B0606030504020204" pitchFamily="34" charset="0"/>
                <a:ea typeface="Open Sans" panose="020B0606030504020204" pitchFamily="34" charset="0"/>
                <a:cs typeface="Open Sans" panose="020B0606030504020204" pitchFamily="34" charset="0"/>
              </a:rPr>
              <a:t>and supporting </a:t>
            </a:r>
            <a:r>
              <a:rPr lang="en-GB" sz="18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ability</a:t>
            </a:r>
          </a:p>
          <a:p>
            <a:pPr>
              <a:lnSpc>
                <a:spcPct val="100000"/>
              </a:lnSpc>
              <a:spcBef>
                <a:spcPts val="0"/>
              </a:spcBef>
              <a:buClr>
                <a:srgbClr val="0070C0"/>
              </a:buClr>
            </a:pPr>
            <a:endParaRPr lang="en-GB" sz="18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Clr>
                <a:srgbClr val="0070C0"/>
              </a:buClr>
            </a:pPr>
            <a:r>
              <a:rPr lang="en-GB" sz="1800" dirty="0">
                <a:solidFill>
                  <a:srgbClr val="111111"/>
                </a:solidFill>
                <a:latin typeface="Open Sans" panose="020B0606030504020204" pitchFamily="34" charset="0"/>
                <a:ea typeface="Open Sans" panose="020B0606030504020204" pitchFamily="34" charset="0"/>
                <a:cs typeface="Open Sans" panose="020B0606030504020204" pitchFamily="34" charset="0"/>
              </a:rPr>
              <a:t>Pupils experience their </a:t>
            </a:r>
            <a:r>
              <a:rPr lang="en-GB" sz="18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ability</a:t>
            </a:r>
            <a:r>
              <a:rPr lang="en-GB" sz="1800" dirty="0">
                <a:solidFill>
                  <a:srgbClr val="111111"/>
                </a:solidFill>
                <a:latin typeface="Open Sans" panose="020B0606030504020204" pitchFamily="34" charset="0"/>
                <a:ea typeface="Open Sans" panose="020B0606030504020204" pitchFamily="34" charset="0"/>
                <a:cs typeface="Open Sans" panose="020B0606030504020204" pitchFamily="34" charset="0"/>
              </a:rPr>
              <a:t> through their </a:t>
            </a:r>
            <a:r>
              <a:rPr lang="en-GB" sz="18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own efforts</a:t>
            </a:r>
            <a:r>
              <a:rPr lang="en-GB" sz="1800" dirty="0">
                <a:solidFill>
                  <a:srgbClr val="111111"/>
                </a:solidFill>
                <a:latin typeface="Open Sans" panose="020B0606030504020204" pitchFamily="34" charset="0"/>
                <a:ea typeface="Open Sans" panose="020B0606030504020204" pitchFamily="34" charset="0"/>
                <a:cs typeface="Open Sans" panose="020B0606030504020204" pitchFamily="34" charset="0"/>
              </a:rPr>
              <a:t> and </a:t>
            </a:r>
            <a:r>
              <a:rPr lang="en-GB" sz="18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successes at the task</a:t>
            </a:r>
            <a:r>
              <a:rPr lang="en-GB" sz="1800" dirty="0">
                <a:solidFill>
                  <a:srgbClr val="111111"/>
                </a:solidFill>
                <a:latin typeface="Open Sans" panose="020B0606030504020204" pitchFamily="34" charset="0"/>
                <a:ea typeface="Open Sans" panose="020B0606030504020204" pitchFamily="34" charset="0"/>
                <a:cs typeface="Open Sans" panose="020B0606030504020204" pitchFamily="34" charset="0"/>
              </a:rPr>
              <a:t>: it’s </a:t>
            </a:r>
            <a:r>
              <a:rPr lang="en-GB" sz="18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not a matter of luck</a:t>
            </a:r>
          </a:p>
          <a:p>
            <a:pPr>
              <a:lnSpc>
                <a:spcPct val="100000"/>
              </a:lnSpc>
              <a:spcBef>
                <a:spcPts val="0"/>
              </a:spcBef>
              <a:buClr>
                <a:srgbClr val="0070C0"/>
              </a:buClr>
            </a:pPr>
            <a:endParaRPr lang="en-GB" sz="18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Clr>
                <a:srgbClr val="0070C0"/>
              </a:buClr>
            </a:pPr>
            <a:r>
              <a:rPr lang="en-GB" sz="18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Good teaching can reduce feelings of powerlessness and remind that ‘I can still do…’</a:t>
            </a:r>
            <a:endParaRPr lang="en-GB"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15B897DF-8A50-4A93-98E4-1C7E2752104B}"/>
              </a:ext>
            </a:extLst>
          </p:cNvPr>
          <p:cNvSpPr txBox="1"/>
          <p:nvPr/>
        </p:nvSpPr>
        <p:spPr>
          <a:xfrm>
            <a:off x="1395668" y="2491958"/>
            <a:ext cx="1876926" cy="369332"/>
          </a:xfrm>
          <a:prstGeom prst="rect">
            <a:avLst/>
          </a:prstGeom>
          <a:noFill/>
        </p:spPr>
        <p:txBody>
          <a:bodyPr wrap="square" rtlCol="0">
            <a:spAutoFit/>
          </a:bodyPr>
          <a:lstStyle/>
          <a:p>
            <a:pPr algn="ctr"/>
            <a:r>
              <a:rPr lang="en-GB" b="1" dirty="0">
                <a:solidFill>
                  <a:srgbClr val="293C62"/>
                </a:solidFill>
                <a:latin typeface="Open Sans" panose="020B0606030504020204" pitchFamily="34" charset="0"/>
                <a:ea typeface="Open Sans" panose="020B0606030504020204" pitchFamily="34" charset="0"/>
                <a:cs typeface="Open Sans" panose="020B0606030504020204" pitchFamily="34" charset="0"/>
              </a:rPr>
              <a:t>Ability</a:t>
            </a:r>
          </a:p>
        </p:txBody>
      </p:sp>
      <p:sp>
        <p:nvSpPr>
          <p:cNvPr id="6" name="TextBox 5">
            <a:extLst>
              <a:ext uri="{FF2B5EF4-FFF2-40B4-BE49-F238E27FC236}">
                <a16:creationId xmlns:a16="http://schemas.microsoft.com/office/drawing/2014/main" id="{7B7DCA8F-AA48-4465-B788-ECC0F6684D2E}"/>
              </a:ext>
            </a:extLst>
          </p:cNvPr>
          <p:cNvSpPr txBox="1"/>
          <p:nvPr/>
        </p:nvSpPr>
        <p:spPr>
          <a:xfrm>
            <a:off x="3674432" y="1595373"/>
            <a:ext cx="1876926" cy="369332"/>
          </a:xfrm>
          <a:prstGeom prst="rect">
            <a:avLst/>
          </a:prstGeom>
        </p:spPr>
        <p:txBody>
          <a:bodyPr wrap="square" rtlCol="0">
            <a:spAutoFit/>
          </a:bodyPr>
          <a:lstStyle/>
          <a:p>
            <a:pPr algn="ct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External</a:t>
            </a:r>
          </a:p>
        </p:txBody>
      </p:sp>
      <p:sp>
        <p:nvSpPr>
          <p:cNvPr id="10" name="TextBox 9">
            <a:extLst>
              <a:ext uri="{FF2B5EF4-FFF2-40B4-BE49-F238E27FC236}">
                <a16:creationId xmlns:a16="http://schemas.microsoft.com/office/drawing/2014/main" id="{6A3AEBD2-5D7A-44BC-9568-0647689A0F7E}"/>
              </a:ext>
            </a:extLst>
          </p:cNvPr>
          <p:cNvSpPr txBox="1"/>
          <p:nvPr/>
        </p:nvSpPr>
        <p:spPr>
          <a:xfrm rot="16200000">
            <a:off x="-172581" y="5459701"/>
            <a:ext cx="1876926" cy="369332"/>
          </a:xfrm>
          <a:prstGeom prst="rect">
            <a:avLst/>
          </a:prstGeom>
          <a:noFill/>
        </p:spPr>
        <p:txBody>
          <a:bodyPr wrap="square" rtlCol="0">
            <a:spAutoFit/>
          </a:bodyPr>
          <a:lstStyle/>
          <a:p>
            <a:pPr algn="ct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Unstable</a:t>
            </a:r>
          </a:p>
        </p:txBody>
      </p:sp>
      <p:sp>
        <p:nvSpPr>
          <p:cNvPr id="11" name="TextBox 10">
            <a:extLst>
              <a:ext uri="{FF2B5EF4-FFF2-40B4-BE49-F238E27FC236}">
                <a16:creationId xmlns:a16="http://schemas.microsoft.com/office/drawing/2014/main" id="{46389B15-C27E-49AE-A519-156360786CC7}"/>
              </a:ext>
            </a:extLst>
          </p:cNvPr>
          <p:cNvSpPr txBox="1"/>
          <p:nvPr/>
        </p:nvSpPr>
        <p:spPr>
          <a:xfrm rot="16200000">
            <a:off x="-172581" y="3139677"/>
            <a:ext cx="1876926" cy="369332"/>
          </a:xfrm>
          <a:prstGeom prst="rect">
            <a:avLst/>
          </a:prstGeom>
          <a:noFill/>
        </p:spPr>
        <p:txBody>
          <a:bodyPr wrap="square" rtlCol="0">
            <a:spAutoFit/>
          </a:bodyPr>
          <a:lstStyle/>
          <a:p>
            <a:pPr algn="ct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Stable</a:t>
            </a:r>
          </a:p>
        </p:txBody>
      </p:sp>
      <p:sp>
        <p:nvSpPr>
          <p:cNvPr id="12" name="TextBox 11">
            <a:extLst>
              <a:ext uri="{FF2B5EF4-FFF2-40B4-BE49-F238E27FC236}">
                <a16:creationId xmlns:a16="http://schemas.microsoft.com/office/drawing/2014/main" id="{3E37F2BF-163A-4F1A-B67D-DE1CEF3EC00C}"/>
              </a:ext>
            </a:extLst>
          </p:cNvPr>
          <p:cNvSpPr txBox="1"/>
          <p:nvPr/>
        </p:nvSpPr>
        <p:spPr>
          <a:xfrm>
            <a:off x="3674432" y="2505538"/>
            <a:ext cx="1876926" cy="369332"/>
          </a:xfrm>
          <a:prstGeom prst="rect">
            <a:avLst/>
          </a:prstGeom>
          <a:noFill/>
        </p:spPr>
        <p:txBody>
          <a:bodyPr wrap="square" rtlCol="0">
            <a:spAutoFit/>
          </a:bodyPr>
          <a:lstStyle/>
          <a:p>
            <a:pPr algn="ctr"/>
            <a:r>
              <a:rPr lang="en-GB" b="1" dirty="0">
                <a:solidFill>
                  <a:srgbClr val="293C62"/>
                </a:solidFill>
                <a:latin typeface="Open Sans" panose="020B0606030504020204" pitchFamily="34" charset="0"/>
                <a:ea typeface="Open Sans" panose="020B0606030504020204" pitchFamily="34" charset="0"/>
                <a:cs typeface="Open Sans" panose="020B0606030504020204" pitchFamily="34" charset="0"/>
              </a:rPr>
              <a:t>Task difficulty</a:t>
            </a:r>
          </a:p>
        </p:txBody>
      </p:sp>
      <p:sp>
        <p:nvSpPr>
          <p:cNvPr id="13" name="TextBox 12">
            <a:extLst>
              <a:ext uri="{FF2B5EF4-FFF2-40B4-BE49-F238E27FC236}">
                <a16:creationId xmlns:a16="http://schemas.microsoft.com/office/drawing/2014/main" id="{EDE6BC4A-90D5-4BC5-AF67-0C5CB6FA93D1}"/>
              </a:ext>
            </a:extLst>
          </p:cNvPr>
          <p:cNvSpPr txBox="1"/>
          <p:nvPr/>
        </p:nvSpPr>
        <p:spPr>
          <a:xfrm>
            <a:off x="1395668" y="4776966"/>
            <a:ext cx="1876926" cy="369332"/>
          </a:xfrm>
          <a:prstGeom prst="rect">
            <a:avLst/>
          </a:prstGeom>
          <a:noFill/>
        </p:spPr>
        <p:txBody>
          <a:bodyPr wrap="square" rtlCol="0">
            <a:spAutoFit/>
          </a:bodyPr>
          <a:lstStyle/>
          <a:p>
            <a:pPr algn="ctr"/>
            <a:r>
              <a:rPr lang="en-GB" b="1" dirty="0">
                <a:solidFill>
                  <a:srgbClr val="293C62"/>
                </a:solidFill>
                <a:latin typeface="Open Sans" panose="020B0606030504020204" pitchFamily="34" charset="0"/>
                <a:ea typeface="Open Sans" panose="020B0606030504020204" pitchFamily="34" charset="0"/>
                <a:cs typeface="Open Sans" panose="020B0606030504020204" pitchFamily="34" charset="0"/>
              </a:rPr>
              <a:t>Effort</a:t>
            </a:r>
          </a:p>
        </p:txBody>
      </p:sp>
      <p:sp>
        <p:nvSpPr>
          <p:cNvPr id="14" name="TextBox 13">
            <a:extLst>
              <a:ext uri="{FF2B5EF4-FFF2-40B4-BE49-F238E27FC236}">
                <a16:creationId xmlns:a16="http://schemas.microsoft.com/office/drawing/2014/main" id="{A36F53E0-BAD9-4846-A9C1-BDA592A9AD7C}"/>
              </a:ext>
            </a:extLst>
          </p:cNvPr>
          <p:cNvSpPr txBox="1"/>
          <p:nvPr/>
        </p:nvSpPr>
        <p:spPr>
          <a:xfrm>
            <a:off x="3674432" y="4790546"/>
            <a:ext cx="1876926" cy="369332"/>
          </a:xfrm>
          <a:prstGeom prst="rect">
            <a:avLst/>
          </a:prstGeom>
          <a:noFill/>
        </p:spPr>
        <p:txBody>
          <a:bodyPr wrap="square" rtlCol="0">
            <a:spAutoFit/>
          </a:bodyPr>
          <a:lstStyle/>
          <a:p>
            <a:pPr algn="ctr"/>
            <a:r>
              <a:rPr lang="en-GB" b="1" dirty="0">
                <a:solidFill>
                  <a:srgbClr val="293C62"/>
                </a:solidFill>
                <a:latin typeface="Open Sans" panose="020B0606030504020204" pitchFamily="34" charset="0"/>
                <a:ea typeface="Open Sans" panose="020B0606030504020204" pitchFamily="34" charset="0"/>
                <a:cs typeface="Open Sans" panose="020B0606030504020204" pitchFamily="34" charset="0"/>
              </a:rPr>
              <a:t>Luck</a:t>
            </a:r>
          </a:p>
        </p:txBody>
      </p:sp>
      <p:sp>
        <p:nvSpPr>
          <p:cNvPr id="15" name="TextBox 14">
            <a:extLst>
              <a:ext uri="{FF2B5EF4-FFF2-40B4-BE49-F238E27FC236}">
                <a16:creationId xmlns:a16="http://schemas.microsoft.com/office/drawing/2014/main" id="{C7EA7340-9513-4486-AB6B-9ADA1E2D9011}"/>
              </a:ext>
            </a:extLst>
          </p:cNvPr>
          <p:cNvSpPr txBox="1"/>
          <p:nvPr/>
        </p:nvSpPr>
        <p:spPr>
          <a:xfrm>
            <a:off x="1384426" y="1595373"/>
            <a:ext cx="1876926" cy="369332"/>
          </a:xfrm>
          <a:prstGeom prst="rect">
            <a:avLst/>
          </a:prstGeom>
        </p:spPr>
        <p:txBody>
          <a:bodyPr wrap="square" rtlCol="0">
            <a:spAutoFit/>
          </a:bodyPr>
          <a:lstStyle/>
          <a:p>
            <a:pPr algn="ct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Internal</a:t>
            </a:r>
          </a:p>
        </p:txBody>
      </p:sp>
      <p:sp>
        <p:nvSpPr>
          <p:cNvPr id="16" name="TextBox 15">
            <a:extLst>
              <a:ext uri="{FF2B5EF4-FFF2-40B4-BE49-F238E27FC236}">
                <a16:creationId xmlns:a16="http://schemas.microsoft.com/office/drawing/2014/main" id="{B013FF86-8812-4593-B0F7-1A545B4E738E}"/>
              </a:ext>
            </a:extLst>
          </p:cNvPr>
          <p:cNvSpPr txBox="1"/>
          <p:nvPr/>
        </p:nvSpPr>
        <p:spPr>
          <a:xfrm>
            <a:off x="3573379" y="5210962"/>
            <a:ext cx="2060651" cy="1323439"/>
          </a:xfrm>
          <a:prstGeom prst="rect">
            <a:avLst/>
          </a:prstGeom>
        </p:spPr>
        <p:txBody>
          <a:bodyPr wrap="square" rtlCol="0">
            <a:spAutoFit/>
          </a:bodyPr>
          <a:lstStyle/>
          <a:p>
            <a:pPr algn="ctr"/>
            <a:r>
              <a:rPr lang="en-GB" sz="1600" dirty="0">
                <a:solidFill>
                  <a:srgbClr val="293C62"/>
                </a:solidFill>
                <a:latin typeface="Open Sans" panose="020B0606030504020204" pitchFamily="34" charset="0"/>
                <a:ea typeface="Open Sans" panose="020B0606030504020204" pitchFamily="34" charset="0"/>
                <a:cs typeface="Open Sans" panose="020B0606030504020204" pitchFamily="34" charset="0"/>
              </a:rPr>
              <a:t>Covid-19 is external, unstable and uncontrollable, so it is disempowering</a:t>
            </a:r>
          </a:p>
        </p:txBody>
      </p:sp>
      <p:pic>
        <p:nvPicPr>
          <p:cNvPr id="17" name="Graphic 23" descr="Users">
            <a:extLst>
              <a:ext uri="{FF2B5EF4-FFF2-40B4-BE49-F238E27FC236}">
                <a16:creationId xmlns:a16="http://schemas.microsoft.com/office/drawing/2014/main" id="{AD402D06-17BF-4E8B-8DED-87E05E5A83E6}"/>
              </a:ext>
            </a:extLst>
          </p:cNvPr>
          <p:cNvPicPr/>
          <p:nvPr/>
        </p:nvPicPr>
        <p:blipFill>
          <a:blip r:embed="rId4">
            <a:extLst>
              <a:ext uri="{96DAC541-7B7A-43D3-8B79-37D633B846F1}">
                <asvg:svgBlip xmlns:asvg="http://schemas.microsoft.com/office/drawing/2016/SVG/main" r:embed="rId5"/>
              </a:ext>
            </a:extLst>
          </a:blip>
          <a:stretch>
            <a:fillRect/>
          </a:stretch>
        </p:blipFill>
        <p:spPr>
          <a:xfrm>
            <a:off x="7720369" y="1478080"/>
            <a:ext cx="1372870" cy="1276985"/>
          </a:xfrm>
          <a:prstGeom prst="rect">
            <a:avLst/>
          </a:prstGeom>
        </p:spPr>
      </p:pic>
    </p:spTree>
    <p:extLst>
      <p:ext uri="{BB962C8B-B14F-4D97-AF65-F5344CB8AC3E}">
        <p14:creationId xmlns:p14="http://schemas.microsoft.com/office/powerpoint/2010/main" val="1749776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E4C0A61-1A3E-496B-9C90-23D21E1DF630}"/>
              </a:ext>
            </a:extLst>
          </p:cNvPr>
          <p:cNvSpPr txBox="1">
            <a:spLocks/>
          </p:cNvSpPr>
          <p:nvPr/>
        </p:nvSpPr>
        <p:spPr>
          <a:xfrm>
            <a:off x="205253" y="1705239"/>
            <a:ext cx="4942973" cy="5056507"/>
          </a:xfrm>
          <a:prstGeom prst="rect">
            <a:avLst/>
          </a:prstGeom>
          <a:solidFill>
            <a:srgbClr val="E9E9E9"/>
          </a:solidFill>
          <a:ln w="38100">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Anthony’s head of year, Charlene, had an email from his mother. His grandmother died in hospital of Covid-19, suddenly. No visitors. Out of the blue.</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His mother was surprised how Anthony was, not that he showed it, until someone triggered him...angry, then tears, then sullen.</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Charlene did not avoid the subject with Anthony at school. </a:t>
            </a:r>
          </a:p>
        </p:txBody>
      </p:sp>
      <p:grpSp>
        <p:nvGrpSpPr>
          <p:cNvPr id="11" name="Group 10">
            <a:extLst>
              <a:ext uri="{FF2B5EF4-FFF2-40B4-BE49-F238E27FC236}">
                <a16:creationId xmlns:a16="http://schemas.microsoft.com/office/drawing/2014/main" id="{35FA7C0F-7E92-4071-8CDA-B36DA5F31B25}"/>
              </a:ext>
            </a:extLst>
          </p:cNvPr>
          <p:cNvGrpSpPr/>
          <p:nvPr/>
        </p:nvGrpSpPr>
        <p:grpSpPr>
          <a:xfrm>
            <a:off x="0" y="-13"/>
            <a:ext cx="12192000" cy="839972"/>
            <a:chOff x="0" y="-13"/>
            <a:chExt cx="12192000" cy="839972"/>
          </a:xfrm>
        </p:grpSpPr>
        <p:sp>
          <p:nvSpPr>
            <p:cNvPr id="13" name="Rectangle 12">
              <a:extLst>
                <a:ext uri="{FF2B5EF4-FFF2-40B4-BE49-F238E27FC236}">
                  <a16:creationId xmlns:a16="http://schemas.microsoft.com/office/drawing/2014/main" id="{B3FCFFA3-E35E-4C75-930A-B6D52F7B49DF}"/>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2ABE8EB1-DC23-44CB-AA05-D48D24AF3B7E}"/>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Anthony: What Helped?</a:t>
              </a:r>
            </a:p>
          </p:txBody>
        </p:sp>
      </p:grpSp>
      <p:grpSp>
        <p:nvGrpSpPr>
          <p:cNvPr id="36" name="Group 35">
            <a:extLst>
              <a:ext uri="{FF2B5EF4-FFF2-40B4-BE49-F238E27FC236}">
                <a16:creationId xmlns:a16="http://schemas.microsoft.com/office/drawing/2014/main" id="{B8F8F517-488F-4BA5-87B6-B4521D928245}"/>
              </a:ext>
            </a:extLst>
          </p:cNvPr>
          <p:cNvGrpSpPr/>
          <p:nvPr/>
        </p:nvGrpSpPr>
        <p:grpSpPr>
          <a:xfrm>
            <a:off x="5324467" y="838747"/>
            <a:ext cx="1525765" cy="1628162"/>
            <a:chOff x="5333117" y="851770"/>
            <a:chExt cx="1525765" cy="1628162"/>
          </a:xfrm>
        </p:grpSpPr>
        <p:pic>
          <p:nvPicPr>
            <p:cNvPr id="25" name="Picture 24" descr="A close up of a logo&#10;&#10;Description automatically generated">
              <a:extLst>
                <a:ext uri="{FF2B5EF4-FFF2-40B4-BE49-F238E27FC236}">
                  <a16:creationId xmlns:a16="http://schemas.microsoft.com/office/drawing/2014/main" id="{A9FA4CD9-ECD5-41E0-80A9-A7A949DDCEB9}"/>
                </a:ext>
              </a:extLst>
            </p:cNvPr>
            <p:cNvPicPr>
              <a:picLocks noChangeAspect="1"/>
            </p:cNvPicPr>
            <p:nvPr/>
          </p:nvPicPr>
          <p:blipFill>
            <a:blip r:embed="rId3"/>
            <a:stretch>
              <a:fillRect/>
            </a:stretch>
          </p:blipFill>
          <p:spPr>
            <a:xfrm>
              <a:off x="5333117" y="954167"/>
              <a:ext cx="1525765" cy="1525765"/>
            </a:xfrm>
            <a:prstGeom prst="rect">
              <a:avLst/>
            </a:prstGeom>
          </p:spPr>
        </p:pic>
        <p:pic>
          <p:nvPicPr>
            <p:cNvPr id="27" name="Picture 26" descr="A picture containing drawing&#10;&#10;Description automatically generated">
              <a:extLst>
                <a:ext uri="{FF2B5EF4-FFF2-40B4-BE49-F238E27FC236}">
                  <a16:creationId xmlns:a16="http://schemas.microsoft.com/office/drawing/2014/main" id="{E2C0485B-4C87-4AF8-A874-D377BD7B515A}"/>
                </a:ext>
              </a:extLst>
            </p:cNvPr>
            <p:cNvPicPr>
              <a:picLocks noChangeAspect="1"/>
            </p:cNvPicPr>
            <p:nvPr/>
          </p:nvPicPr>
          <p:blipFill>
            <a:blip r:embed="rId4"/>
            <a:stretch>
              <a:fillRect/>
            </a:stretch>
          </p:blipFill>
          <p:spPr>
            <a:xfrm>
              <a:off x="5725073" y="851770"/>
              <a:ext cx="762883" cy="762883"/>
            </a:xfrm>
            <a:prstGeom prst="rect">
              <a:avLst/>
            </a:prstGeom>
          </p:spPr>
        </p:pic>
        <p:sp>
          <p:nvSpPr>
            <p:cNvPr id="6" name="TextBox 5">
              <a:extLst>
                <a:ext uri="{FF2B5EF4-FFF2-40B4-BE49-F238E27FC236}">
                  <a16:creationId xmlns:a16="http://schemas.microsoft.com/office/drawing/2014/main" id="{BB49DF7E-CEC9-49E6-B0E1-49AAEA54192B}"/>
                </a:ext>
              </a:extLst>
            </p:cNvPr>
            <p:cNvSpPr txBox="1"/>
            <p:nvPr/>
          </p:nvSpPr>
          <p:spPr>
            <a:xfrm>
              <a:off x="5366638" y="1410162"/>
              <a:ext cx="1477496"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Recognition</a:t>
              </a:r>
            </a:p>
          </p:txBody>
        </p:sp>
      </p:grpSp>
      <p:grpSp>
        <p:nvGrpSpPr>
          <p:cNvPr id="37" name="Group 36">
            <a:extLst>
              <a:ext uri="{FF2B5EF4-FFF2-40B4-BE49-F238E27FC236}">
                <a16:creationId xmlns:a16="http://schemas.microsoft.com/office/drawing/2014/main" id="{E650693F-5A99-4B3D-8D6C-3F076343DA00}"/>
              </a:ext>
            </a:extLst>
          </p:cNvPr>
          <p:cNvGrpSpPr/>
          <p:nvPr/>
        </p:nvGrpSpPr>
        <p:grpSpPr>
          <a:xfrm>
            <a:off x="5324467" y="2907577"/>
            <a:ext cx="1563867" cy="1611826"/>
            <a:chOff x="5331787" y="2898868"/>
            <a:chExt cx="1563867" cy="1611826"/>
          </a:xfrm>
        </p:grpSpPr>
        <p:pic>
          <p:nvPicPr>
            <p:cNvPr id="2" name="Picture 1" descr="A close up of a logo&#10;&#10;Description automatically generated">
              <a:extLst>
                <a:ext uri="{FF2B5EF4-FFF2-40B4-BE49-F238E27FC236}">
                  <a16:creationId xmlns:a16="http://schemas.microsoft.com/office/drawing/2014/main" id="{76E1F138-F781-43FC-96BC-20687ABE01A8}"/>
                </a:ext>
              </a:extLst>
            </p:cNvPr>
            <p:cNvPicPr>
              <a:picLocks noChangeAspect="1"/>
            </p:cNvPicPr>
            <p:nvPr/>
          </p:nvPicPr>
          <p:blipFill>
            <a:blip r:embed="rId3"/>
            <a:stretch>
              <a:fillRect/>
            </a:stretch>
          </p:blipFill>
          <p:spPr>
            <a:xfrm>
              <a:off x="5331787" y="2898868"/>
              <a:ext cx="1563867" cy="1611826"/>
            </a:xfrm>
            <a:prstGeom prst="rect">
              <a:avLst/>
            </a:prstGeom>
          </p:spPr>
        </p:pic>
        <p:pic>
          <p:nvPicPr>
            <p:cNvPr id="29" name="Picture 28" descr="A picture containing light, drawing&#10;&#10;Description automatically generated">
              <a:extLst>
                <a:ext uri="{FF2B5EF4-FFF2-40B4-BE49-F238E27FC236}">
                  <a16:creationId xmlns:a16="http://schemas.microsoft.com/office/drawing/2014/main" id="{CE5AF715-63DB-4731-925F-DF1198C799CF}"/>
                </a:ext>
              </a:extLst>
            </p:cNvPr>
            <p:cNvPicPr>
              <a:picLocks noChangeAspect="1"/>
            </p:cNvPicPr>
            <p:nvPr/>
          </p:nvPicPr>
          <p:blipFill rotWithShape="1">
            <a:blip r:embed="rId5"/>
            <a:srcRect b="37438"/>
            <a:stretch/>
          </p:blipFill>
          <p:spPr>
            <a:xfrm>
              <a:off x="5728312" y="2944160"/>
              <a:ext cx="770529" cy="482054"/>
            </a:xfrm>
            <a:prstGeom prst="rect">
              <a:avLst/>
            </a:prstGeom>
          </p:spPr>
        </p:pic>
        <p:sp>
          <p:nvSpPr>
            <p:cNvPr id="7" name="TextBox 6">
              <a:extLst>
                <a:ext uri="{FF2B5EF4-FFF2-40B4-BE49-F238E27FC236}">
                  <a16:creationId xmlns:a16="http://schemas.microsoft.com/office/drawing/2014/main" id="{2D12B6EF-8040-4DAA-AA56-289CEABBF12E}"/>
                </a:ext>
              </a:extLst>
            </p:cNvPr>
            <p:cNvSpPr txBox="1"/>
            <p:nvPr/>
          </p:nvSpPr>
          <p:spPr>
            <a:xfrm>
              <a:off x="5558544" y="3382742"/>
              <a:ext cx="1110065"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Reflection</a:t>
              </a:r>
            </a:p>
          </p:txBody>
        </p:sp>
      </p:grpSp>
      <p:grpSp>
        <p:nvGrpSpPr>
          <p:cNvPr id="38" name="Group 37">
            <a:extLst>
              <a:ext uri="{FF2B5EF4-FFF2-40B4-BE49-F238E27FC236}">
                <a16:creationId xmlns:a16="http://schemas.microsoft.com/office/drawing/2014/main" id="{33CA1F0C-4136-4722-9013-BDAF01E69C74}"/>
              </a:ext>
            </a:extLst>
          </p:cNvPr>
          <p:cNvGrpSpPr/>
          <p:nvPr/>
        </p:nvGrpSpPr>
        <p:grpSpPr>
          <a:xfrm>
            <a:off x="6864504" y="2907567"/>
            <a:ext cx="1563867" cy="1611826"/>
            <a:chOff x="6838377" y="2910288"/>
            <a:chExt cx="1563867" cy="1611826"/>
          </a:xfrm>
        </p:grpSpPr>
        <p:pic>
          <p:nvPicPr>
            <p:cNvPr id="4" name="Picture 3" descr="A close up of a logo&#10;&#10;Description automatically generated">
              <a:extLst>
                <a:ext uri="{FF2B5EF4-FFF2-40B4-BE49-F238E27FC236}">
                  <a16:creationId xmlns:a16="http://schemas.microsoft.com/office/drawing/2014/main" id="{7FC4C7B3-93E6-4088-A5BF-2777E43D0D42}"/>
                </a:ext>
              </a:extLst>
            </p:cNvPr>
            <p:cNvPicPr>
              <a:picLocks noChangeAspect="1"/>
            </p:cNvPicPr>
            <p:nvPr/>
          </p:nvPicPr>
          <p:blipFill>
            <a:blip r:embed="rId3"/>
            <a:stretch>
              <a:fillRect/>
            </a:stretch>
          </p:blipFill>
          <p:spPr>
            <a:xfrm>
              <a:off x="6838377" y="2910288"/>
              <a:ext cx="1563867" cy="1611826"/>
            </a:xfrm>
            <a:prstGeom prst="rect">
              <a:avLst/>
            </a:prstGeom>
          </p:spPr>
        </p:pic>
        <p:sp>
          <p:nvSpPr>
            <p:cNvPr id="9" name="TextBox 8">
              <a:extLst>
                <a:ext uri="{FF2B5EF4-FFF2-40B4-BE49-F238E27FC236}">
                  <a16:creationId xmlns:a16="http://schemas.microsoft.com/office/drawing/2014/main" id="{847375EE-43C0-4315-997F-0546E0E65A6B}"/>
                </a:ext>
              </a:extLst>
            </p:cNvPr>
            <p:cNvSpPr txBox="1"/>
            <p:nvPr/>
          </p:nvSpPr>
          <p:spPr>
            <a:xfrm>
              <a:off x="6970922" y="3401050"/>
              <a:ext cx="1296979"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Relationships</a:t>
              </a:r>
            </a:p>
          </p:txBody>
        </p:sp>
        <p:pic>
          <p:nvPicPr>
            <p:cNvPr id="17" name="Picture 16" descr="A picture containing clock&#10;&#10;Description automatically generated">
              <a:extLst>
                <a:ext uri="{FF2B5EF4-FFF2-40B4-BE49-F238E27FC236}">
                  <a16:creationId xmlns:a16="http://schemas.microsoft.com/office/drawing/2014/main" id="{3ACAA388-F7E1-4537-83A4-89EDF7447101}"/>
                </a:ext>
              </a:extLst>
            </p:cNvPr>
            <p:cNvPicPr>
              <a:picLocks noChangeAspect="1"/>
            </p:cNvPicPr>
            <p:nvPr/>
          </p:nvPicPr>
          <p:blipFill>
            <a:blip r:embed="rId6"/>
            <a:stretch>
              <a:fillRect/>
            </a:stretch>
          </p:blipFill>
          <p:spPr>
            <a:xfrm>
              <a:off x="7338577" y="2969607"/>
              <a:ext cx="561668" cy="561668"/>
            </a:xfrm>
            <a:prstGeom prst="rect">
              <a:avLst/>
            </a:prstGeom>
          </p:spPr>
        </p:pic>
      </p:grpSp>
      <p:grpSp>
        <p:nvGrpSpPr>
          <p:cNvPr id="39" name="Group 38">
            <a:extLst>
              <a:ext uri="{FF2B5EF4-FFF2-40B4-BE49-F238E27FC236}">
                <a16:creationId xmlns:a16="http://schemas.microsoft.com/office/drawing/2014/main" id="{FF032DF5-A3C9-47F6-A6A6-2DB6A07FE307}"/>
              </a:ext>
            </a:extLst>
          </p:cNvPr>
          <p:cNvGrpSpPr/>
          <p:nvPr/>
        </p:nvGrpSpPr>
        <p:grpSpPr>
          <a:xfrm>
            <a:off x="5317093" y="4953437"/>
            <a:ext cx="1563867" cy="1611826"/>
            <a:chOff x="5360948" y="4961330"/>
            <a:chExt cx="1563867" cy="1611826"/>
          </a:xfrm>
        </p:grpSpPr>
        <p:pic>
          <p:nvPicPr>
            <p:cNvPr id="15" name="Picture 14" descr="A close up of a logo&#10;&#10;Description automatically generated">
              <a:extLst>
                <a:ext uri="{FF2B5EF4-FFF2-40B4-BE49-F238E27FC236}">
                  <a16:creationId xmlns:a16="http://schemas.microsoft.com/office/drawing/2014/main" id="{3D2BC1EA-3FBD-439B-95C5-15336395B013}"/>
                </a:ext>
              </a:extLst>
            </p:cNvPr>
            <p:cNvPicPr>
              <a:picLocks noChangeAspect="1"/>
            </p:cNvPicPr>
            <p:nvPr/>
          </p:nvPicPr>
          <p:blipFill>
            <a:blip r:embed="rId3"/>
            <a:stretch>
              <a:fillRect/>
            </a:stretch>
          </p:blipFill>
          <p:spPr>
            <a:xfrm>
              <a:off x="5360948" y="4961330"/>
              <a:ext cx="1563867" cy="1611826"/>
            </a:xfrm>
            <a:prstGeom prst="rect">
              <a:avLst/>
            </a:prstGeom>
          </p:spPr>
        </p:pic>
        <p:sp>
          <p:nvSpPr>
            <p:cNvPr id="32" name="TextBox 31">
              <a:extLst>
                <a:ext uri="{FF2B5EF4-FFF2-40B4-BE49-F238E27FC236}">
                  <a16:creationId xmlns:a16="http://schemas.microsoft.com/office/drawing/2014/main" id="{BAEAC7A1-DECB-4E5D-A2E2-93EC2B6884E5}"/>
                </a:ext>
              </a:extLst>
            </p:cNvPr>
            <p:cNvSpPr txBox="1"/>
            <p:nvPr/>
          </p:nvSpPr>
          <p:spPr>
            <a:xfrm>
              <a:off x="5493493" y="5444718"/>
              <a:ext cx="1296979"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Relationships</a:t>
              </a:r>
            </a:p>
          </p:txBody>
        </p:sp>
        <p:pic>
          <p:nvPicPr>
            <p:cNvPr id="34" name="Picture 33" descr="A picture containing clock&#10;&#10;Description automatically generated">
              <a:extLst>
                <a:ext uri="{FF2B5EF4-FFF2-40B4-BE49-F238E27FC236}">
                  <a16:creationId xmlns:a16="http://schemas.microsoft.com/office/drawing/2014/main" id="{CB568153-897C-4DF3-9502-CFCCED69C9AB}"/>
                </a:ext>
              </a:extLst>
            </p:cNvPr>
            <p:cNvPicPr>
              <a:picLocks noChangeAspect="1"/>
            </p:cNvPicPr>
            <p:nvPr/>
          </p:nvPicPr>
          <p:blipFill>
            <a:blip r:embed="rId6"/>
            <a:stretch>
              <a:fillRect/>
            </a:stretch>
          </p:blipFill>
          <p:spPr>
            <a:xfrm>
              <a:off x="5861148" y="5013275"/>
              <a:ext cx="561668" cy="561668"/>
            </a:xfrm>
            <a:prstGeom prst="rect">
              <a:avLst/>
            </a:prstGeom>
          </p:spPr>
        </p:pic>
      </p:grpSp>
      <p:sp>
        <p:nvSpPr>
          <p:cNvPr id="26" name="Content Placeholder 2">
            <a:extLst>
              <a:ext uri="{FF2B5EF4-FFF2-40B4-BE49-F238E27FC236}">
                <a16:creationId xmlns:a16="http://schemas.microsoft.com/office/drawing/2014/main" id="{7219BE9F-F91A-42B0-9DAE-A519C0E444E3}"/>
              </a:ext>
            </a:extLst>
          </p:cNvPr>
          <p:cNvSpPr txBox="1">
            <a:spLocks/>
          </p:cNvSpPr>
          <p:nvPr/>
        </p:nvSpPr>
        <p:spPr>
          <a:xfrm>
            <a:off x="5354052" y="1701210"/>
            <a:ext cx="6632694" cy="1066030"/>
          </a:xfrm>
          <a:prstGeom prst="rect">
            <a:avLst/>
          </a:prstGeom>
          <a:solidFill>
            <a:srgbClr val="293C6C"/>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00000"/>
              </a:lnSpc>
              <a:spcBef>
                <a:spcPts val="0"/>
              </a:spcBef>
              <a:buClr>
                <a:schemeClr val="bg1"/>
              </a:buClr>
              <a:buNone/>
            </a:pPr>
            <a:endPar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None/>
            </a:pP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Charlene recognised the problem and registered it in school systems.</a:t>
            </a:r>
          </a:p>
        </p:txBody>
      </p:sp>
      <p:sp>
        <p:nvSpPr>
          <p:cNvPr id="5" name="Content Placeholder 2">
            <a:extLst>
              <a:ext uri="{FF2B5EF4-FFF2-40B4-BE49-F238E27FC236}">
                <a16:creationId xmlns:a16="http://schemas.microsoft.com/office/drawing/2014/main" id="{F609FB90-8465-4077-A041-249F8D13C513}"/>
              </a:ext>
            </a:extLst>
          </p:cNvPr>
          <p:cNvSpPr txBox="1">
            <a:spLocks/>
          </p:cNvSpPr>
          <p:nvPr/>
        </p:nvSpPr>
        <p:spPr>
          <a:xfrm>
            <a:off x="5354052" y="3706809"/>
            <a:ext cx="6632693" cy="1128282"/>
          </a:xfrm>
          <a:prstGeom prst="rect">
            <a:avLst/>
          </a:prstGeom>
          <a:solidFill>
            <a:srgbClr val="293C6C"/>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00000"/>
              </a:lnSpc>
              <a:spcBef>
                <a:spcPts val="0"/>
              </a:spcBef>
              <a:buClr>
                <a:schemeClr val="bg1"/>
              </a:buClr>
              <a:buNone/>
            </a:pPr>
            <a:endParaRPr lang="en-GB" sz="1800" dirty="0">
              <a:solidFill>
                <a:srgbClr val="65CDFF"/>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None/>
            </a:pP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Anthony’s mother alerted the teacher to a change in his pattern of behaviour.</a:t>
            </a:r>
          </a:p>
        </p:txBody>
      </p:sp>
      <p:sp>
        <p:nvSpPr>
          <p:cNvPr id="12" name="Content Placeholder 2">
            <a:extLst>
              <a:ext uri="{FF2B5EF4-FFF2-40B4-BE49-F238E27FC236}">
                <a16:creationId xmlns:a16="http://schemas.microsoft.com/office/drawing/2014/main" id="{1F5C968C-CD28-4740-87CA-62D93376ACBA}"/>
              </a:ext>
            </a:extLst>
          </p:cNvPr>
          <p:cNvSpPr txBox="1">
            <a:spLocks/>
          </p:cNvSpPr>
          <p:nvPr/>
        </p:nvSpPr>
        <p:spPr>
          <a:xfrm>
            <a:off x="5346677" y="5749862"/>
            <a:ext cx="6632693" cy="1011884"/>
          </a:xfrm>
          <a:prstGeom prst="rect">
            <a:avLst/>
          </a:prstGeom>
          <a:solidFill>
            <a:srgbClr val="293C6C"/>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00000"/>
              </a:lnSpc>
              <a:spcBef>
                <a:spcPts val="0"/>
              </a:spcBef>
              <a:buClr>
                <a:schemeClr val="bg1"/>
              </a:buClr>
              <a:buNone/>
            </a:pPr>
            <a:endParaRPr lang="en-GB" sz="1800" dirty="0">
              <a:solidFill>
                <a:srgbClr val="65CDFF"/>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None/>
            </a:pP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Charlene spoke honestly with Anthony which supported their relationship; she did not avoid the subject.</a:t>
            </a:r>
          </a:p>
        </p:txBody>
      </p:sp>
    </p:spTree>
    <p:extLst>
      <p:ext uri="{BB962C8B-B14F-4D97-AF65-F5344CB8AC3E}">
        <p14:creationId xmlns:p14="http://schemas.microsoft.com/office/powerpoint/2010/main" val="1808194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E4C0A61-1A3E-496B-9C90-23D21E1DF630}"/>
              </a:ext>
            </a:extLst>
          </p:cNvPr>
          <p:cNvSpPr txBox="1">
            <a:spLocks/>
          </p:cNvSpPr>
          <p:nvPr/>
        </p:nvSpPr>
        <p:spPr>
          <a:xfrm>
            <a:off x="205253" y="1705240"/>
            <a:ext cx="4942973" cy="3866220"/>
          </a:xfrm>
          <a:prstGeom prst="rect">
            <a:avLst/>
          </a:prstGeom>
          <a:solidFill>
            <a:srgbClr val="E9E9E9"/>
          </a:solidFill>
          <a:ln w="38100">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Anthony’s head of year, Charlene, had an email from his mother. His grandmother died in hospital.</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Listening carefully she is aware that his faith is important and reflects that his friends and his faith are always there for him...Anthony says, “Miss just sharing it with you,....I mean....Nan was so strong all her life.. Miss, she brought up 4 children on her own....and we laughed so much when she baked me them funny little cakes’.</a:t>
            </a:r>
          </a:p>
        </p:txBody>
      </p:sp>
      <p:grpSp>
        <p:nvGrpSpPr>
          <p:cNvPr id="11" name="Group 10">
            <a:extLst>
              <a:ext uri="{FF2B5EF4-FFF2-40B4-BE49-F238E27FC236}">
                <a16:creationId xmlns:a16="http://schemas.microsoft.com/office/drawing/2014/main" id="{35FA7C0F-7E92-4071-8CDA-B36DA5F31B25}"/>
              </a:ext>
            </a:extLst>
          </p:cNvPr>
          <p:cNvGrpSpPr/>
          <p:nvPr/>
        </p:nvGrpSpPr>
        <p:grpSpPr>
          <a:xfrm>
            <a:off x="0" y="-13"/>
            <a:ext cx="12192000" cy="839972"/>
            <a:chOff x="0" y="-13"/>
            <a:chExt cx="12192000" cy="839972"/>
          </a:xfrm>
        </p:grpSpPr>
        <p:sp>
          <p:nvSpPr>
            <p:cNvPr id="13" name="Rectangle 12">
              <a:extLst>
                <a:ext uri="{FF2B5EF4-FFF2-40B4-BE49-F238E27FC236}">
                  <a16:creationId xmlns:a16="http://schemas.microsoft.com/office/drawing/2014/main" id="{B3FCFFA3-E35E-4C75-930A-B6D52F7B49DF}"/>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2ABE8EB1-DC23-44CB-AA05-D48D24AF3B7E}"/>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Anthony: What Helped?</a:t>
              </a:r>
            </a:p>
          </p:txBody>
        </p:sp>
      </p:grpSp>
      <p:grpSp>
        <p:nvGrpSpPr>
          <p:cNvPr id="45" name="Group 44">
            <a:extLst>
              <a:ext uri="{FF2B5EF4-FFF2-40B4-BE49-F238E27FC236}">
                <a16:creationId xmlns:a16="http://schemas.microsoft.com/office/drawing/2014/main" id="{E0A7E4E6-28EB-4FF0-A06A-6DE22C292436}"/>
              </a:ext>
            </a:extLst>
          </p:cNvPr>
          <p:cNvGrpSpPr/>
          <p:nvPr/>
        </p:nvGrpSpPr>
        <p:grpSpPr>
          <a:xfrm>
            <a:off x="5325811" y="912954"/>
            <a:ext cx="1563867" cy="1611826"/>
            <a:chOff x="5331787" y="911799"/>
            <a:chExt cx="1563867" cy="1611826"/>
          </a:xfrm>
        </p:grpSpPr>
        <p:pic>
          <p:nvPicPr>
            <p:cNvPr id="2" name="Picture 1" descr="A close up of a logo&#10;&#10;Description automatically generated">
              <a:extLst>
                <a:ext uri="{FF2B5EF4-FFF2-40B4-BE49-F238E27FC236}">
                  <a16:creationId xmlns:a16="http://schemas.microsoft.com/office/drawing/2014/main" id="{76E1F138-F781-43FC-96BC-20687ABE01A8}"/>
                </a:ext>
              </a:extLst>
            </p:cNvPr>
            <p:cNvPicPr>
              <a:picLocks noChangeAspect="1"/>
            </p:cNvPicPr>
            <p:nvPr/>
          </p:nvPicPr>
          <p:blipFill>
            <a:blip r:embed="rId3"/>
            <a:stretch>
              <a:fillRect/>
            </a:stretch>
          </p:blipFill>
          <p:spPr>
            <a:xfrm>
              <a:off x="5331787" y="911799"/>
              <a:ext cx="1563867" cy="1611826"/>
            </a:xfrm>
            <a:prstGeom prst="rect">
              <a:avLst/>
            </a:prstGeom>
          </p:spPr>
        </p:pic>
        <p:pic>
          <p:nvPicPr>
            <p:cNvPr id="29" name="Picture 28" descr="A picture containing light, drawing&#10;&#10;Description automatically generated">
              <a:extLst>
                <a:ext uri="{FF2B5EF4-FFF2-40B4-BE49-F238E27FC236}">
                  <a16:creationId xmlns:a16="http://schemas.microsoft.com/office/drawing/2014/main" id="{CE5AF715-63DB-4731-925F-DF1198C799CF}"/>
                </a:ext>
              </a:extLst>
            </p:cNvPr>
            <p:cNvPicPr>
              <a:picLocks noChangeAspect="1"/>
            </p:cNvPicPr>
            <p:nvPr/>
          </p:nvPicPr>
          <p:blipFill rotWithShape="1">
            <a:blip r:embed="rId4"/>
            <a:srcRect b="37438"/>
            <a:stretch/>
          </p:blipFill>
          <p:spPr>
            <a:xfrm>
              <a:off x="5728312" y="949717"/>
              <a:ext cx="770529" cy="482054"/>
            </a:xfrm>
            <a:prstGeom prst="rect">
              <a:avLst/>
            </a:prstGeom>
          </p:spPr>
        </p:pic>
        <p:sp>
          <p:nvSpPr>
            <p:cNvPr id="7" name="TextBox 6">
              <a:extLst>
                <a:ext uri="{FF2B5EF4-FFF2-40B4-BE49-F238E27FC236}">
                  <a16:creationId xmlns:a16="http://schemas.microsoft.com/office/drawing/2014/main" id="{2D12B6EF-8040-4DAA-AA56-289CEABBF12E}"/>
                </a:ext>
              </a:extLst>
            </p:cNvPr>
            <p:cNvSpPr txBox="1"/>
            <p:nvPr/>
          </p:nvSpPr>
          <p:spPr>
            <a:xfrm>
              <a:off x="5558544" y="1386901"/>
              <a:ext cx="1110065"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Reflection</a:t>
              </a:r>
            </a:p>
          </p:txBody>
        </p:sp>
      </p:grpSp>
      <p:grpSp>
        <p:nvGrpSpPr>
          <p:cNvPr id="46" name="Group 45">
            <a:extLst>
              <a:ext uri="{FF2B5EF4-FFF2-40B4-BE49-F238E27FC236}">
                <a16:creationId xmlns:a16="http://schemas.microsoft.com/office/drawing/2014/main" id="{8910AD2D-2F00-4E0C-9827-449F8C5B0BFE}"/>
              </a:ext>
            </a:extLst>
          </p:cNvPr>
          <p:cNvGrpSpPr/>
          <p:nvPr/>
        </p:nvGrpSpPr>
        <p:grpSpPr>
          <a:xfrm>
            <a:off x="5331787" y="3773241"/>
            <a:ext cx="1563867" cy="1611826"/>
            <a:chOff x="5360948" y="3361131"/>
            <a:chExt cx="1563867" cy="1611826"/>
          </a:xfrm>
        </p:grpSpPr>
        <p:pic>
          <p:nvPicPr>
            <p:cNvPr id="15" name="Picture 14" descr="A close up of a logo&#10;&#10;Description automatically generated">
              <a:extLst>
                <a:ext uri="{FF2B5EF4-FFF2-40B4-BE49-F238E27FC236}">
                  <a16:creationId xmlns:a16="http://schemas.microsoft.com/office/drawing/2014/main" id="{3D2BC1EA-3FBD-439B-95C5-15336395B013}"/>
                </a:ext>
              </a:extLst>
            </p:cNvPr>
            <p:cNvPicPr>
              <a:picLocks noChangeAspect="1"/>
            </p:cNvPicPr>
            <p:nvPr/>
          </p:nvPicPr>
          <p:blipFill>
            <a:blip r:embed="rId3"/>
            <a:stretch>
              <a:fillRect/>
            </a:stretch>
          </p:blipFill>
          <p:spPr>
            <a:xfrm>
              <a:off x="5360948" y="3361131"/>
              <a:ext cx="1563867" cy="1611826"/>
            </a:xfrm>
            <a:prstGeom prst="rect">
              <a:avLst/>
            </a:prstGeom>
          </p:spPr>
        </p:pic>
        <p:sp>
          <p:nvSpPr>
            <p:cNvPr id="32" name="TextBox 31">
              <a:extLst>
                <a:ext uri="{FF2B5EF4-FFF2-40B4-BE49-F238E27FC236}">
                  <a16:creationId xmlns:a16="http://schemas.microsoft.com/office/drawing/2014/main" id="{BAEAC7A1-DECB-4E5D-A2E2-93EC2B6884E5}"/>
                </a:ext>
              </a:extLst>
            </p:cNvPr>
            <p:cNvSpPr txBox="1"/>
            <p:nvPr/>
          </p:nvSpPr>
          <p:spPr>
            <a:xfrm>
              <a:off x="5493493" y="3847315"/>
              <a:ext cx="1296979"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Relationships</a:t>
              </a:r>
            </a:p>
          </p:txBody>
        </p:sp>
        <p:pic>
          <p:nvPicPr>
            <p:cNvPr id="34" name="Picture 33" descr="A picture containing clock&#10;&#10;Description automatically generated">
              <a:extLst>
                <a:ext uri="{FF2B5EF4-FFF2-40B4-BE49-F238E27FC236}">
                  <a16:creationId xmlns:a16="http://schemas.microsoft.com/office/drawing/2014/main" id="{CB568153-897C-4DF3-9502-CFCCED69C9AB}"/>
                </a:ext>
              </a:extLst>
            </p:cNvPr>
            <p:cNvPicPr>
              <a:picLocks noChangeAspect="1"/>
            </p:cNvPicPr>
            <p:nvPr/>
          </p:nvPicPr>
          <p:blipFill>
            <a:blip r:embed="rId5"/>
            <a:stretch>
              <a:fillRect/>
            </a:stretch>
          </p:blipFill>
          <p:spPr>
            <a:xfrm>
              <a:off x="5861148" y="3414474"/>
              <a:ext cx="561668" cy="561668"/>
            </a:xfrm>
            <a:prstGeom prst="rect">
              <a:avLst/>
            </a:prstGeom>
          </p:spPr>
        </p:pic>
      </p:grpSp>
      <p:sp>
        <p:nvSpPr>
          <p:cNvPr id="3" name="Content Placeholder 2">
            <a:extLst>
              <a:ext uri="{FF2B5EF4-FFF2-40B4-BE49-F238E27FC236}">
                <a16:creationId xmlns:a16="http://schemas.microsoft.com/office/drawing/2014/main" id="{282504D8-9805-49BC-8E39-D0D2FD473314}"/>
              </a:ext>
            </a:extLst>
          </p:cNvPr>
          <p:cNvSpPr txBox="1">
            <a:spLocks/>
          </p:cNvSpPr>
          <p:nvPr/>
        </p:nvSpPr>
        <p:spPr>
          <a:xfrm>
            <a:off x="5354052" y="1702388"/>
            <a:ext cx="6632693" cy="1654870"/>
          </a:xfrm>
          <a:prstGeom prst="rect">
            <a:avLst/>
          </a:prstGeom>
          <a:solidFill>
            <a:srgbClr val="293C6C"/>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00000"/>
              </a:lnSpc>
              <a:spcBef>
                <a:spcPts val="0"/>
              </a:spcBef>
              <a:buClr>
                <a:schemeClr val="bg1"/>
              </a:buClr>
              <a:buNone/>
            </a:pPr>
            <a:endParaRPr lang="en-GB" sz="1800" dirty="0">
              <a:solidFill>
                <a:srgbClr val="65CDFF"/>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None/>
            </a:pP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She listens carefully (reflecting and listening).</a:t>
            </a:r>
          </a:p>
          <a:p>
            <a:pPr marL="0" indent="0">
              <a:lnSpc>
                <a:spcPct val="100000"/>
              </a:lnSpc>
              <a:spcBef>
                <a:spcPts val="0"/>
              </a:spcBef>
              <a:buClr>
                <a:schemeClr val="bg1"/>
              </a:buClr>
              <a:buNone/>
            </a:pPr>
            <a:endPar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None/>
            </a:pP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She reflects with him that his faith and friends (social networks) are always there for him.</a:t>
            </a:r>
          </a:p>
        </p:txBody>
      </p:sp>
      <p:sp>
        <p:nvSpPr>
          <p:cNvPr id="4" name="Content Placeholder 2">
            <a:extLst>
              <a:ext uri="{FF2B5EF4-FFF2-40B4-BE49-F238E27FC236}">
                <a16:creationId xmlns:a16="http://schemas.microsoft.com/office/drawing/2014/main" id="{426401E1-4382-4651-8012-EFBC466B7F35}"/>
              </a:ext>
            </a:extLst>
          </p:cNvPr>
          <p:cNvSpPr txBox="1">
            <a:spLocks/>
          </p:cNvSpPr>
          <p:nvPr/>
        </p:nvSpPr>
        <p:spPr>
          <a:xfrm>
            <a:off x="5354052" y="4567453"/>
            <a:ext cx="6632693" cy="1011884"/>
          </a:xfrm>
          <a:prstGeom prst="rect">
            <a:avLst/>
          </a:prstGeom>
          <a:solidFill>
            <a:srgbClr val="293C6C"/>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00000"/>
              </a:lnSpc>
              <a:spcBef>
                <a:spcPts val="0"/>
              </a:spcBef>
              <a:buClr>
                <a:schemeClr val="bg1"/>
              </a:buClr>
              <a:buNone/>
            </a:pPr>
            <a:endParaRPr lang="en-GB" sz="1800" dirty="0">
              <a:solidFill>
                <a:srgbClr val="65CDFF"/>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None/>
            </a:pP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Anthony responds by offering more personal information about his relationship with his nan.</a:t>
            </a:r>
          </a:p>
        </p:txBody>
      </p:sp>
      <p:pic>
        <p:nvPicPr>
          <p:cNvPr id="5" name="Picture 4" descr="A close up of a logo&#10;&#10;Description automatically generated">
            <a:extLst>
              <a:ext uri="{FF2B5EF4-FFF2-40B4-BE49-F238E27FC236}">
                <a16:creationId xmlns:a16="http://schemas.microsoft.com/office/drawing/2014/main" id="{2C3F051F-5D08-4733-AF3C-EE629EDBFA54}"/>
              </a:ext>
            </a:extLst>
          </p:cNvPr>
          <p:cNvPicPr>
            <a:picLocks noChangeAspect="1"/>
          </p:cNvPicPr>
          <p:nvPr/>
        </p:nvPicPr>
        <p:blipFill>
          <a:blip r:embed="rId3"/>
          <a:stretch>
            <a:fillRect/>
          </a:stretch>
        </p:blipFill>
        <p:spPr>
          <a:xfrm>
            <a:off x="6858528" y="896943"/>
            <a:ext cx="1563867" cy="1611826"/>
          </a:xfrm>
          <a:prstGeom prst="rect">
            <a:avLst/>
          </a:prstGeom>
        </p:spPr>
      </p:pic>
      <p:sp>
        <p:nvSpPr>
          <p:cNvPr id="6" name="TextBox 5">
            <a:extLst>
              <a:ext uri="{FF2B5EF4-FFF2-40B4-BE49-F238E27FC236}">
                <a16:creationId xmlns:a16="http://schemas.microsoft.com/office/drawing/2014/main" id="{076E14D4-0397-4EBD-BC10-42EBD0682BB9}"/>
              </a:ext>
            </a:extLst>
          </p:cNvPr>
          <p:cNvSpPr txBox="1"/>
          <p:nvPr/>
        </p:nvSpPr>
        <p:spPr>
          <a:xfrm>
            <a:off x="6997049" y="1401055"/>
            <a:ext cx="1296979"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Relationships</a:t>
            </a:r>
          </a:p>
        </p:txBody>
      </p:sp>
      <p:pic>
        <p:nvPicPr>
          <p:cNvPr id="9" name="Picture 8" descr="A picture containing clock&#10;&#10;Description automatically generated">
            <a:extLst>
              <a:ext uri="{FF2B5EF4-FFF2-40B4-BE49-F238E27FC236}">
                <a16:creationId xmlns:a16="http://schemas.microsoft.com/office/drawing/2014/main" id="{17354AB2-680C-4EDA-BFE9-21373DC7FA69}"/>
              </a:ext>
            </a:extLst>
          </p:cNvPr>
          <p:cNvPicPr>
            <a:picLocks noChangeAspect="1"/>
          </p:cNvPicPr>
          <p:nvPr/>
        </p:nvPicPr>
        <p:blipFill>
          <a:blip r:embed="rId5"/>
          <a:stretch>
            <a:fillRect/>
          </a:stretch>
        </p:blipFill>
        <p:spPr>
          <a:xfrm>
            <a:off x="7364704" y="962238"/>
            <a:ext cx="561668" cy="561668"/>
          </a:xfrm>
          <a:prstGeom prst="rect">
            <a:avLst/>
          </a:prstGeom>
        </p:spPr>
      </p:pic>
    </p:spTree>
    <p:extLst>
      <p:ext uri="{BB962C8B-B14F-4D97-AF65-F5344CB8AC3E}">
        <p14:creationId xmlns:p14="http://schemas.microsoft.com/office/powerpoint/2010/main" val="3882975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270949-A640-44DD-A601-EA679384DF60}"/>
              </a:ext>
            </a:extLst>
          </p:cNvPr>
          <p:cNvSpPr/>
          <p:nvPr/>
        </p:nvSpPr>
        <p:spPr>
          <a:xfrm>
            <a:off x="0" y="0"/>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440416EA-BA58-42C2-BC62-36C7CE280445}"/>
              </a:ext>
            </a:extLst>
          </p:cNvPr>
          <p:cNvSpPr txBox="1"/>
          <p:nvPr/>
        </p:nvSpPr>
        <p:spPr>
          <a:xfrm>
            <a:off x="2264731" y="189153"/>
            <a:ext cx="7995683"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Copyright</a:t>
            </a:r>
            <a:endParaRPr lang="en-GB" sz="2400" dirty="0"/>
          </a:p>
        </p:txBody>
      </p:sp>
      <p:sp>
        <p:nvSpPr>
          <p:cNvPr id="7" name="TextBox 6">
            <a:extLst>
              <a:ext uri="{FF2B5EF4-FFF2-40B4-BE49-F238E27FC236}">
                <a16:creationId xmlns:a16="http://schemas.microsoft.com/office/drawing/2014/main" id="{26C158BE-76AF-4A8C-BDD4-A89C700A6706}"/>
              </a:ext>
            </a:extLst>
          </p:cNvPr>
          <p:cNvSpPr txBox="1"/>
          <p:nvPr/>
        </p:nvSpPr>
        <p:spPr>
          <a:xfrm>
            <a:off x="1252035" y="2305615"/>
            <a:ext cx="10021076" cy="2554545"/>
          </a:xfrm>
          <a:prstGeom prst="rect">
            <a:avLst/>
          </a:prstGeom>
          <a:noFill/>
        </p:spPr>
        <p:txBody>
          <a:bodyPr wrap="square">
            <a:spAutoFit/>
          </a:bodyPr>
          <a:lstStyle/>
          <a:p>
            <a:pPr algn="ctr"/>
            <a:r>
              <a:rPr lang="en-GB" sz="2000" dirty="0">
                <a:effectLst/>
                <a:latin typeface="Open Sans" panose="020B0606030504020204" pitchFamily="34" charset="0"/>
                <a:ea typeface="Open Sans" panose="020B0606030504020204" pitchFamily="34" charset="0"/>
                <a:cs typeface="Open Sans" panose="020B0606030504020204" pitchFamily="34" charset="0"/>
              </a:rPr>
              <a:t>This content is copyright of © MindEd/Royal College of Psychiatrists, Department for Education and Health Education England 2020.</a:t>
            </a:r>
          </a:p>
          <a:p>
            <a:pPr algn="ct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gn="ctr"/>
            <a:r>
              <a:rPr lang="en-GB" sz="2000" dirty="0">
                <a:effectLst/>
                <a:latin typeface="Open Sans" panose="020B0606030504020204" pitchFamily="34" charset="0"/>
                <a:ea typeface="Open Sans" panose="020B0606030504020204" pitchFamily="34" charset="0"/>
                <a:cs typeface="Open Sans" panose="020B0606030504020204" pitchFamily="34" charset="0"/>
              </a:rPr>
              <a:t>You are free to adapt and share this content to support your local needs under the following terms: you must acknowledge the source of the material and indicate if changes have been made; you cannot claim copyright to existing content or images. If you have queries regarding the adaptation or distribution of this content please contact: </a:t>
            </a:r>
            <a:r>
              <a:rPr lang="en-GB" sz="2000" u="sng" dirty="0">
                <a:solidFill>
                  <a:srgbClr val="0000FF"/>
                </a:solidFill>
                <a:effectLst/>
                <a:latin typeface="Open Sans" panose="020B0606030504020204" pitchFamily="34" charset="0"/>
                <a:ea typeface="Open Sans" panose="020B0606030504020204" pitchFamily="34" charset="0"/>
                <a:cs typeface="Open Sans" panose="020B0606030504020204" pitchFamily="34" charset="0"/>
                <a:hlinkClick r:id="rId3"/>
              </a:rPr>
              <a:t>minded@rcpsych.ac.uk</a:t>
            </a:r>
            <a:r>
              <a:rPr lang="en-GB" sz="2000" dirty="0">
                <a:effectLst/>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400750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E4C0A61-1A3E-496B-9C90-23D21E1DF630}"/>
              </a:ext>
            </a:extLst>
          </p:cNvPr>
          <p:cNvSpPr txBox="1">
            <a:spLocks/>
          </p:cNvSpPr>
          <p:nvPr/>
        </p:nvSpPr>
        <p:spPr>
          <a:xfrm>
            <a:off x="205253" y="1705240"/>
            <a:ext cx="4942973" cy="4826190"/>
          </a:xfrm>
          <a:prstGeom prst="rect">
            <a:avLst/>
          </a:prstGeom>
          <a:solidFill>
            <a:srgbClr val="E9E9E9"/>
          </a:solidFill>
          <a:ln w="38100">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“When I feel she’s with me...it feels better...that way”. </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Charlene suggested ways to remember his nan and her cakes, ...a poem as Anthony is good at this.</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She also offered to meet with Anthony again and speak with his parents/carers.</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“Thanks Miss” tears welling for them both, but Charlene felt he was calmer, and Anthony showed that in class...settling better. </a:t>
            </a:r>
          </a:p>
        </p:txBody>
      </p:sp>
      <p:grpSp>
        <p:nvGrpSpPr>
          <p:cNvPr id="11" name="Group 10">
            <a:extLst>
              <a:ext uri="{FF2B5EF4-FFF2-40B4-BE49-F238E27FC236}">
                <a16:creationId xmlns:a16="http://schemas.microsoft.com/office/drawing/2014/main" id="{35FA7C0F-7E92-4071-8CDA-B36DA5F31B25}"/>
              </a:ext>
            </a:extLst>
          </p:cNvPr>
          <p:cNvGrpSpPr/>
          <p:nvPr/>
        </p:nvGrpSpPr>
        <p:grpSpPr>
          <a:xfrm>
            <a:off x="0" y="-13"/>
            <a:ext cx="12192000" cy="839972"/>
            <a:chOff x="0" y="-13"/>
            <a:chExt cx="12192000" cy="839972"/>
          </a:xfrm>
        </p:grpSpPr>
        <p:sp>
          <p:nvSpPr>
            <p:cNvPr id="13" name="Rectangle 12">
              <a:extLst>
                <a:ext uri="{FF2B5EF4-FFF2-40B4-BE49-F238E27FC236}">
                  <a16:creationId xmlns:a16="http://schemas.microsoft.com/office/drawing/2014/main" id="{B3FCFFA3-E35E-4C75-930A-B6D52F7B49DF}"/>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2ABE8EB1-DC23-44CB-AA05-D48D24AF3B7E}"/>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Anthony: What Helped?</a:t>
              </a:r>
            </a:p>
          </p:txBody>
        </p:sp>
      </p:grpSp>
      <p:pic>
        <p:nvPicPr>
          <p:cNvPr id="15" name="Picture 14" descr="A close up of a logo&#10;&#10;Description automatically generated">
            <a:extLst>
              <a:ext uri="{FF2B5EF4-FFF2-40B4-BE49-F238E27FC236}">
                <a16:creationId xmlns:a16="http://schemas.microsoft.com/office/drawing/2014/main" id="{3D2BC1EA-3FBD-439B-95C5-15336395B013}"/>
              </a:ext>
            </a:extLst>
          </p:cNvPr>
          <p:cNvPicPr>
            <a:picLocks noChangeAspect="1"/>
          </p:cNvPicPr>
          <p:nvPr/>
        </p:nvPicPr>
        <p:blipFill>
          <a:blip r:embed="rId3"/>
          <a:stretch>
            <a:fillRect/>
          </a:stretch>
        </p:blipFill>
        <p:spPr>
          <a:xfrm>
            <a:off x="5316551" y="3034758"/>
            <a:ext cx="1563867" cy="1611826"/>
          </a:xfrm>
          <a:prstGeom prst="rect">
            <a:avLst/>
          </a:prstGeom>
        </p:spPr>
      </p:pic>
      <p:sp>
        <p:nvSpPr>
          <p:cNvPr id="32" name="TextBox 31">
            <a:extLst>
              <a:ext uri="{FF2B5EF4-FFF2-40B4-BE49-F238E27FC236}">
                <a16:creationId xmlns:a16="http://schemas.microsoft.com/office/drawing/2014/main" id="{BAEAC7A1-DECB-4E5D-A2E2-93EC2B6884E5}"/>
              </a:ext>
            </a:extLst>
          </p:cNvPr>
          <p:cNvSpPr txBox="1"/>
          <p:nvPr/>
        </p:nvSpPr>
        <p:spPr>
          <a:xfrm>
            <a:off x="5445787" y="3523369"/>
            <a:ext cx="1296979"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Relationships</a:t>
            </a:r>
          </a:p>
        </p:txBody>
      </p:sp>
      <p:pic>
        <p:nvPicPr>
          <p:cNvPr id="34" name="Picture 33" descr="A picture containing clock&#10;&#10;Description automatically generated">
            <a:extLst>
              <a:ext uri="{FF2B5EF4-FFF2-40B4-BE49-F238E27FC236}">
                <a16:creationId xmlns:a16="http://schemas.microsoft.com/office/drawing/2014/main" id="{CB568153-897C-4DF3-9502-CFCCED69C9AB}"/>
              </a:ext>
            </a:extLst>
          </p:cNvPr>
          <p:cNvPicPr>
            <a:picLocks noChangeAspect="1"/>
          </p:cNvPicPr>
          <p:nvPr/>
        </p:nvPicPr>
        <p:blipFill>
          <a:blip r:embed="rId4"/>
          <a:stretch>
            <a:fillRect/>
          </a:stretch>
        </p:blipFill>
        <p:spPr>
          <a:xfrm>
            <a:off x="5813439" y="3084552"/>
            <a:ext cx="561668" cy="561668"/>
          </a:xfrm>
          <a:prstGeom prst="rect">
            <a:avLst/>
          </a:prstGeom>
        </p:spPr>
      </p:pic>
      <p:grpSp>
        <p:nvGrpSpPr>
          <p:cNvPr id="39" name="Group 38">
            <a:extLst>
              <a:ext uri="{FF2B5EF4-FFF2-40B4-BE49-F238E27FC236}">
                <a16:creationId xmlns:a16="http://schemas.microsoft.com/office/drawing/2014/main" id="{DFECE091-F617-485E-8AE2-9938B1E798B5}"/>
              </a:ext>
            </a:extLst>
          </p:cNvPr>
          <p:cNvGrpSpPr/>
          <p:nvPr/>
        </p:nvGrpSpPr>
        <p:grpSpPr>
          <a:xfrm>
            <a:off x="6858886" y="846680"/>
            <a:ext cx="1563867" cy="1691060"/>
            <a:chOff x="7191129" y="843245"/>
            <a:chExt cx="1563867" cy="1691060"/>
          </a:xfrm>
        </p:grpSpPr>
        <p:pic>
          <p:nvPicPr>
            <p:cNvPr id="36" name="Picture 35" descr="A close up of a logo&#10;&#10;Description automatically generated">
              <a:extLst>
                <a:ext uri="{FF2B5EF4-FFF2-40B4-BE49-F238E27FC236}">
                  <a16:creationId xmlns:a16="http://schemas.microsoft.com/office/drawing/2014/main" id="{09D6A19A-921C-4C90-8E15-F36087F6C5BA}"/>
                </a:ext>
              </a:extLst>
            </p:cNvPr>
            <p:cNvPicPr>
              <a:picLocks noChangeAspect="1"/>
            </p:cNvPicPr>
            <p:nvPr/>
          </p:nvPicPr>
          <p:blipFill>
            <a:blip r:embed="rId3"/>
            <a:stretch>
              <a:fillRect/>
            </a:stretch>
          </p:blipFill>
          <p:spPr>
            <a:xfrm>
              <a:off x="7191129" y="922479"/>
              <a:ext cx="1563867" cy="1611826"/>
            </a:xfrm>
            <a:prstGeom prst="rect">
              <a:avLst/>
            </a:prstGeom>
          </p:spPr>
        </p:pic>
        <p:pic>
          <p:nvPicPr>
            <p:cNvPr id="16" name="Picture 15" descr="A picture containing object, clock, window&#10;&#10;Description automatically generated">
              <a:extLst>
                <a:ext uri="{FF2B5EF4-FFF2-40B4-BE49-F238E27FC236}">
                  <a16:creationId xmlns:a16="http://schemas.microsoft.com/office/drawing/2014/main" id="{4575ADC1-7434-445F-BB39-C5F99A937A21}"/>
                </a:ext>
              </a:extLst>
            </p:cNvPr>
            <p:cNvPicPr>
              <a:picLocks noChangeAspect="1"/>
            </p:cNvPicPr>
            <p:nvPr/>
          </p:nvPicPr>
          <p:blipFill>
            <a:blip r:embed="rId5"/>
            <a:stretch>
              <a:fillRect/>
            </a:stretch>
          </p:blipFill>
          <p:spPr>
            <a:xfrm>
              <a:off x="7627379" y="843245"/>
              <a:ext cx="712898" cy="712898"/>
            </a:xfrm>
            <a:prstGeom prst="rect">
              <a:avLst/>
            </a:prstGeom>
          </p:spPr>
        </p:pic>
        <p:sp>
          <p:nvSpPr>
            <p:cNvPr id="38" name="TextBox 37">
              <a:extLst>
                <a:ext uri="{FF2B5EF4-FFF2-40B4-BE49-F238E27FC236}">
                  <a16:creationId xmlns:a16="http://schemas.microsoft.com/office/drawing/2014/main" id="{6FC8FB64-ACD2-4E3D-BD75-5D5339FE8200}"/>
                </a:ext>
              </a:extLst>
            </p:cNvPr>
            <p:cNvSpPr txBox="1"/>
            <p:nvPr/>
          </p:nvSpPr>
          <p:spPr>
            <a:xfrm>
              <a:off x="7433931" y="1379225"/>
              <a:ext cx="1110065"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Regulation</a:t>
              </a:r>
            </a:p>
          </p:txBody>
        </p:sp>
      </p:grpSp>
      <p:grpSp>
        <p:nvGrpSpPr>
          <p:cNvPr id="44" name="Group 43">
            <a:extLst>
              <a:ext uri="{FF2B5EF4-FFF2-40B4-BE49-F238E27FC236}">
                <a16:creationId xmlns:a16="http://schemas.microsoft.com/office/drawing/2014/main" id="{03090064-1481-434F-8CA9-3C6B04EAB94F}"/>
              </a:ext>
            </a:extLst>
          </p:cNvPr>
          <p:cNvGrpSpPr/>
          <p:nvPr/>
        </p:nvGrpSpPr>
        <p:grpSpPr>
          <a:xfrm>
            <a:off x="5316551" y="925914"/>
            <a:ext cx="1563867" cy="1611826"/>
            <a:chOff x="9323421" y="881676"/>
            <a:chExt cx="1563867" cy="1611826"/>
          </a:xfrm>
        </p:grpSpPr>
        <p:pic>
          <p:nvPicPr>
            <p:cNvPr id="41" name="Picture 40" descr="A close up of a logo&#10;&#10;Description automatically generated">
              <a:extLst>
                <a:ext uri="{FF2B5EF4-FFF2-40B4-BE49-F238E27FC236}">
                  <a16:creationId xmlns:a16="http://schemas.microsoft.com/office/drawing/2014/main" id="{FFEEA44A-BD5E-48EA-905B-0186D2312E92}"/>
                </a:ext>
              </a:extLst>
            </p:cNvPr>
            <p:cNvPicPr>
              <a:picLocks noChangeAspect="1"/>
            </p:cNvPicPr>
            <p:nvPr/>
          </p:nvPicPr>
          <p:blipFill>
            <a:blip r:embed="rId3"/>
            <a:stretch>
              <a:fillRect/>
            </a:stretch>
          </p:blipFill>
          <p:spPr>
            <a:xfrm>
              <a:off x="9323421" y="881676"/>
              <a:ext cx="1563867" cy="1611826"/>
            </a:xfrm>
            <a:prstGeom prst="rect">
              <a:avLst/>
            </a:prstGeom>
          </p:spPr>
        </p:pic>
        <p:sp>
          <p:nvSpPr>
            <p:cNvPr id="43" name="TextBox 42">
              <a:extLst>
                <a:ext uri="{FF2B5EF4-FFF2-40B4-BE49-F238E27FC236}">
                  <a16:creationId xmlns:a16="http://schemas.microsoft.com/office/drawing/2014/main" id="{1CCDEC5A-CF65-414D-8B09-BD505DEB00D5}"/>
                </a:ext>
              </a:extLst>
            </p:cNvPr>
            <p:cNvSpPr txBox="1"/>
            <p:nvPr/>
          </p:nvSpPr>
          <p:spPr>
            <a:xfrm>
              <a:off x="9550321" y="1330471"/>
              <a:ext cx="1110065"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Resilience</a:t>
              </a:r>
            </a:p>
          </p:txBody>
        </p:sp>
        <p:pic>
          <p:nvPicPr>
            <p:cNvPr id="21" name="Picture 20" descr="A close up of a logo&#10;&#10;Description automatically generated">
              <a:extLst>
                <a:ext uri="{FF2B5EF4-FFF2-40B4-BE49-F238E27FC236}">
                  <a16:creationId xmlns:a16="http://schemas.microsoft.com/office/drawing/2014/main" id="{0C8A52B2-9E5E-48DE-A246-F0D74E9F398B}"/>
                </a:ext>
              </a:extLst>
            </p:cNvPr>
            <p:cNvPicPr>
              <a:picLocks noChangeAspect="1"/>
            </p:cNvPicPr>
            <p:nvPr/>
          </p:nvPicPr>
          <p:blipFill>
            <a:blip r:embed="rId6"/>
            <a:stretch>
              <a:fillRect/>
            </a:stretch>
          </p:blipFill>
          <p:spPr>
            <a:xfrm>
              <a:off x="9868018" y="916152"/>
              <a:ext cx="501500" cy="501500"/>
            </a:xfrm>
            <a:prstGeom prst="rect">
              <a:avLst/>
            </a:prstGeom>
          </p:spPr>
        </p:pic>
      </p:grpSp>
      <p:grpSp>
        <p:nvGrpSpPr>
          <p:cNvPr id="4" name="Group 3">
            <a:extLst>
              <a:ext uri="{FF2B5EF4-FFF2-40B4-BE49-F238E27FC236}">
                <a16:creationId xmlns:a16="http://schemas.microsoft.com/office/drawing/2014/main" id="{4502E30C-EF8F-435E-92E7-2F2859E5659E}"/>
              </a:ext>
            </a:extLst>
          </p:cNvPr>
          <p:cNvGrpSpPr/>
          <p:nvPr/>
        </p:nvGrpSpPr>
        <p:grpSpPr>
          <a:xfrm>
            <a:off x="6858886" y="2982929"/>
            <a:ext cx="1563867" cy="1663655"/>
            <a:chOff x="6896320" y="3316147"/>
            <a:chExt cx="1563867" cy="1663655"/>
          </a:xfrm>
        </p:grpSpPr>
        <p:pic>
          <p:nvPicPr>
            <p:cNvPr id="29" name="Picture 28" descr="A close up of a logo&#10;&#10;Description automatically generated">
              <a:extLst>
                <a:ext uri="{FF2B5EF4-FFF2-40B4-BE49-F238E27FC236}">
                  <a16:creationId xmlns:a16="http://schemas.microsoft.com/office/drawing/2014/main" id="{072E2EE8-A0B3-4013-8F59-83CF9EDCEB9B}"/>
                </a:ext>
              </a:extLst>
            </p:cNvPr>
            <p:cNvPicPr>
              <a:picLocks noChangeAspect="1"/>
            </p:cNvPicPr>
            <p:nvPr/>
          </p:nvPicPr>
          <p:blipFill>
            <a:blip r:embed="rId3"/>
            <a:stretch>
              <a:fillRect/>
            </a:stretch>
          </p:blipFill>
          <p:spPr>
            <a:xfrm>
              <a:off x="6896320" y="3367976"/>
              <a:ext cx="1563867" cy="1611826"/>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FF3F38FE-86F4-42C2-AB58-AD203611ADD0}"/>
                </a:ext>
              </a:extLst>
            </p:cNvPr>
            <p:cNvPicPr>
              <a:picLocks noChangeAspect="1"/>
            </p:cNvPicPr>
            <p:nvPr/>
          </p:nvPicPr>
          <p:blipFill>
            <a:blip r:embed="rId7"/>
            <a:stretch>
              <a:fillRect/>
            </a:stretch>
          </p:blipFill>
          <p:spPr>
            <a:xfrm>
              <a:off x="7296812" y="3316147"/>
              <a:ext cx="762883" cy="762883"/>
            </a:xfrm>
            <a:prstGeom prst="rect">
              <a:avLst/>
            </a:prstGeom>
          </p:spPr>
        </p:pic>
        <p:sp>
          <p:nvSpPr>
            <p:cNvPr id="25" name="TextBox 24">
              <a:extLst>
                <a:ext uri="{FF2B5EF4-FFF2-40B4-BE49-F238E27FC236}">
                  <a16:creationId xmlns:a16="http://schemas.microsoft.com/office/drawing/2014/main" id="{553E39AA-509C-46DC-8334-EDB863276DD5}"/>
                </a:ext>
              </a:extLst>
            </p:cNvPr>
            <p:cNvSpPr txBox="1"/>
            <p:nvPr/>
          </p:nvSpPr>
          <p:spPr>
            <a:xfrm>
              <a:off x="6935008" y="3866112"/>
              <a:ext cx="1477496"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Recognition</a:t>
              </a:r>
            </a:p>
          </p:txBody>
        </p:sp>
      </p:grpSp>
      <p:sp>
        <p:nvSpPr>
          <p:cNvPr id="2" name="Content Placeholder 2">
            <a:extLst>
              <a:ext uri="{FF2B5EF4-FFF2-40B4-BE49-F238E27FC236}">
                <a16:creationId xmlns:a16="http://schemas.microsoft.com/office/drawing/2014/main" id="{9B22A790-CBCE-4084-B2F8-75A07EC7ED1A}"/>
              </a:ext>
            </a:extLst>
          </p:cNvPr>
          <p:cNvSpPr txBox="1">
            <a:spLocks/>
          </p:cNvSpPr>
          <p:nvPr/>
        </p:nvSpPr>
        <p:spPr>
          <a:xfrm>
            <a:off x="5354051" y="1686254"/>
            <a:ext cx="6632693" cy="1124974"/>
          </a:xfrm>
          <a:prstGeom prst="rect">
            <a:avLst/>
          </a:prstGeom>
          <a:solidFill>
            <a:srgbClr val="293C6C"/>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00000"/>
              </a:lnSpc>
              <a:spcBef>
                <a:spcPts val="0"/>
              </a:spcBef>
              <a:buClr>
                <a:schemeClr val="bg1"/>
              </a:buClr>
              <a:buNone/>
            </a:pPr>
            <a:endParaRPr lang="en-GB" sz="1800" dirty="0">
              <a:solidFill>
                <a:srgbClr val="65CDFF"/>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None/>
            </a:pP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Charlene helps Anthony build his resilience through regulating his emotions by (use of creativity) writing a poem.</a:t>
            </a:r>
          </a:p>
        </p:txBody>
      </p:sp>
      <p:sp>
        <p:nvSpPr>
          <p:cNvPr id="3" name="Content Placeholder 2">
            <a:extLst>
              <a:ext uri="{FF2B5EF4-FFF2-40B4-BE49-F238E27FC236}">
                <a16:creationId xmlns:a16="http://schemas.microsoft.com/office/drawing/2014/main" id="{45BE5A01-17A8-4C9D-8040-4BD38E901D02}"/>
              </a:ext>
            </a:extLst>
          </p:cNvPr>
          <p:cNvSpPr txBox="1">
            <a:spLocks/>
          </p:cNvSpPr>
          <p:nvPr/>
        </p:nvSpPr>
        <p:spPr>
          <a:xfrm>
            <a:off x="5354052" y="3822934"/>
            <a:ext cx="6632693" cy="2691562"/>
          </a:xfrm>
          <a:prstGeom prst="rect">
            <a:avLst/>
          </a:prstGeom>
          <a:solidFill>
            <a:srgbClr val="293C6C"/>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00000"/>
              </a:lnSpc>
              <a:spcBef>
                <a:spcPts val="0"/>
              </a:spcBef>
              <a:buClr>
                <a:schemeClr val="bg1"/>
              </a:buClr>
            </a:pPr>
            <a:endParaRPr lang="en-GB" sz="1800" dirty="0">
              <a:solidFill>
                <a:srgbClr val="65CDFF"/>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None/>
            </a:pP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She reaches out to Anthony, building their relationship and recognising that this is a process of help, not an event; she uses social scaffolding by offering to liaise with his parents.</a:t>
            </a:r>
          </a:p>
          <a:p>
            <a:pPr marL="0" indent="0">
              <a:lnSpc>
                <a:spcPct val="100000"/>
              </a:lnSpc>
              <a:spcBef>
                <a:spcPts val="0"/>
              </a:spcBef>
              <a:buClr>
                <a:schemeClr val="bg1"/>
              </a:buClr>
              <a:buNone/>
            </a:pPr>
            <a:endPar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None/>
            </a:pP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There is mutual recognition of relationship in their joint reactions and an acceptance of the pain of bereavement (normalisation in action) which allows Anthony to settle better in class. </a:t>
            </a:r>
          </a:p>
          <a:p>
            <a:pPr>
              <a:lnSpc>
                <a:spcPct val="100000"/>
              </a:lnSpc>
              <a:spcBef>
                <a:spcPts val="0"/>
              </a:spcBef>
              <a:buClr>
                <a:schemeClr val="bg1"/>
              </a:buClr>
            </a:pPr>
            <a:endPar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4798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descr="A close up of a sign&#10;&#10;Description automatically generated">
            <a:extLst>
              <a:ext uri="{FF2B5EF4-FFF2-40B4-BE49-F238E27FC236}">
                <a16:creationId xmlns:a16="http://schemas.microsoft.com/office/drawing/2014/main" id="{2AC2C56E-1544-4B32-AFF0-E68A077C23F3}"/>
              </a:ext>
            </a:extLst>
          </p:cNvPr>
          <p:cNvPicPr>
            <a:picLocks noChangeAspect="1"/>
          </p:cNvPicPr>
          <p:nvPr/>
        </p:nvPicPr>
        <p:blipFill rotWithShape="1">
          <a:blip r:embed="rId3">
            <a:extLst>
              <a:ext uri="{28A0092B-C50C-407E-A947-70E740481C1C}">
                <a14:useLocalDpi xmlns:a14="http://schemas.microsoft.com/office/drawing/2010/main" val="0"/>
              </a:ext>
            </a:extLst>
          </a:blip>
          <a:srcRect r="13815" b="6123"/>
          <a:stretch/>
        </p:blipFill>
        <p:spPr>
          <a:xfrm>
            <a:off x="1126828" y="227355"/>
            <a:ext cx="10507709" cy="6438136"/>
          </a:xfrm>
          <a:prstGeom prst="rect">
            <a:avLst/>
          </a:prstGeom>
        </p:spPr>
      </p:pic>
      <p:grpSp>
        <p:nvGrpSpPr>
          <p:cNvPr id="4" name="Group 3">
            <a:extLst>
              <a:ext uri="{FF2B5EF4-FFF2-40B4-BE49-F238E27FC236}">
                <a16:creationId xmlns:a16="http://schemas.microsoft.com/office/drawing/2014/main" id="{F0246B93-B66C-414E-9E70-1602511F1F5F}"/>
              </a:ext>
            </a:extLst>
          </p:cNvPr>
          <p:cNvGrpSpPr/>
          <p:nvPr/>
        </p:nvGrpSpPr>
        <p:grpSpPr>
          <a:xfrm>
            <a:off x="0" y="-13"/>
            <a:ext cx="12192000" cy="839972"/>
            <a:chOff x="0" y="-13"/>
            <a:chExt cx="12192000" cy="839972"/>
          </a:xfrm>
          <a:solidFill>
            <a:srgbClr val="FFC000"/>
          </a:solidFill>
        </p:grpSpPr>
        <p:sp>
          <p:nvSpPr>
            <p:cNvPr id="6" name="Rectangle 5">
              <a:extLst>
                <a:ext uri="{FF2B5EF4-FFF2-40B4-BE49-F238E27FC236}">
                  <a16:creationId xmlns:a16="http://schemas.microsoft.com/office/drawing/2014/main" id="{4396507A-3844-40A4-A110-BD2507EAC0BB}"/>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3EAF2C3-1B5F-4C16-A062-3210B8B59155}"/>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How Does This All Fit Together?</a:t>
              </a:r>
            </a:p>
          </p:txBody>
        </p:sp>
      </p:grpSp>
      <p:sp>
        <p:nvSpPr>
          <p:cNvPr id="28" name="Content Placeholder 2">
            <a:extLst>
              <a:ext uri="{FF2B5EF4-FFF2-40B4-BE49-F238E27FC236}">
                <a16:creationId xmlns:a16="http://schemas.microsoft.com/office/drawing/2014/main" id="{C25D9274-C524-4B34-A781-927887D1670C}"/>
              </a:ext>
            </a:extLst>
          </p:cNvPr>
          <p:cNvSpPr txBox="1">
            <a:spLocks/>
          </p:cNvSpPr>
          <p:nvPr/>
        </p:nvSpPr>
        <p:spPr>
          <a:xfrm>
            <a:off x="317559" y="4891962"/>
            <a:ext cx="3881248" cy="353666"/>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dirty="0">
                <a:latin typeface="Open Sans" panose="020B0606030504020204" pitchFamily="34" charset="0"/>
                <a:ea typeface="Open Sans" panose="020B0606030504020204" pitchFamily="34" charset="0"/>
                <a:cs typeface="Open Sans" panose="020B0606030504020204" pitchFamily="34" charset="0"/>
              </a:rPr>
              <a:t>5 Rs aide-mémoire </a:t>
            </a:r>
            <a:r>
              <a:rPr lang="fr-FR" sz="1600" b="1" dirty="0">
                <a:latin typeface="Open Sans" panose="020B0606030504020204" pitchFamily="34" charset="0"/>
                <a:ea typeface="Open Sans" panose="020B0606030504020204" pitchFamily="34" charset="0"/>
                <a:cs typeface="Open Sans" panose="020B0606030504020204" pitchFamily="34" charset="0"/>
              </a:rPr>
              <a:t>for interactions</a:t>
            </a:r>
            <a:endParaRPr lang="en-US"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052EC122-763E-4833-A30A-FBDEDC1E2FAA}"/>
              </a:ext>
            </a:extLst>
          </p:cNvPr>
          <p:cNvSpPr txBox="1"/>
          <p:nvPr/>
        </p:nvSpPr>
        <p:spPr>
          <a:xfrm>
            <a:off x="317557" y="3317801"/>
            <a:ext cx="4651617" cy="338554"/>
          </a:xfrm>
          <a:prstGeom prst="rect">
            <a:avLst/>
          </a:prstGeom>
          <a:noFill/>
        </p:spPr>
        <p:txBody>
          <a:bodyPr wrap="square">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Psychological First Aid </a:t>
            </a:r>
            <a:r>
              <a:rPr lang="en-GB" sz="1600" b="1" dirty="0">
                <a:latin typeface="Open Sans" panose="020B0606030504020204" pitchFamily="34" charset="0"/>
                <a:ea typeface="Open Sans" panose="020B0606030504020204" pitchFamily="34" charset="0"/>
                <a:cs typeface="Open Sans" panose="020B0606030504020204" pitchFamily="34" charset="0"/>
              </a:rPr>
              <a:t>framework for support </a:t>
            </a:r>
            <a:endParaRPr lang="en-US" sz="1600"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32" name="Straight Connector 31">
            <a:extLst>
              <a:ext uri="{FF2B5EF4-FFF2-40B4-BE49-F238E27FC236}">
                <a16:creationId xmlns:a16="http://schemas.microsoft.com/office/drawing/2014/main" id="{2EA1867D-2403-43A8-B376-B86FFAB9B72F}"/>
              </a:ext>
            </a:extLst>
          </p:cNvPr>
          <p:cNvCxnSpPr>
            <a:cxnSpLocks/>
          </p:cNvCxnSpPr>
          <p:nvPr/>
        </p:nvCxnSpPr>
        <p:spPr>
          <a:xfrm>
            <a:off x="413815" y="3695787"/>
            <a:ext cx="5156806" cy="0"/>
          </a:xfrm>
          <a:prstGeom prst="line">
            <a:avLst/>
          </a:prstGeom>
          <a:solidFill>
            <a:srgbClr val="FFC000"/>
          </a:solidFill>
          <a:ln w="28575">
            <a:solidFill>
              <a:srgbClr val="E223A6"/>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282F3C85-CE52-4A55-9C98-2F13680C29B5}"/>
              </a:ext>
            </a:extLst>
          </p:cNvPr>
          <p:cNvCxnSpPr>
            <a:cxnSpLocks/>
          </p:cNvCxnSpPr>
          <p:nvPr/>
        </p:nvCxnSpPr>
        <p:spPr>
          <a:xfrm>
            <a:off x="413815" y="5254588"/>
            <a:ext cx="6131364" cy="0"/>
          </a:xfrm>
          <a:prstGeom prst="line">
            <a:avLst/>
          </a:prstGeom>
          <a:solidFill>
            <a:srgbClr val="FFC000"/>
          </a:solidFill>
          <a:ln w="28575">
            <a:solidFill>
              <a:srgbClr val="E223A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CEF24C-036E-4B92-8A6B-805C3D71A238}"/>
              </a:ext>
            </a:extLst>
          </p:cNvPr>
          <p:cNvCxnSpPr>
            <a:cxnSpLocks/>
          </p:cNvCxnSpPr>
          <p:nvPr/>
        </p:nvCxnSpPr>
        <p:spPr>
          <a:xfrm>
            <a:off x="413813" y="2354580"/>
            <a:ext cx="4314598" cy="0"/>
          </a:xfrm>
          <a:prstGeom prst="line">
            <a:avLst/>
          </a:prstGeom>
          <a:solidFill>
            <a:srgbClr val="FFC000"/>
          </a:solidFill>
          <a:ln w="28575">
            <a:solidFill>
              <a:srgbClr val="E223A6"/>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423B61E-C096-4F7E-9023-BD8B2C1442AD}"/>
              </a:ext>
            </a:extLst>
          </p:cNvPr>
          <p:cNvSpPr txBox="1"/>
          <p:nvPr/>
        </p:nvSpPr>
        <p:spPr>
          <a:xfrm>
            <a:off x="10468506" y="3807891"/>
            <a:ext cx="1334475" cy="584775"/>
          </a:xfrm>
          <a:prstGeom prst="rect">
            <a:avLst/>
          </a:prstGeom>
          <a:noFill/>
        </p:spPr>
        <p:txBody>
          <a:bodyPr wrap="square">
            <a:spAutoFit/>
          </a:bodyPr>
          <a:lstStyle/>
          <a:p>
            <a:r>
              <a:rPr lang="en-GB" sz="1600" b="1" dirty="0">
                <a:latin typeface="Open Sans" panose="020B0606030504020204" pitchFamily="34" charset="0"/>
                <a:ea typeface="Open Sans" panose="020B0606030504020204" pitchFamily="34" charset="0"/>
                <a:cs typeface="Open Sans" panose="020B0606030504020204" pitchFamily="34" charset="0"/>
              </a:rPr>
              <a:t>Social </a:t>
            </a:r>
          </a:p>
          <a:p>
            <a:r>
              <a:rPr lang="en-GB" sz="1600" b="1" dirty="0">
                <a:latin typeface="Open Sans" panose="020B0606030504020204" pitchFamily="34" charset="0"/>
                <a:ea typeface="Open Sans" panose="020B0606030504020204" pitchFamily="34" charset="0"/>
                <a:cs typeface="Open Sans" panose="020B0606030504020204" pitchFamily="34" charset="0"/>
              </a:rPr>
              <a:t>Scaffolding</a:t>
            </a:r>
            <a:endParaRPr lang="en-US" sz="1600"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1" name="Straight Connector 20">
            <a:extLst>
              <a:ext uri="{FF2B5EF4-FFF2-40B4-BE49-F238E27FC236}">
                <a16:creationId xmlns:a16="http://schemas.microsoft.com/office/drawing/2014/main" id="{0C470529-E2B9-4712-B3AA-A077B6A7EDC4}"/>
              </a:ext>
            </a:extLst>
          </p:cNvPr>
          <p:cNvCxnSpPr>
            <a:cxnSpLocks/>
          </p:cNvCxnSpPr>
          <p:nvPr/>
        </p:nvCxnSpPr>
        <p:spPr>
          <a:xfrm flipV="1">
            <a:off x="10419348" y="1660359"/>
            <a:ext cx="0" cy="4825999"/>
          </a:xfrm>
          <a:prstGeom prst="line">
            <a:avLst/>
          </a:prstGeom>
          <a:ln w="28575">
            <a:solidFill>
              <a:srgbClr val="E223A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70BDAC2-FCD6-4561-8A39-CACEF8FCF770}"/>
              </a:ext>
            </a:extLst>
          </p:cNvPr>
          <p:cNvCxnSpPr>
            <a:cxnSpLocks/>
          </p:cNvCxnSpPr>
          <p:nvPr/>
        </p:nvCxnSpPr>
        <p:spPr>
          <a:xfrm flipH="1">
            <a:off x="10288614" y="1660358"/>
            <a:ext cx="141644" cy="0"/>
          </a:xfrm>
          <a:prstGeom prst="line">
            <a:avLst/>
          </a:prstGeom>
          <a:ln w="28575">
            <a:solidFill>
              <a:srgbClr val="E223A6"/>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5999A23-1B8C-4CE5-BD68-97A5D0B2C844}"/>
              </a:ext>
            </a:extLst>
          </p:cNvPr>
          <p:cNvCxnSpPr>
            <a:cxnSpLocks/>
          </p:cNvCxnSpPr>
          <p:nvPr/>
        </p:nvCxnSpPr>
        <p:spPr>
          <a:xfrm flipH="1">
            <a:off x="7329514" y="6486358"/>
            <a:ext cx="3111654" cy="0"/>
          </a:xfrm>
          <a:prstGeom prst="line">
            <a:avLst/>
          </a:prstGeom>
          <a:ln w="28575">
            <a:solidFill>
              <a:srgbClr val="E223A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B90C9E0-1BCD-4047-9426-48640B24ABC0}"/>
              </a:ext>
            </a:extLst>
          </p:cNvPr>
          <p:cNvSpPr txBox="1"/>
          <p:nvPr/>
        </p:nvSpPr>
        <p:spPr>
          <a:xfrm>
            <a:off x="317557" y="1503867"/>
            <a:ext cx="3760341" cy="830997"/>
          </a:xfrm>
          <a:prstGeom prst="rect">
            <a:avLst/>
          </a:prstGeom>
          <a:noFill/>
        </p:spPr>
        <p:txBody>
          <a:bodyPr wrap="square">
            <a:spAutoFit/>
          </a:bodyPr>
          <a:lstStyle/>
          <a:p>
            <a:r>
              <a:rPr lang="en-GB" sz="1600" b="1" dirty="0">
                <a:latin typeface="Open Sans" panose="020B0606030504020204" pitchFamily="34" charset="0"/>
                <a:ea typeface="Open Sans" panose="020B0606030504020204" pitchFamily="34" charset="0"/>
                <a:cs typeface="Open Sans" panose="020B0606030504020204" pitchFamily="34" charset="0"/>
              </a:rPr>
              <a:t>5 Key Principles of Recovery </a:t>
            </a:r>
            <a:r>
              <a:rPr lang="en-GB" sz="1600" dirty="0">
                <a:latin typeface="Open Sans" panose="020B0606030504020204" pitchFamily="34" charset="0"/>
                <a:ea typeface="Open Sans" panose="020B0606030504020204" pitchFamily="34" charset="0"/>
                <a:cs typeface="Open Sans" panose="020B0606030504020204" pitchFamily="34" charset="0"/>
              </a:rPr>
              <a:t>underpin, support and reinforce the </a:t>
            </a:r>
            <a:r>
              <a:rPr lang="en-GB" sz="1600" b="1" dirty="0">
                <a:latin typeface="Open Sans" panose="020B0606030504020204" pitchFamily="34" charset="0"/>
                <a:ea typeface="Open Sans" panose="020B0606030504020204" pitchFamily="34" charset="0"/>
                <a:cs typeface="Open Sans" panose="020B0606030504020204" pitchFamily="34" charset="0"/>
              </a:rPr>
              <a:t>whole school/college approach</a:t>
            </a:r>
            <a:endParaRPr lang="en-US" sz="1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6" name="Graphic 23" descr="Users">
            <a:extLst>
              <a:ext uri="{FF2B5EF4-FFF2-40B4-BE49-F238E27FC236}">
                <a16:creationId xmlns:a16="http://schemas.microsoft.com/office/drawing/2014/main" id="{7924AAE7-04E6-409B-92C3-5CDB1E3A5424}"/>
              </a:ext>
            </a:extLst>
          </p:cNvPr>
          <p:cNvPicPr/>
          <p:nvPr/>
        </p:nvPicPr>
        <p:blipFill>
          <a:blip r:embed="rId4">
            <a:extLst>
              <a:ext uri="{96DAC541-7B7A-43D3-8B79-37D633B846F1}">
                <asvg:svgBlip xmlns:asvg="http://schemas.microsoft.com/office/drawing/2016/SVG/main" r:embed="rId5"/>
              </a:ext>
            </a:extLst>
          </a:blip>
          <a:stretch>
            <a:fillRect/>
          </a:stretch>
        </p:blipFill>
        <p:spPr>
          <a:xfrm>
            <a:off x="10648920" y="888823"/>
            <a:ext cx="1372870" cy="1276985"/>
          </a:xfrm>
          <a:prstGeom prst="rect">
            <a:avLst/>
          </a:prstGeom>
        </p:spPr>
      </p:pic>
    </p:spTree>
    <p:extLst>
      <p:ext uri="{BB962C8B-B14F-4D97-AF65-F5344CB8AC3E}">
        <p14:creationId xmlns:p14="http://schemas.microsoft.com/office/powerpoint/2010/main" val="2867942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86ADFC-FECB-4882-9270-07FA80AB712C}"/>
              </a:ext>
            </a:extLst>
          </p:cNvPr>
          <p:cNvPicPr>
            <a:picLocks noChangeAspect="1"/>
          </p:cNvPicPr>
          <p:nvPr/>
        </p:nvPicPr>
        <p:blipFill>
          <a:blip r:embed="rId3"/>
          <a:srcRect/>
          <a:stretch/>
        </p:blipFill>
        <p:spPr>
          <a:xfrm>
            <a:off x="108585" y="102268"/>
            <a:ext cx="11974830" cy="6735841"/>
          </a:xfrm>
          <a:prstGeom prst="rect">
            <a:avLst/>
          </a:prstGeom>
        </p:spPr>
      </p:pic>
      <p:grpSp>
        <p:nvGrpSpPr>
          <p:cNvPr id="10" name="Group 9">
            <a:extLst>
              <a:ext uri="{FF2B5EF4-FFF2-40B4-BE49-F238E27FC236}">
                <a16:creationId xmlns:a16="http://schemas.microsoft.com/office/drawing/2014/main" id="{C3476A46-A56B-45CD-984F-24601D6886F4}"/>
              </a:ext>
            </a:extLst>
          </p:cNvPr>
          <p:cNvGrpSpPr/>
          <p:nvPr/>
        </p:nvGrpSpPr>
        <p:grpSpPr>
          <a:xfrm>
            <a:off x="0" y="-17585"/>
            <a:ext cx="12192000" cy="839972"/>
            <a:chOff x="0" y="-13"/>
            <a:chExt cx="12192000" cy="839972"/>
          </a:xfrm>
        </p:grpSpPr>
        <p:sp>
          <p:nvSpPr>
            <p:cNvPr id="12" name="Rectangle 11">
              <a:extLst>
                <a:ext uri="{FF2B5EF4-FFF2-40B4-BE49-F238E27FC236}">
                  <a16:creationId xmlns:a16="http://schemas.microsoft.com/office/drawing/2014/main" id="{BB91FE7A-6E0D-4A7D-B1AF-CB6CBEED59D8}"/>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2991D9D-528F-4F2D-85A4-E040AF260ECB}"/>
                </a:ext>
              </a:extLst>
            </p:cNvPr>
            <p:cNvSpPr txBox="1"/>
            <p:nvPr/>
          </p:nvSpPr>
          <p:spPr>
            <a:xfrm>
              <a:off x="2030812" y="192501"/>
              <a:ext cx="8410356"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Psychologically Informed First Aid For All Ages</a:t>
              </a:r>
            </a:p>
          </p:txBody>
        </p:sp>
      </p:grpSp>
      <p:sp>
        <p:nvSpPr>
          <p:cNvPr id="63" name="TextBox 62">
            <a:extLst>
              <a:ext uri="{FF2B5EF4-FFF2-40B4-BE49-F238E27FC236}">
                <a16:creationId xmlns:a16="http://schemas.microsoft.com/office/drawing/2014/main" id="{11837236-1D68-43BC-AFC1-B5B404CA33DA}"/>
              </a:ext>
            </a:extLst>
          </p:cNvPr>
          <p:cNvSpPr txBox="1"/>
          <p:nvPr/>
        </p:nvSpPr>
        <p:spPr>
          <a:xfrm>
            <a:off x="6096000" y="6550620"/>
            <a:ext cx="6096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(WHO PFA 2020)</a:t>
            </a:r>
          </a:p>
        </p:txBody>
      </p:sp>
      <p:sp>
        <p:nvSpPr>
          <p:cNvPr id="8" name="TextBox 7">
            <a:extLst>
              <a:ext uri="{FF2B5EF4-FFF2-40B4-BE49-F238E27FC236}">
                <a16:creationId xmlns:a16="http://schemas.microsoft.com/office/drawing/2014/main" id="{29D3AE4E-166B-42BB-8DF5-E7341AB2DF8D}"/>
              </a:ext>
            </a:extLst>
          </p:cNvPr>
          <p:cNvSpPr txBox="1"/>
          <p:nvPr/>
        </p:nvSpPr>
        <p:spPr>
          <a:xfrm>
            <a:off x="5384246" y="3470189"/>
            <a:ext cx="1423507" cy="1015663"/>
          </a:xfrm>
          <a:prstGeom prst="rect">
            <a:avLst/>
          </a:prstGeom>
          <a:noFill/>
          <a:ln w="762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Adapt according to needs</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E9140C1-A8D3-495A-A1CA-8A197CCDAF56}"/>
              </a:ext>
            </a:extLst>
          </p:cNvPr>
          <p:cNvSpPr txBox="1"/>
          <p:nvPr/>
        </p:nvSpPr>
        <p:spPr>
          <a:xfrm>
            <a:off x="5300067" y="1267268"/>
            <a:ext cx="1591863" cy="830997"/>
          </a:xfrm>
          <a:prstGeom prst="rect">
            <a:avLst/>
          </a:prstGeom>
          <a:noFill/>
        </p:spPr>
        <p:txBody>
          <a:bodyPr wrap="square" rtlCol="0">
            <a:spAutoFit/>
          </a:bodyPr>
          <a:lstStyle/>
          <a:p>
            <a:pPr algn="ctr"/>
            <a:r>
              <a:rPr lang="en-GB"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Prepare</a:t>
            </a:r>
            <a:r>
              <a:rPr lang="en-GB"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yourself for conversations</a:t>
            </a:r>
          </a:p>
        </p:txBody>
      </p:sp>
      <p:sp>
        <p:nvSpPr>
          <p:cNvPr id="5" name="TextBox 4">
            <a:extLst>
              <a:ext uri="{FF2B5EF4-FFF2-40B4-BE49-F238E27FC236}">
                <a16:creationId xmlns:a16="http://schemas.microsoft.com/office/drawing/2014/main" id="{0AFCD2FE-BC86-4493-B5EB-FCAFEF605912}"/>
              </a:ext>
            </a:extLst>
          </p:cNvPr>
          <p:cNvSpPr txBox="1"/>
          <p:nvPr/>
        </p:nvSpPr>
        <p:spPr>
          <a:xfrm>
            <a:off x="7032900" y="2324404"/>
            <a:ext cx="1591863" cy="584775"/>
          </a:xfrm>
          <a:prstGeom prst="rect">
            <a:avLst/>
          </a:prstGeom>
          <a:noFill/>
        </p:spPr>
        <p:txBody>
          <a:bodyPr wrap="square" rtlCol="0">
            <a:spAutoFit/>
          </a:bodyPr>
          <a:lstStyle/>
          <a:p>
            <a:pPr lvl="0" algn="ctr"/>
            <a:r>
              <a:rPr lang="en-GB"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Look</a:t>
            </a:r>
            <a:r>
              <a:rPr lang="en-GB"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out for distress</a:t>
            </a:r>
          </a:p>
        </p:txBody>
      </p:sp>
      <p:sp>
        <p:nvSpPr>
          <p:cNvPr id="6" name="TextBox 5">
            <a:extLst>
              <a:ext uri="{FF2B5EF4-FFF2-40B4-BE49-F238E27FC236}">
                <a16:creationId xmlns:a16="http://schemas.microsoft.com/office/drawing/2014/main" id="{8E20D307-FC22-4E49-926B-9A814CF91999}"/>
              </a:ext>
            </a:extLst>
          </p:cNvPr>
          <p:cNvSpPr txBox="1"/>
          <p:nvPr/>
        </p:nvSpPr>
        <p:spPr>
          <a:xfrm>
            <a:off x="3559366" y="2324403"/>
            <a:ext cx="1591863" cy="584775"/>
          </a:xfrm>
          <a:prstGeom prst="rect">
            <a:avLst/>
          </a:prstGeom>
          <a:noFill/>
        </p:spPr>
        <p:txBody>
          <a:bodyPr wrap="square" rtlCol="0">
            <a:spAutoFit/>
          </a:bodyPr>
          <a:lstStyle/>
          <a:p>
            <a:pPr algn="ctr"/>
            <a:r>
              <a:rPr lang="en-GB"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Plan</a:t>
            </a:r>
            <a:r>
              <a:rPr lang="en-GB"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support meetings</a:t>
            </a:r>
          </a:p>
        </p:txBody>
      </p:sp>
      <p:sp>
        <p:nvSpPr>
          <p:cNvPr id="9" name="TextBox 8">
            <a:extLst>
              <a:ext uri="{FF2B5EF4-FFF2-40B4-BE49-F238E27FC236}">
                <a16:creationId xmlns:a16="http://schemas.microsoft.com/office/drawing/2014/main" id="{25E19BAF-C93B-4DA9-A624-9DF48CA48FF6}"/>
              </a:ext>
            </a:extLst>
          </p:cNvPr>
          <p:cNvSpPr txBox="1"/>
          <p:nvPr/>
        </p:nvSpPr>
        <p:spPr>
          <a:xfrm>
            <a:off x="7448190" y="3941757"/>
            <a:ext cx="1591863" cy="1077218"/>
          </a:xfrm>
          <a:prstGeom prst="rect">
            <a:avLst/>
          </a:prstGeom>
          <a:noFill/>
        </p:spPr>
        <p:txBody>
          <a:bodyPr wrap="square" rtlCol="0">
            <a:spAutoFit/>
          </a:bodyPr>
          <a:lstStyle/>
          <a:p>
            <a:pPr lvl="0" algn="ctr"/>
            <a:r>
              <a:rPr lang="en-GB"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Listen</a:t>
            </a:r>
            <a:r>
              <a:rPr lang="en-GB"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Give time to understand. Be kind</a:t>
            </a:r>
          </a:p>
        </p:txBody>
      </p:sp>
      <p:sp>
        <p:nvSpPr>
          <p:cNvPr id="16" name="TextBox 15">
            <a:extLst>
              <a:ext uri="{FF2B5EF4-FFF2-40B4-BE49-F238E27FC236}">
                <a16:creationId xmlns:a16="http://schemas.microsoft.com/office/drawing/2014/main" id="{BF443231-B081-43BC-B1EA-448FEAB77B62}"/>
              </a:ext>
            </a:extLst>
          </p:cNvPr>
          <p:cNvSpPr txBox="1"/>
          <p:nvPr/>
        </p:nvSpPr>
        <p:spPr>
          <a:xfrm>
            <a:off x="3151946" y="4135020"/>
            <a:ext cx="1591863" cy="584775"/>
          </a:xfrm>
          <a:prstGeom prst="rect">
            <a:avLst/>
          </a:prstGeom>
          <a:noFill/>
        </p:spPr>
        <p:txBody>
          <a:bodyPr wrap="square" rtlCol="0">
            <a:spAutoFit/>
          </a:bodyPr>
          <a:lstStyle/>
          <a:p>
            <a:pPr algn="ctr"/>
            <a:r>
              <a:rPr lang="en-GB"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*Link</a:t>
            </a:r>
            <a:r>
              <a:rPr lang="en-GB"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to support</a:t>
            </a:r>
          </a:p>
        </p:txBody>
      </p:sp>
      <p:sp>
        <p:nvSpPr>
          <p:cNvPr id="18" name="TextBox 17">
            <a:extLst>
              <a:ext uri="{FF2B5EF4-FFF2-40B4-BE49-F238E27FC236}">
                <a16:creationId xmlns:a16="http://schemas.microsoft.com/office/drawing/2014/main" id="{5560CB75-3359-4E00-9E5E-508DD8E1B89D}"/>
              </a:ext>
            </a:extLst>
          </p:cNvPr>
          <p:cNvSpPr txBox="1"/>
          <p:nvPr/>
        </p:nvSpPr>
        <p:spPr>
          <a:xfrm>
            <a:off x="6197731" y="5586037"/>
            <a:ext cx="1682953" cy="584775"/>
          </a:xfrm>
          <a:prstGeom prst="rect">
            <a:avLst/>
          </a:prstGeom>
          <a:noFill/>
        </p:spPr>
        <p:txBody>
          <a:bodyPr wrap="square" rtlCol="0">
            <a:spAutoFit/>
          </a:bodyPr>
          <a:lstStyle/>
          <a:p>
            <a:pPr lvl="0" algn="ctr"/>
            <a:r>
              <a:rPr lang="en-GB"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Remember </a:t>
            </a:r>
            <a:r>
              <a:rPr lang="en-GB"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confidentiality</a:t>
            </a:r>
          </a:p>
        </p:txBody>
      </p:sp>
      <p:sp>
        <p:nvSpPr>
          <p:cNvPr id="20" name="TextBox 19">
            <a:extLst>
              <a:ext uri="{FF2B5EF4-FFF2-40B4-BE49-F238E27FC236}">
                <a16:creationId xmlns:a16="http://schemas.microsoft.com/office/drawing/2014/main" id="{E60F6B83-C01D-4266-908A-F55F0F454526}"/>
              </a:ext>
            </a:extLst>
          </p:cNvPr>
          <p:cNvSpPr txBox="1"/>
          <p:nvPr/>
        </p:nvSpPr>
        <p:spPr>
          <a:xfrm>
            <a:off x="4355298" y="5405345"/>
            <a:ext cx="1591863" cy="1077218"/>
          </a:xfrm>
          <a:prstGeom prst="rect">
            <a:avLst/>
          </a:prstGeom>
          <a:noFill/>
        </p:spPr>
        <p:txBody>
          <a:bodyPr wrap="square" rtlCol="0">
            <a:spAutoFit/>
          </a:bodyPr>
          <a:lstStyle/>
          <a:p>
            <a:pPr lvl="0" algn="ctr"/>
            <a:r>
              <a:rPr lang="en-GB"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Consider practical </a:t>
            </a:r>
            <a:r>
              <a:rPr lang="en-GB"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problem solving</a:t>
            </a:r>
          </a:p>
        </p:txBody>
      </p:sp>
    </p:spTree>
    <p:extLst>
      <p:ext uri="{BB962C8B-B14F-4D97-AF65-F5344CB8AC3E}">
        <p14:creationId xmlns:p14="http://schemas.microsoft.com/office/powerpoint/2010/main" val="2385732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5FD73E3-2523-47C2-B3CE-9C66A29BD9B4}"/>
              </a:ext>
            </a:extLst>
          </p:cNvPr>
          <p:cNvGrpSpPr/>
          <p:nvPr/>
        </p:nvGrpSpPr>
        <p:grpSpPr>
          <a:xfrm>
            <a:off x="0" y="0"/>
            <a:ext cx="12192000" cy="6858000"/>
            <a:chOff x="0" y="0"/>
            <a:chExt cx="12192000" cy="6858000"/>
          </a:xfrm>
        </p:grpSpPr>
        <p:pic>
          <p:nvPicPr>
            <p:cNvPr id="9" name="Picture 8">
              <a:extLst>
                <a:ext uri="{FF2B5EF4-FFF2-40B4-BE49-F238E27FC236}">
                  <a16:creationId xmlns:a16="http://schemas.microsoft.com/office/drawing/2014/main" id="{A5CAA27E-F4B3-41AD-8578-30F4ED7EBB2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498EBEC1-A981-40F8-AEDA-9F0D2F7AF0CE}"/>
                </a:ext>
              </a:extLst>
            </p:cNvPr>
            <p:cNvSpPr/>
            <p:nvPr/>
          </p:nvSpPr>
          <p:spPr>
            <a:xfrm>
              <a:off x="925032" y="1052623"/>
              <a:ext cx="4444409" cy="2690037"/>
            </a:xfrm>
            <a:prstGeom prst="rect">
              <a:avLst/>
            </a:prstGeom>
            <a:solidFill>
              <a:srgbClr val="407EC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70C9BA0A-42A6-4D6C-9F8C-E2A4CCBEF765}"/>
                </a:ext>
              </a:extLst>
            </p:cNvPr>
            <p:cNvSpPr txBox="1"/>
            <p:nvPr/>
          </p:nvSpPr>
          <p:spPr>
            <a:xfrm>
              <a:off x="1275907" y="1658682"/>
              <a:ext cx="3051544" cy="461665"/>
            </a:xfrm>
            <a:prstGeom prst="rect">
              <a:avLst/>
            </a:prstGeom>
            <a:noFill/>
          </p:spPr>
          <p:txBody>
            <a:bodyPr wrap="square" rtlCol="0">
              <a:spAutoFit/>
            </a:bodyPr>
            <a:lstStyle/>
            <a:p>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Section 2:</a:t>
              </a:r>
            </a:p>
          </p:txBody>
        </p:sp>
        <p:sp>
          <p:nvSpPr>
            <p:cNvPr id="12" name="TextBox 11">
              <a:extLst>
                <a:ext uri="{FF2B5EF4-FFF2-40B4-BE49-F238E27FC236}">
                  <a16:creationId xmlns:a16="http://schemas.microsoft.com/office/drawing/2014/main" id="{12B32839-6329-4D2F-A2D1-92619A1BFA8D}"/>
                </a:ext>
              </a:extLst>
            </p:cNvPr>
            <p:cNvSpPr txBox="1"/>
            <p:nvPr/>
          </p:nvSpPr>
          <p:spPr>
            <a:xfrm>
              <a:off x="1275906" y="2120347"/>
              <a:ext cx="3296093" cy="400110"/>
            </a:xfrm>
            <a:prstGeom prst="rect">
              <a:avLst/>
            </a:prstGeom>
            <a:noFill/>
          </p:spPr>
          <p:txBody>
            <a:bodyPr wrap="square" rtlCol="0">
              <a:spAutoFit/>
            </a:bodyPr>
            <a:lstStyle/>
            <a:p>
              <a:r>
                <a:rPr lang="en-GB" sz="2000" dirty="0">
                  <a:solidFill>
                    <a:srgbClr val="C3DEFF"/>
                  </a:solidFill>
                  <a:latin typeface="Open Sans" panose="020B0606030504020204" pitchFamily="34" charset="0"/>
                  <a:ea typeface="Open Sans" panose="020B0606030504020204" pitchFamily="34" charset="0"/>
                  <a:cs typeface="Open Sans" panose="020B0606030504020204" pitchFamily="34" charset="0"/>
                </a:rPr>
                <a:t>Bereavement And Other Loss</a:t>
              </a:r>
            </a:p>
          </p:txBody>
        </p:sp>
      </p:grpSp>
    </p:spTree>
    <p:extLst>
      <p:ext uri="{BB962C8B-B14F-4D97-AF65-F5344CB8AC3E}">
        <p14:creationId xmlns:p14="http://schemas.microsoft.com/office/powerpoint/2010/main" val="3318901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305B5285-324C-44F6-9563-C8585A290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15" y="1824099"/>
            <a:ext cx="1906829" cy="1906829"/>
          </a:xfrm>
          <a:prstGeom prst="rect">
            <a:avLst/>
          </a:prstGeom>
        </p:spPr>
      </p:pic>
      <p:pic>
        <p:nvPicPr>
          <p:cNvPr id="12" name="Picture 11" descr="A close up of a logo&#10;&#10;Description automatically generated">
            <a:extLst>
              <a:ext uri="{FF2B5EF4-FFF2-40B4-BE49-F238E27FC236}">
                <a16:creationId xmlns:a16="http://schemas.microsoft.com/office/drawing/2014/main" id="{CE578598-4875-4AE7-86A1-DD6C395CF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246" y="1824099"/>
            <a:ext cx="1906829" cy="1906829"/>
          </a:xfrm>
          <a:prstGeom prst="rect">
            <a:avLst/>
          </a:prstGeom>
        </p:spPr>
      </p:pic>
      <p:sp>
        <p:nvSpPr>
          <p:cNvPr id="13" name="Content Placeholder 2">
            <a:extLst>
              <a:ext uri="{FF2B5EF4-FFF2-40B4-BE49-F238E27FC236}">
                <a16:creationId xmlns:a16="http://schemas.microsoft.com/office/drawing/2014/main" id="{E56AAC0A-2995-465D-BE04-F378465DCDA9}"/>
              </a:ext>
            </a:extLst>
          </p:cNvPr>
          <p:cNvSpPr txBox="1">
            <a:spLocks/>
          </p:cNvSpPr>
          <p:nvPr/>
        </p:nvSpPr>
        <p:spPr>
          <a:xfrm>
            <a:off x="230315" y="2777515"/>
            <a:ext cx="5627914" cy="383369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00000"/>
              </a:lnSpc>
              <a:spcBef>
                <a:spcPts val="0"/>
              </a:spcBef>
              <a:buNone/>
            </a:pPr>
            <a:endParaRPr lang="en-GB" sz="1800" b="1" dirty="0">
              <a:solidFill>
                <a:srgbClr val="24135F"/>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GB" sz="1800" b="1" dirty="0">
                <a:solidFill>
                  <a:srgbClr val="24135F"/>
                </a:solidFill>
                <a:latin typeface="Open Sans" panose="020B0606030504020204" pitchFamily="34" charset="0"/>
                <a:ea typeface="Open Sans" panose="020B0606030504020204" pitchFamily="34" charset="0"/>
                <a:cs typeface="Open Sans" panose="020B0606030504020204" pitchFamily="34" charset="0"/>
              </a:rPr>
              <a:t>Bereavement</a:t>
            </a:r>
            <a:endParaRPr lang="en-GB" sz="1800" dirty="0">
              <a:solidFill>
                <a:srgbClr val="24135F"/>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GB" sz="1800" dirty="0">
                <a:solidFill>
                  <a:srgbClr val="24135F"/>
                </a:solidFill>
                <a:latin typeface="Open Sans" panose="020B0606030504020204" pitchFamily="34" charset="0"/>
                <a:ea typeface="Open Sans" panose="020B0606030504020204" pitchFamily="34" charset="0"/>
                <a:cs typeface="Open Sans" panose="020B0606030504020204" pitchFamily="34" charset="0"/>
              </a:rPr>
              <a:t>Some young people have been unable to say goodbye and grieve in the usual way. This has been amplified by the loss of access to routines and parts of their support network.</a:t>
            </a:r>
          </a:p>
          <a:p>
            <a:pPr marL="0" indent="0">
              <a:lnSpc>
                <a:spcPct val="100000"/>
              </a:lnSpc>
              <a:spcBef>
                <a:spcPts val="0"/>
              </a:spcBef>
              <a:buClr>
                <a:srgbClr val="24135F"/>
              </a:buClr>
              <a:buNone/>
            </a:pPr>
            <a:r>
              <a:rPr lang="en-GB" sz="1800" dirty="0">
                <a:solidFill>
                  <a:srgbClr val="24135F"/>
                </a:solidFill>
                <a:latin typeface="Open Sans" panose="020B0606030504020204" pitchFamily="34" charset="0"/>
                <a:ea typeface="Open Sans" panose="020B0606030504020204" pitchFamily="34" charset="0"/>
                <a:cs typeface="Open Sans" panose="020B0606030504020204" pitchFamily="34" charset="0"/>
              </a:rPr>
              <a:t>There are many different circumstances.</a:t>
            </a:r>
          </a:p>
        </p:txBody>
      </p:sp>
      <p:sp>
        <p:nvSpPr>
          <p:cNvPr id="16" name="Content Placeholder 2">
            <a:extLst>
              <a:ext uri="{FF2B5EF4-FFF2-40B4-BE49-F238E27FC236}">
                <a16:creationId xmlns:a16="http://schemas.microsoft.com/office/drawing/2014/main" id="{317FBA0C-FCA4-4531-AFE7-5A2AC2DE4F56}"/>
              </a:ext>
            </a:extLst>
          </p:cNvPr>
          <p:cNvSpPr txBox="1">
            <a:spLocks/>
          </p:cNvSpPr>
          <p:nvPr/>
        </p:nvSpPr>
        <p:spPr>
          <a:xfrm>
            <a:off x="6332246" y="2777514"/>
            <a:ext cx="5627914" cy="383369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b="1" dirty="0">
                <a:solidFill>
                  <a:srgbClr val="24135F"/>
                </a:solidFill>
                <a:latin typeface="Open Sans" panose="020B0606030504020204" pitchFamily="34" charset="0"/>
                <a:ea typeface="Open Sans" panose="020B0606030504020204" pitchFamily="34" charset="0"/>
                <a:cs typeface="Open Sans" panose="020B0606030504020204" pitchFamily="34" charset="0"/>
              </a:rPr>
              <a:t>Action:</a:t>
            </a:r>
            <a:r>
              <a:rPr lang="en-GB" sz="1800" dirty="0">
                <a:solidFill>
                  <a:srgbClr val="24135F"/>
                </a:solidFill>
                <a:latin typeface="Open Sans" panose="020B0606030504020204" pitchFamily="34" charset="0"/>
                <a:ea typeface="Open Sans" panose="020B0606030504020204" pitchFamily="34" charset="0"/>
                <a:cs typeface="Open Sans" panose="020B0606030504020204" pitchFamily="34" charset="0"/>
              </a:rPr>
              <a:t> </a:t>
            </a:r>
          </a:p>
          <a:p>
            <a:pPr>
              <a:lnSpc>
                <a:spcPct val="100000"/>
              </a:lnSpc>
              <a:spcBef>
                <a:spcPts val="0"/>
              </a:spcBef>
              <a:buClr>
                <a:srgbClr val="24135F"/>
              </a:buClr>
            </a:pPr>
            <a:r>
              <a:rPr lang="en-GB" sz="1800" dirty="0">
                <a:solidFill>
                  <a:srgbClr val="24135F"/>
                </a:solidFill>
                <a:latin typeface="Open Sans" panose="020B0606030504020204" pitchFamily="34" charset="0"/>
                <a:ea typeface="Open Sans" panose="020B0606030504020204" pitchFamily="34" charset="0"/>
                <a:cs typeface="Open Sans" panose="020B0606030504020204" pitchFamily="34" charset="0"/>
              </a:rPr>
              <a:t>Ask families to alert your school/college as to whether they have had a bereavement and the circumstances*</a:t>
            </a:r>
          </a:p>
          <a:p>
            <a:pPr>
              <a:lnSpc>
                <a:spcPct val="100000"/>
              </a:lnSpc>
              <a:spcBef>
                <a:spcPts val="0"/>
              </a:spcBef>
              <a:buClr>
                <a:srgbClr val="24135F"/>
              </a:buClr>
            </a:pPr>
            <a:r>
              <a:rPr lang="en-GB" sz="1800" dirty="0">
                <a:solidFill>
                  <a:srgbClr val="24135F"/>
                </a:solidFill>
                <a:latin typeface="Open Sans" panose="020B0606030504020204" pitchFamily="34" charset="0"/>
                <a:ea typeface="Open Sans" panose="020B0606030504020204" pitchFamily="34" charset="0"/>
                <a:cs typeface="Open Sans" panose="020B0606030504020204" pitchFamily="34" charset="0"/>
              </a:rPr>
              <a:t>Be open and alert to hearing and responding flexibly to different circumstances</a:t>
            </a:r>
          </a:p>
          <a:p>
            <a:pPr>
              <a:lnSpc>
                <a:spcPct val="100000"/>
              </a:lnSpc>
              <a:spcBef>
                <a:spcPts val="0"/>
              </a:spcBef>
              <a:buClr>
                <a:srgbClr val="24135F"/>
              </a:buClr>
            </a:pPr>
            <a:r>
              <a:rPr lang="en-GB" sz="1800" dirty="0">
                <a:solidFill>
                  <a:srgbClr val="24135F"/>
                </a:solidFill>
                <a:latin typeface="Open Sans" panose="020B0606030504020204" pitchFamily="34" charset="0"/>
                <a:ea typeface="Open Sans" panose="020B0606030504020204" pitchFamily="34" charset="0"/>
                <a:cs typeface="Open Sans" panose="020B0606030504020204" pitchFamily="34" charset="0"/>
              </a:rPr>
              <a:t>Implement the 5 Key Principles for Whole School/College recovery</a:t>
            </a:r>
          </a:p>
          <a:p>
            <a:pPr>
              <a:lnSpc>
                <a:spcPct val="100000"/>
              </a:lnSpc>
              <a:spcBef>
                <a:spcPts val="0"/>
              </a:spcBef>
              <a:buClr>
                <a:srgbClr val="24135F"/>
              </a:buClr>
            </a:pPr>
            <a:r>
              <a:rPr lang="en-GB" sz="1800" dirty="0">
                <a:solidFill>
                  <a:srgbClr val="24135F"/>
                </a:solidFill>
                <a:latin typeface="Open Sans" panose="020B0606030504020204" pitchFamily="34" charset="0"/>
                <a:ea typeface="Open Sans" panose="020B0606030504020204" pitchFamily="34" charset="0"/>
                <a:cs typeface="Open Sans" panose="020B0606030504020204" pitchFamily="34" charset="0"/>
              </a:rPr>
              <a:t>Build on the 5 Rs and PFA</a:t>
            </a:r>
          </a:p>
        </p:txBody>
      </p:sp>
      <p:grpSp>
        <p:nvGrpSpPr>
          <p:cNvPr id="8" name="Group 7">
            <a:extLst>
              <a:ext uri="{FF2B5EF4-FFF2-40B4-BE49-F238E27FC236}">
                <a16:creationId xmlns:a16="http://schemas.microsoft.com/office/drawing/2014/main" id="{087C1DA6-D03A-47E3-96D4-B98216CAB757}"/>
              </a:ext>
            </a:extLst>
          </p:cNvPr>
          <p:cNvGrpSpPr/>
          <p:nvPr/>
        </p:nvGrpSpPr>
        <p:grpSpPr>
          <a:xfrm>
            <a:off x="0" y="-17585"/>
            <a:ext cx="12192000" cy="839972"/>
            <a:chOff x="0" y="-13"/>
            <a:chExt cx="12192000" cy="839972"/>
          </a:xfrm>
        </p:grpSpPr>
        <p:sp>
          <p:nvSpPr>
            <p:cNvPr id="9" name="Rectangle 8">
              <a:extLst>
                <a:ext uri="{FF2B5EF4-FFF2-40B4-BE49-F238E27FC236}">
                  <a16:creationId xmlns:a16="http://schemas.microsoft.com/office/drawing/2014/main" id="{964D6D6B-0D44-4B77-8EFC-6B40D919C520}"/>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97967F7-6AA9-4228-8368-E52F557AA24E}"/>
                </a:ext>
              </a:extLst>
            </p:cNvPr>
            <p:cNvSpPr txBox="1"/>
            <p:nvPr/>
          </p:nvSpPr>
          <p:spPr>
            <a:xfrm>
              <a:off x="2030812" y="192501"/>
              <a:ext cx="8410356"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Bereavement: What Do We Mean And What Can We Do?</a:t>
              </a:r>
            </a:p>
          </p:txBody>
        </p:sp>
      </p:grpSp>
      <p:sp>
        <p:nvSpPr>
          <p:cNvPr id="14" name="TextBox 13">
            <a:extLst>
              <a:ext uri="{FF2B5EF4-FFF2-40B4-BE49-F238E27FC236}">
                <a16:creationId xmlns:a16="http://schemas.microsoft.com/office/drawing/2014/main" id="{B53365B0-05F2-4DF6-8743-0EB7CD05B2C6}"/>
              </a:ext>
            </a:extLst>
          </p:cNvPr>
          <p:cNvSpPr txBox="1"/>
          <p:nvPr/>
        </p:nvSpPr>
        <p:spPr>
          <a:xfrm>
            <a:off x="457200" y="916622"/>
            <a:ext cx="11277600" cy="707886"/>
          </a:xfrm>
          <a:prstGeom prst="rect">
            <a:avLst/>
          </a:prstGeom>
          <a:noFill/>
        </p:spPr>
        <p:txBody>
          <a:bodyPr wrap="square">
            <a:spAutoFit/>
          </a:bodyPr>
          <a:lstStyle/>
          <a:p>
            <a:pPr marL="0" indent="0" algn="ctr">
              <a:buNone/>
            </a:pPr>
            <a:r>
              <a:rPr lang="en-GB" sz="2000" dirty="0">
                <a:latin typeface="Open Sans" panose="020B0606030504020204" pitchFamily="34" charset="0"/>
                <a:ea typeface="Open Sans" panose="020B0606030504020204" pitchFamily="34" charset="0"/>
                <a:cs typeface="Open Sans" panose="020B0606030504020204" pitchFamily="34" charset="0"/>
              </a:rPr>
              <a:t>Loss and bereavement are common but very difficult events in life.</a:t>
            </a:r>
          </a:p>
          <a:p>
            <a:pPr marL="0" indent="0" algn="ctr">
              <a:buNone/>
            </a:pPr>
            <a:r>
              <a:rPr lang="en-GB" sz="2000" dirty="0">
                <a:latin typeface="Open Sans" panose="020B0606030504020204" pitchFamily="34" charset="0"/>
                <a:ea typeface="Open Sans" panose="020B0606030504020204" pitchFamily="34" charset="0"/>
                <a:cs typeface="Open Sans" panose="020B0606030504020204" pitchFamily="34" charset="0"/>
              </a:rPr>
              <a:t>They have become complicated by the Covid-19 pandemic. </a:t>
            </a:r>
          </a:p>
        </p:txBody>
      </p:sp>
      <p:pic>
        <p:nvPicPr>
          <p:cNvPr id="26" name="Picture 25" descr="A picture containing object, light, mirror&#10;&#10;Description automatically generated">
            <a:extLst>
              <a:ext uri="{FF2B5EF4-FFF2-40B4-BE49-F238E27FC236}">
                <a16:creationId xmlns:a16="http://schemas.microsoft.com/office/drawing/2014/main" id="{BB3AAB97-9E1E-4DF4-8561-4CDFBDDFB4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825" y="1863631"/>
            <a:ext cx="426543" cy="853086"/>
          </a:xfrm>
          <a:prstGeom prst="rect">
            <a:avLst/>
          </a:prstGeom>
        </p:spPr>
      </p:pic>
      <p:pic>
        <p:nvPicPr>
          <p:cNvPr id="28" name="Picture 27" descr="A picture containing holding, air&#10;&#10;Description automatically generated">
            <a:extLst>
              <a:ext uri="{FF2B5EF4-FFF2-40B4-BE49-F238E27FC236}">
                <a16:creationId xmlns:a16="http://schemas.microsoft.com/office/drawing/2014/main" id="{B169DA7F-EDB4-4FD5-8C09-77E795B353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827" y="1863631"/>
            <a:ext cx="426543" cy="853086"/>
          </a:xfrm>
          <a:prstGeom prst="rect">
            <a:avLst/>
          </a:prstGeom>
        </p:spPr>
      </p:pic>
      <p:pic>
        <p:nvPicPr>
          <p:cNvPr id="30" name="Picture 29" descr="A picture containing object, light, mirror&#10;&#10;Description automatically generated">
            <a:extLst>
              <a:ext uri="{FF2B5EF4-FFF2-40B4-BE49-F238E27FC236}">
                <a16:creationId xmlns:a16="http://schemas.microsoft.com/office/drawing/2014/main" id="{F42927FF-F523-49C1-AC1A-F25B0DCBCA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829" y="1863631"/>
            <a:ext cx="426543" cy="853086"/>
          </a:xfrm>
          <a:prstGeom prst="rect">
            <a:avLst/>
          </a:prstGeom>
        </p:spPr>
      </p:pic>
      <p:pic>
        <p:nvPicPr>
          <p:cNvPr id="32" name="Picture 31" descr="A picture containing transport, wheel&#10;&#10;Description automatically generated">
            <a:extLst>
              <a:ext uri="{FF2B5EF4-FFF2-40B4-BE49-F238E27FC236}">
                <a16:creationId xmlns:a16="http://schemas.microsoft.com/office/drawing/2014/main" id="{F33A1C36-16C1-4D05-962A-6669F184FC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8281" y="1802833"/>
            <a:ext cx="1034757" cy="1034757"/>
          </a:xfrm>
          <a:prstGeom prst="rect">
            <a:avLst/>
          </a:prstGeom>
        </p:spPr>
      </p:pic>
      <p:pic>
        <p:nvPicPr>
          <p:cNvPr id="15" name="Graphic 23" descr="Users">
            <a:extLst>
              <a:ext uri="{FF2B5EF4-FFF2-40B4-BE49-F238E27FC236}">
                <a16:creationId xmlns:a16="http://schemas.microsoft.com/office/drawing/2014/main" id="{E41AF16F-B31C-46F7-90A9-E17E6E9444D4}"/>
              </a:ext>
            </a:extLst>
          </p:cNvPr>
          <p:cNvPicPr/>
          <p:nvPr/>
        </p:nvPicPr>
        <p:blipFill>
          <a:blip r:embed="rId7">
            <a:extLst>
              <a:ext uri="{96DAC541-7B7A-43D3-8B79-37D633B846F1}">
                <asvg:svgBlip xmlns:asvg="http://schemas.microsoft.com/office/drawing/2016/SVG/main" r:embed="rId8"/>
              </a:ext>
            </a:extLst>
          </a:blip>
          <a:stretch>
            <a:fillRect/>
          </a:stretch>
        </p:blipFill>
        <p:spPr>
          <a:xfrm>
            <a:off x="2573179" y="1470131"/>
            <a:ext cx="1372870" cy="1276985"/>
          </a:xfrm>
          <a:prstGeom prst="rect">
            <a:avLst/>
          </a:prstGeom>
        </p:spPr>
      </p:pic>
    </p:spTree>
    <p:extLst>
      <p:ext uri="{BB962C8B-B14F-4D97-AF65-F5344CB8AC3E}">
        <p14:creationId xmlns:p14="http://schemas.microsoft.com/office/powerpoint/2010/main" val="3822161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305B5285-324C-44F6-9563-C8585A290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15" y="941593"/>
            <a:ext cx="1906829" cy="1906829"/>
          </a:xfrm>
          <a:prstGeom prst="rect">
            <a:avLst/>
          </a:prstGeom>
        </p:spPr>
      </p:pic>
      <p:pic>
        <p:nvPicPr>
          <p:cNvPr id="12" name="Picture 11" descr="A close up of a logo&#10;&#10;Description automatically generated">
            <a:extLst>
              <a:ext uri="{FF2B5EF4-FFF2-40B4-BE49-F238E27FC236}">
                <a16:creationId xmlns:a16="http://schemas.microsoft.com/office/drawing/2014/main" id="{CE578598-4875-4AE7-86A1-DD6C395CF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246" y="941593"/>
            <a:ext cx="1906829" cy="1906829"/>
          </a:xfrm>
          <a:prstGeom prst="rect">
            <a:avLst/>
          </a:prstGeom>
        </p:spPr>
      </p:pic>
      <p:sp>
        <p:nvSpPr>
          <p:cNvPr id="13" name="Content Placeholder 2">
            <a:extLst>
              <a:ext uri="{FF2B5EF4-FFF2-40B4-BE49-F238E27FC236}">
                <a16:creationId xmlns:a16="http://schemas.microsoft.com/office/drawing/2014/main" id="{E56AAC0A-2995-465D-BE04-F378465DCDA9}"/>
              </a:ext>
            </a:extLst>
          </p:cNvPr>
          <p:cNvSpPr txBox="1">
            <a:spLocks/>
          </p:cNvSpPr>
          <p:nvPr/>
        </p:nvSpPr>
        <p:spPr>
          <a:xfrm>
            <a:off x="230315" y="1895009"/>
            <a:ext cx="5627914" cy="478806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Other losses: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Children and young people can suffer other losses due to Covid-19, including: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pPr>
            <a:r>
              <a:rPr kumimoji="0" lang="en-GB" sz="1800" b="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School life </a:t>
            </a:r>
          </a:p>
          <a:p>
            <a:pPr>
              <a:lnSpc>
                <a:spcPct val="100000"/>
              </a:lnSpc>
              <a:spcBef>
                <a:spcPts val="0"/>
              </a:spcBef>
            </a:pPr>
            <a:r>
              <a:rPr kumimoji="0" lang="en-GB" sz="1800" b="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Transitions</a:t>
            </a:r>
          </a:p>
          <a:p>
            <a:pPr>
              <a:lnSpc>
                <a:spcPct val="100000"/>
              </a:lnSpc>
              <a:spcBef>
                <a:spcPts val="0"/>
              </a:spcBef>
            </a:pPr>
            <a:r>
              <a:rPr kumimoji="0" lang="en-GB" sz="1800" b="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Social opportunities/loss of family contacts/worries about relatives-missing hugs from family</a:t>
            </a:r>
          </a:p>
          <a:p>
            <a:pPr>
              <a:lnSpc>
                <a:spcPct val="100000"/>
              </a:lnSpc>
              <a:spcBef>
                <a:spcPts val="0"/>
              </a:spcBef>
            </a:pPr>
            <a:r>
              <a:rPr kumimoji="0" lang="en-GB" sz="1800" b="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Sporting activities</a:t>
            </a:r>
          </a:p>
          <a:p>
            <a:pPr>
              <a:lnSpc>
                <a:spcPct val="100000"/>
              </a:lnSpc>
              <a:spcBef>
                <a:spcPts val="0"/>
              </a:spcBef>
            </a:pPr>
            <a:r>
              <a:rPr kumimoji="0" lang="en-GB" sz="1800" b="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Friendships</a:t>
            </a:r>
          </a:p>
          <a:p>
            <a:pPr>
              <a:lnSpc>
                <a:spcPct val="100000"/>
              </a:lnSpc>
              <a:spcBef>
                <a:spcPts val="0"/>
              </a:spcBef>
            </a:pPr>
            <a:r>
              <a:rPr kumimoji="0" lang="en-GB" sz="1800" b="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Trust in adults</a:t>
            </a:r>
          </a:p>
          <a:p>
            <a:pPr>
              <a:lnSpc>
                <a:spcPct val="100000"/>
              </a:lnSpc>
              <a:spcBef>
                <a:spcPts val="0"/>
              </a:spcBef>
            </a:pPr>
            <a:r>
              <a:rPr kumimoji="0" lang="en-GB" sz="1800" b="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Economic/loss of employment</a:t>
            </a:r>
          </a:p>
        </p:txBody>
      </p:sp>
      <p:sp>
        <p:nvSpPr>
          <p:cNvPr id="16" name="Content Placeholder 2">
            <a:extLst>
              <a:ext uri="{FF2B5EF4-FFF2-40B4-BE49-F238E27FC236}">
                <a16:creationId xmlns:a16="http://schemas.microsoft.com/office/drawing/2014/main" id="{317FBA0C-FCA4-4531-AFE7-5A2AC2DE4F56}"/>
              </a:ext>
            </a:extLst>
          </p:cNvPr>
          <p:cNvSpPr txBox="1">
            <a:spLocks/>
          </p:cNvSpPr>
          <p:nvPr/>
        </p:nvSpPr>
        <p:spPr>
          <a:xfrm>
            <a:off x="6332246" y="1895008"/>
            <a:ext cx="5627914" cy="478806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Action:</a:t>
            </a:r>
            <a:r>
              <a:rPr kumimoji="0" lang="en-GB" sz="1800" b="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28600" marR="0" lvl="0" indent="-228600" algn="l" defTabSz="914400" rtl="0" eaLnBrk="1" fontAlgn="auto" latinLnBrk="0" hangingPunct="1">
              <a:lnSpc>
                <a:spcPct val="100000"/>
              </a:lnSpc>
              <a:spcBef>
                <a:spcPts val="0"/>
              </a:spcBef>
              <a:spcAft>
                <a:spcPts val="0"/>
              </a:spcAft>
              <a:buClr>
                <a:srgbClr val="24135F"/>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Be sensitive to more vulnerable groups who may be more exposed</a:t>
            </a:r>
          </a:p>
          <a:p>
            <a:pPr lvl="1">
              <a:lnSpc>
                <a:spcPct val="100000"/>
              </a:lnSpc>
              <a:spcBef>
                <a:spcPts val="0"/>
              </a:spcBef>
              <a:buClr>
                <a:srgbClr val="24135F"/>
              </a:buClr>
              <a:buFont typeface="Courier New" panose="02070309020205020404" pitchFamily="49" charset="0"/>
              <a:buChar char="o"/>
              <a:defRPr/>
            </a:pPr>
            <a:r>
              <a:rPr lang="en-GB" sz="1800" dirty="0">
                <a:solidFill>
                  <a:srgbClr val="24135F"/>
                </a:solidFill>
                <a:latin typeface="Open Sans" panose="020B0606030504020204" pitchFamily="34" charset="0"/>
                <a:ea typeface="Open Sans" panose="020B0606030504020204" pitchFamily="34" charset="0"/>
                <a:cs typeface="Open Sans" panose="020B0606030504020204" pitchFamily="34" charset="0"/>
              </a:rPr>
              <a:t>For example autistic CYP, including ASD, for whom change in routines is extra challenging</a:t>
            </a:r>
            <a:endParaRPr kumimoji="0" lang="en-GB" sz="1800" b="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100000"/>
              </a:lnSpc>
              <a:spcBef>
                <a:spcPts val="0"/>
              </a:spcBef>
              <a:spcAft>
                <a:spcPts val="0"/>
              </a:spcAft>
              <a:buClr>
                <a:srgbClr val="24135F"/>
              </a:buClr>
              <a:buSzTx/>
              <a:buFont typeface="Arial" panose="020B0604020202020204" pitchFamily="34" charset="0"/>
              <a:buChar char="•"/>
              <a:tabLst/>
              <a:defRPr/>
            </a:pPr>
            <a:r>
              <a:rPr lang="en-GB" sz="1800" dirty="0">
                <a:solidFill>
                  <a:srgbClr val="24135F"/>
                </a:solidFill>
                <a:latin typeface="Open Sans" panose="020B0606030504020204" pitchFamily="34" charset="0"/>
                <a:ea typeface="Open Sans" panose="020B0606030504020204" pitchFamily="34" charset="0"/>
                <a:cs typeface="Open Sans" panose="020B0606030504020204" pitchFamily="34" charset="0"/>
              </a:rPr>
              <a:t>I</a:t>
            </a:r>
            <a:r>
              <a:rPr kumimoji="0" lang="en-GB" sz="1800" b="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mplement the 5 Key Principles for Whole School/College recovery</a:t>
            </a:r>
          </a:p>
          <a:p>
            <a:pPr marL="228600" marR="0" lvl="0" indent="-228600" algn="l" defTabSz="914400" rtl="0" eaLnBrk="1" fontAlgn="auto" latinLnBrk="0" hangingPunct="1">
              <a:lnSpc>
                <a:spcPct val="100000"/>
              </a:lnSpc>
              <a:spcBef>
                <a:spcPts val="0"/>
              </a:spcBef>
              <a:spcAft>
                <a:spcPts val="0"/>
              </a:spcAft>
              <a:buClr>
                <a:srgbClr val="24135F"/>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Build on the 5 Rs and PFA</a:t>
            </a:r>
          </a:p>
        </p:txBody>
      </p:sp>
      <p:grpSp>
        <p:nvGrpSpPr>
          <p:cNvPr id="8" name="Group 7">
            <a:extLst>
              <a:ext uri="{FF2B5EF4-FFF2-40B4-BE49-F238E27FC236}">
                <a16:creationId xmlns:a16="http://schemas.microsoft.com/office/drawing/2014/main" id="{087C1DA6-D03A-47E3-96D4-B98216CAB757}"/>
              </a:ext>
            </a:extLst>
          </p:cNvPr>
          <p:cNvGrpSpPr/>
          <p:nvPr/>
        </p:nvGrpSpPr>
        <p:grpSpPr>
          <a:xfrm>
            <a:off x="0" y="-17585"/>
            <a:ext cx="12192000" cy="839972"/>
            <a:chOff x="0" y="-13"/>
            <a:chExt cx="12192000" cy="839972"/>
          </a:xfrm>
        </p:grpSpPr>
        <p:sp>
          <p:nvSpPr>
            <p:cNvPr id="9" name="Rectangle 8">
              <a:extLst>
                <a:ext uri="{FF2B5EF4-FFF2-40B4-BE49-F238E27FC236}">
                  <a16:creationId xmlns:a16="http://schemas.microsoft.com/office/drawing/2014/main" id="{964D6D6B-0D44-4B77-8EFC-6B40D919C520}"/>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97967F7-6AA9-4228-8368-E52F557AA24E}"/>
                </a:ext>
              </a:extLst>
            </p:cNvPr>
            <p:cNvSpPr txBox="1"/>
            <p:nvPr/>
          </p:nvSpPr>
          <p:spPr>
            <a:xfrm>
              <a:off x="2030812" y="192501"/>
              <a:ext cx="8410356"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Other Losses</a:t>
              </a: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What Do We Mean And What Can We Do?</a:t>
              </a:r>
            </a:p>
          </p:txBody>
        </p:sp>
      </p:grpSp>
      <p:pic>
        <p:nvPicPr>
          <p:cNvPr id="32" name="Picture 31" descr="A picture containing transport, wheel&#10;&#10;Description automatically generated">
            <a:extLst>
              <a:ext uri="{FF2B5EF4-FFF2-40B4-BE49-F238E27FC236}">
                <a16:creationId xmlns:a16="http://schemas.microsoft.com/office/drawing/2014/main" id="{F33A1C36-16C1-4D05-962A-6669F184F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8281" y="920327"/>
            <a:ext cx="1034757" cy="1034757"/>
          </a:xfrm>
          <a:prstGeom prst="rect">
            <a:avLst/>
          </a:prstGeom>
        </p:spPr>
      </p:pic>
      <p:pic>
        <p:nvPicPr>
          <p:cNvPr id="3" name="Picture 2" descr="A picture containing room&#10;&#10;Description automatically generated">
            <a:extLst>
              <a:ext uri="{FF2B5EF4-FFF2-40B4-BE49-F238E27FC236}">
                <a16:creationId xmlns:a16="http://schemas.microsoft.com/office/drawing/2014/main" id="{F7DF03F1-BF45-4D29-A160-C420FB41BC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460" y="907451"/>
            <a:ext cx="1034757" cy="1034757"/>
          </a:xfrm>
          <a:prstGeom prst="rect">
            <a:avLst/>
          </a:prstGeom>
        </p:spPr>
      </p:pic>
      <p:sp>
        <p:nvSpPr>
          <p:cNvPr id="2" name="TextBox 1">
            <a:extLst>
              <a:ext uri="{FF2B5EF4-FFF2-40B4-BE49-F238E27FC236}">
                <a16:creationId xmlns:a16="http://schemas.microsoft.com/office/drawing/2014/main" id="{587A48C7-F00B-4454-8565-92580E8F16DB}"/>
              </a:ext>
            </a:extLst>
          </p:cNvPr>
          <p:cNvSpPr txBox="1"/>
          <p:nvPr/>
        </p:nvSpPr>
        <p:spPr>
          <a:xfrm>
            <a:off x="2779058" y="6375293"/>
            <a:ext cx="307323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(Lee 2020)</a:t>
            </a:r>
          </a:p>
        </p:txBody>
      </p:sp>
    </p:spTree>
    <p:extLst>
      <p:ext uri="{BB962C8B-B14F-4D97-AF65-F5344CB8AC3E}">
        <p14:creationId xmlns:p14="http://schemas.microsoft.com/office/powerpoint/2010/main" val="3601537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BFA9599-8B9F-4725-A7BE-80D9108B38B3}"/>
              </a:ext>
            </a:extLst>
          </p:cNvPr>
          <p:cNvGrpSpPr/>
          <p:nvPr/>
        </p:nvGrpSpPr>
        <p:grpSpPr>
          <a:xfrm>
            <a:off x="0" y="-17585"/>
            <a:ext cx="12192000" cy="839972"/>
            <a:chOff x="0" y="-13"/>
            <a:chExt cx="12192000" cy="839972"/>
          </a:xfrm>
        </p:grpSpPr>
        <p:sp>
          <p:nvSpPr>
            <p:cNvPr id="5" name="Rectangle 4">
              <a:extLst>
                <a:ext uri="{FF2B5EF4-FFF2-40B4-BE49-F238E27FC236}">
                  <a16:creationId xmlns:a16="http://schemas.microsoft.com/office/drawing/2014/main" id="{76FCD453-C137-4C1B-9071-4021C4132384}"/>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6313510-8FAC-442B-B014-EB73E175C29C}"/>
                </a:ext>
              </a:extLst>
            </p:cNvPr>
            <p:cNvSpPr txBox="1"/>
            <p:nvPr/>
          </p:nvSpPr>
          <p:spPr>
            <a:xfrm>
              <a:off x="2030812" y="192501"/>
              <a:ext cx="8410356"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Key Psychology Of Bereavement And Loss</a:t>
              </a:r>
            </a:p>
          </p:txBody>
        </p:sp>
      </p:grpSp>
      <p:sp>
        <p:nvSpPr>
          <p:cNvPr id="10" name="TextBox 9">
            <a:extLst>
              <a:ext uri="{FF2B5EF4-FFF2-40B4-BE49-F238E27FC236}">
                <a16:creationId xmlns:a16="http://schemas.microsoft.com/office/drawing/2014/main" id="{516AB12D-63CB-4DCE-912C-476DBF67C44A}"/>
              </a:ext>
            </a:extLst>
          </p:cNvPr>
          <p:cNvSpPr txBox="1"/>
          <p:nvPr/>
        </p:nvSpPr>
        <p:spPr>
          <a:xfrm>
            <a:off x="6096000" y="6550620"/>
            <a:ext cx="6096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(Tonkin 1996) (Worden 2011)</a:t>
            </a:r>
          </a:p>
        </p:txBody>
      </p:sp>
      <p:sp>
        <p:nvSpPr>
          <p:cNvPr id="2" name="Content Placeholder 2">
            <a:extLst>
              <a:ext uri="{FF2B5EF4-FFF2-40B4-BE49-F238E27FC236}">
                <a16:creationId xmlns:a16="http://schemas.microsoft.com/office/drawing/2014/main" id="{1974DD55-815B-4C7D-AE4F-A053486EFAAC}"/>
              </a:ext>
            </a:extLst>
          </p:cNvPr>
          <p:cNvSpPr txBox="1">
            <a:spLocks/>
          </p:cNvSpPr>
          <p:nvPr/>
        </p:nvSpPr>
        <p:spPr>
          <a:xfrm>
            <a:off x="451339" y="1426747"/>
            <a:ext cx="11289322" cy="4563087"/>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00000"/>
              </a:lnSpc>
              <a:spcBef>
                <a:spcPts val="0"/>
              </a:spcBef>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Accepting the pain of loss when someone dies is hard</a:t>
            </a:r>
          </a:p>
          <a:p>
            <a:pPr>
              <a:lnSpc>
                <a:spcPct val="100000"/>
              </a:lnSpc>
              <a:spcBef>
                <a:spcPts val="0"/>
              </a:spcBef>
              <a:defRPr/>
            </a:pPr>
            <a:endPar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defRPr/>
            </a:pPr>
            <a:r>
              <a:rPr lang="en-GB" sz="1800" dirty="0">
                <a:solidFill>
                  <a:srgbClr val="24135F"/>
                </a:solidFill>
                <a:latin typeface="Open Sans" panose="020B0606030504020204" pitchFamily="34" charset="0"/>
                <a:ea typeface="Open Sans" panose="020B0606030504020204" pitchFamily="34" charset="0"/>
                <a:cs typeface="Open Sans" panose="020B0606030504020204" pitchFamily="34" charset="0"/>
              </a:rPr>
              <a:t>I</a:t>
            </a: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t takes time for life to grow around grief</a:t>
            </a:r>
          </a:p>
          <a:p>
            <a:pPr>
              <a:lnSpc>
                <a:spcPct val="100000"/>
              </a:lnSpc>
              <a:spcBef>
                <a:spcPts val="0"/>
              </a:spcBef>
              <a:defRPr/>
            </a:pPr>
            <a:endPar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Language is important for children. Follow the child’s lead, use simple, age-appropriate words</a:t>
            </a:r>
          </a:p>
          <a:p>
            <a:pPr>
              <a:lnSpc>
                <a:spcPct val="100000"/>
              </a:lnSpc>
              <a:spcBef>
                <a:spcPts val="0"/>
              </a:spcBef>
              <a:defRPr/>
            </a:pPr>
            <a:endPar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Find ways of remembering the good things</a:t>
            </a:r>
          </a:p>
          <a:p>
            <a:pPr>
              <a:lnSpc>
                <a:spcPct val="100000"/>
              </a:lnSpc>
              <a:spcBef>
                <a:spcPts val="0"/>
              </a:spcBef>
              <a:defRPr/>
            </a:pPr>
            <a:endParaRPr lang="en-GB" sz="1800" dirty="0">
              <a:solidFill>
                <a:srgbClr val="24135F"/>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We have to find a place in mind for the person who has died; that’s part of the bereavement process:</a:t>
            </a:r>
          </a:p>
          <a:p>
            <a:pPr lvl="1">
              <a:lnSpc>
                <a:spcPct val="100000"/>
              </a:lnSpc>
              <a:spcBef>
                <a:spcPts val="0"/>
              </a:spcBef>
              <a:buFont typeface="Courier New" panose="02070309020205020404" pitchFamily="49" charset="0"/>
              <a:buChar char="o"/>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We may have grown in some way as a result</a:t>
            </a:r>
          </a:p>
          <a:p>
            <a:pPr lvl="1">
              <a:lnSpc>
                <a:spcPct val="100000"/>
              </a:lnSpc>
              <a:spcBef>
                <a:spcPts val="0"/>
              </a:spcBef>
              <a:buFont typeface="Courier New" panose="02070309020205020404" pitchFamily="49" charset="0"/>
              <a:buChar char="o"/>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If the relationship had positive elements that can be </a:t>
            </a:r>
            <a:r>
              <a:rPr kumimoji="0" lang="en-GB" sz="1800" b="1"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the best memorial</a:t>
            </a:r>
          </a:p>
          <a:p>
            <a:pPr>
              <a:lnSpc>
                <a:spcPct val="100000"/>
              </a:lnSpc>
              <a:spcBef>
                <a:spcPts val="0"/>
              </a:spcBef>
              <a:defRPr/>
            </a:pPr>
            <a:endParaRPr lang="en-GB" sz="1800" dirty="0">
              <a:solidFill>
                <a:srgbClr val="24135F"/>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defRPr/>
            </a:pPr>
            <a:r>
              <a:rPr lang="en-GB" sz="1800" dirty="0">
                <a:solidFill>
                  <a:srgbClr val="24135F"/>
                </a:solidFill>
                <a:latin typeface="Open Sans" panose="020B0606030504020204" pitchFamily="34" charset="0"/>
                <a:ea typeface="Open Sans" panose="020B0606030504020204" pitchFamily="34" charset="0"/>
                <a:cs typeface="Open Sans" panose="020B0606030504020204" pitchFamily="34" charset="0"/>
              </a:rPr>
              <a:t>I</a:t>
            </a: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n some relationships there has been a lot of unhappiness, e.g. in abusive relationships, here bereavement is more complex</a:t>
            </a:r>
          </a:p>
          <a:p>
            <a:pPr lvl="1">
              <a:lnSpc>
                <a:spcPct val="100000"/>
              </a:lnSpc>
              <a:spcBef>
                <a:spcPts val="0"/>
              </a:spcBef>
              <a:buFont typeface="Courier New" panose="02070309020205020404" pitchFamily="49" charset="0"/>
              <a:buChar char="o"/>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Finding a place for understanding oneself in relation to the other person’s behaviours, is not simple</a:t>
            </a:r>
            <a:r>
              <a:rPr lang="en-GB" sz="1800" dirty="0">
                <a:solidFill>
                  <a:srgbClr val="24135F"/>
                </a:solidFill>
                <a:latin typeface="Open Sans" panose="020B0606030504020204" pitchFamily="34" charset="0"/>
                <a:ea typeface="Open Sans" panose="020B0606030504020204" pitchFamily="34" charset="0"/>
                <a:cs typeface="Open Sans" panose="020B0606030504020204" pitchFamily="34" charset="0"/>
              </a:rPr>
              <a:t>. It r</a:t>
            </a: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equires further support/counselling to work through</a:t>
            </a:r>
          </a:p>
        </p:txBody>
      </p:sp>
    </p:spTree>
    <p:extLst>
      <p:ext uri="{BB962C8B-B14F-4D97-AF65-F5344CB8AC3E}">
        <p14:creationId xmlns:p14="http://schemas.microsoft.com/office/powerpoint/2010/main" val="1289704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 close up of a logo&#10;&#10;Description automatically generated">
            <a:extLst>
              <a:ext uri="{FF2B5EF4-FFF2-40B4-BE49-F238E27FC236}">
                <a16:creationId xmlns:a16="http://schemas.microsoft.com/office/drawing/2014/main" id="{FB00729B-48FF-402B-A11F-1EF6A85DE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248" y="1895007"/>
            <a:ext cx="2394032" cy="2394032"/>
          </a:xfrm>
          <a:prstGeom prst="rect">
            <a:avLst/>
          </a:prstGeom>
        </p:spPr>
      </p:pic>
      <p:grpSp>
        <p:nvGrpSpPr>
          <p:cNvPr id="4" name="Group 3">
            <a:extLst>
              <a:ext uri="{FF2B5EF4-FFF2-40B4-BE49-F238E27FC236}">
                <a16:creationId xmlns:a16="http://schemas.microsoft.com/office/drawing/2014/main" id="{3D4CFB24-828B-414D-ABEE-221166E83C88}"/>
              </a:ext>
            </a:extLst>
          </p:cNvPr>
          <p:cNvGrpSpPr/>
          <p:nvPr/>
        </p:nvGrpSpPr>
        <p:grpSpPr>
          <a:xfrm>
            <a:off x="0" y="-17585"/>
            <a:ext cx="12192000" cy="839972"/>
            <a:chOff x="0" y="-13"/>
            <a:chExt cx="12192000" cy="839972"/>
          </a:xfrm>
        </p:grpSpPr>
        <p:sp>
          <p:nvSpPr>
            <p:cNvPr id="5" name="Rectangle 4">
              <a:extLst>
                <a:ext uri="{FF2B5EF4-FFF2-40B4-BE49-F238E27FC236}">
                  <a16:creationId xmlns:a16="http://schemas.microsoft.com/office/drawing/2014/main" id="{FECDDF98-D0BD-4A8D-9798-C9EEAB9C6F43}"/>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3B87E67-573E-4CB9-BE73-8BEB375AA157}"/>
                </a:ext>
              </a:extLst>
            </p:cNvPr>
            <p:cNvSpPr txBox="1"/>
            <p:nvPr/>
          </p:nvSpPr>
          <p:spPr>
            <a:xfrm>
              <a:off x="2030812" y="192501"/>
              <a:ext cx="8410356"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Actions</a:t>
              </a:r>
            </a:p>
          </p:txBody>
        </p:sp>
      </p:grpSp>
      <p:pic>
        <p:nvPicPr>
          <p:cNvPr id="14" name="Graphic 13" descr="Drawing Figure">
            <a:extLst>
              <a:ext uri="{FF2B5EF4-FFF2-40B4-BE49-F238E27FC236}">
                <a16:creationId xmlns:a16="http://schemas.microsoft.com/office/drawing/2014/main" id="{B3BF9BD0-5FEE-49A0-88EA-C65ABF2F4B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3472" y="1280530"/>
            <a:ext cx="914400" cy="914400"/>
          </a:xfrm>
          <a:prstGeom prst="rect">
            <a:avLst/>
          </a:prstGeom>
        </p:spPr>
      </p:pic>
      <p:pic>
        <p:nvPicPr>
          <p:cNvPr id="2" name="Picture 1" descr="A close up of a logo&#10;&#10;Description automatically generated">
            <a:extLst>
              <a:ext uri="{FF2B5EF4-FFF2-40B4-BE49-F238E27FC236}">
                <a16:creationId xmlns:a16="http://schemas.microsoft.com/office/drawing/2014/main" id="{80CCD6B4-5B51-487B-8927-0A34B6D11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233" y="941593"/>
            <a:ext cx="1906829" cy="1906829"/>
          </a:xfrm>
          <a:prstGeom prst="rect">
            <a:avLst/>
          </a:prstGeom>
        </p:spPr>
      </p:pic>
      <p:sp>
        <p:nvSpPr>
          <p:cNvPr id="3" name="Content Placeholder 2">
            <a:extLst>
              <a:ext uri="{FF2B5EF4-FFF2-40B4-BE49-F238E27FC236}">
                <a16:creationId xmlns:a16="http://schemas.microsoft.com/office/drawing/2014/main" id="{2157C7A0-475C-4C30-935E-4A05111C8674}"/>
              </a:ext>
            </a:extLst>
          </p:cNvPr>
          <p:cNvSpPr txBox="1">
            <a:spLocks/>
          </p:cNvSpPr>
          <p:nvPr/>
        </p:nvSpPr>
        <p:spPr>
          <a:xfrm>
            <a:off x="197232" y="1895008"/>
            <a:ext cx="5898767" cy="478806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Action:</a:t>
            </a:r>
            <a:r>
              <a:rPr kumimoji="0" lang="en-GB" sz="1800" b="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28600" marR="0" lvl="0" indent="-228600" algn="l" defTabSz="914400" rtl="0" eaLnBrk="1" fontAlgn="auto" latinLnBrk="0" hangingPunct="1">
              <a:lnSpc>
                <a:spcPct val="100000"/>
              </a:lnSpc>
              <a:spcBef>
                <a:spcPts val="0"/>
              </a:spcBef>
              <a:spcAft>
                <a:spcPts val="0"/>
              </a:spcAft>
              <a:buClr>
                <a:srgbClr val="24135F"/>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Routines and relationships in school are important </a:t>
            </a:r>
          </a:p>
          <a:p>
            <a:pPr marL="228600" marR="0" lvl="0" indent="-228600" algn="l" defTabSz="914400" rtl="0" eaLnBrk="1" fontAlgn="auto" latinLnBrk="0" hangingPunct="1">
              <a:lnSpc>
                <a:spcPct val="100000"/>
              </a:lnSpc>
              <a:spcBef>
                <a:spcPts val="0"/>
              </a:spcBef>
              <a:spcAft>
                <a:spcPts val="0"/>
              </a:spcAft>
              <a:buClr>
                <a:srgbClr val="24135F"/>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For younger children, 1:1 pretend play may help them. Follow their play, don’t lead it</a:t>
            </a:r>
          </a:p>
          <a:p>
            <a:pPr marL="228600" marR="0" lvl="0" indent="-228600" algn="l" defTabSz="914400" rtl="0" eaLnBrk="1" fontAlgn="auto" latinLnBrk="0" hangingPunct="1">
              <a:lnSpc>
                <a:spcPct val="100000"/>
              </a:lnSpc>
              <a:spcBef>
                <a:spcPts val="0"/>
              </a:spcBef>
              <a:spcAft>
                <a:spcPts val="0"/>
              </a:spcAft>
              <a:buClr>
                <a:srgbClr val="24135F"/>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Older children may welcome a regular chat and check-in: creative activities also help</a:t>
            </a:r>
          </a:p>
          <a:p>
            <a:pPr marL="228600" marR="0" lvl="0" indent="-228600" algn="l" defTabSz="914400" rtl="0" eaLnBrk="1" fontAlgn="auto" latinLnBrk="0" hangingPunct="1">
              <a:lnSpc>
                <a:spcPct val="100000"/>
              </a:lnSpc>
              <a:spcBef>
                <a:spcPts val="0"/>
              </a:spcBef>
              <a:spcAft>
                <a:spcPts val="0"/>
              </a:spcAft>
              <a:buClr>
                <a:srgbClr val="24135F"/>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Being clear on plans and what is happening </a:t>
            </a:r>
          </a:p>
          <a:p>
            <a:pPr marL="228600" marR="0" lvl="0" indent="-228600" algn="l" defTabSz="914400" rtl="0" eaLnBrk="1" fontAlgn="auto" latinLnBrk="0" hangingPunct="1">
              <a:lnSpc>
                <a:spcPct val="100000"/>
              </a:lnSpc>
              <a:spcBef>
                <a:spcPts val="0"/>
              </a:spcBef>
              <a:spcAft>
                <a:spcPts val="0"/>
              </a:spcAft>
              <a:buClr>
                <a:srgbClr val="24135F"/>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Remember children with other vulnerabilities; a bereavement is likely to compound difficulties such as:</a:t>
            </a:r>
          </a:p>
          <a:p>
            <a:pPr lvl="1">
              <a:lnSpc>
                <a:spcPct val="100000"/>
              </a:lnSpc>
              <a:spcBef>
                <a:spcPts val="0"/>
              </a:spcBef>
              <a:buClr>
                <a:srgbClr val="24135F"/>
              </a:buClr>
              <a:buFont typeface="Courier New" panose="02070309020205020404" pitchFamily="49" charset="0"/>
              <a:buChar char="o"/>
              <a:defRPr/>
            </a:pPr>
            <a:r>
              <a:rPr kumimoji="0" lang="en-GB" sz="1800" b="1"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Previous traumatic loss</a:t>
            </a:r>
          </a:p>
          <a:p>
            <a:pPr lvl="1">
              <a:lnSpc>
                <a:spcPct val="100000"/>
              </a:lnSpc>
              <a:spcBef>
                <a:spcPts val="0"/>
              </a:spcBef>
              <a:buClr>
                <a:srgbClr val="24135F"/>
              </a:buClr>
              <a:buFont typeface="Courier New" panose="02070309020205020404" pitchFamily="49" charset="0"/>
              <a:buChar char="o"/>
              <a:defRPr/>
            </a:pPr>
            <a:r>
              <a:rPr kumimoji="0" lang="en-GB" sz="1800" b="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Young carers</a:t>
            </a:r>
          </a:p>
          <a:p>
            <a:pPr lvl="1">
              <a:lnSpc>
                <a:spcPct val="100000"/>
              </a:lnSpc>
              <a:spcBef>
                <a:spcPts val="0"/>
              </a:spcBef>
              <a:buClr>
                <a:srgbClr val="24135F"/>
              </a:buClr>
              <a:buFont typeface="Courier New" panose="02070309020205020404" pitchFamily="49" charset="0"/>
              <a:buChar char="o"/>
              <a:defRPr/>
            </a:pPr>
            <a:r>
              <a:rPr kumimoji="0" lang="en-GB" sz="1800" b="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Looked after children</a:t>
            </a:r>
          </a:p>
          <a:p>
            <a:pPr lvl="1">
              <a:lnSpc>
                <a:spcPct val="100000"/>
              </a:lnSpc>
              <a:spcBef>
                <a:spcPts val="0"/>
              </a:spcBef>
              <a:buClr>
                <a:srgbClr val="24135F"/>
              </a:buClr>
              <a:buFont typeface="Courier New" panose="02070309020205020404" pitchFamily="49" charset="0"/>
              <a:buChar char="o"/>
              <a:defRPr/>
            </a:pPr>
            <a:r>
              <a:rPr kumimoji="0" lang="en-GB" sz="1800" b="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Ongoing family psychiatric disorder</a:t>
            </a:r>
          </a:p>
          <a:p>
            <a:pPr lvl="1">
              <a:lnSpc>
                <a:spcPct val="100000"/>
              </a:lnSpc>
              <a:spcBef>
                <a:spcPts val="0"/>
              </a:spcBef>
              <a:buClr>
                <a:srgbClr val="24135F"/>
              </a:buClr>
              <a:buFont typeface="Courier New" panose="02070309020205020404" pitchFamily="49" charset="0"/>
              <a:buChar char="o"/>
              <a:defRPr/>
            </a:pPr>
            <a:r>
              <a:rPr kumimoji="0" lang="en-GB" sz="1800" b="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Physical vulnerabilities</a:t>
            </a:r>
          </a:p>
          <a:p>
            <a:pPr lvl="1">
              <a:lnSpc>
                <a:spcPct val="100000"/>
              </a:lnSpc>
              <a:spcBef>
                <a:spcPts val="0"/>
              </a:spcBef>
              <a:buClr>
                <a:srgbClr val="24135F"/>
              </a:buClr>
              <a:buFont typeface="Courier New" panose="02070309020205020404" pitchFamily="49" charset="0"/>
              <a:buChar char="o"/>
              <a:defRPr/>
            </a:pPr>
            <a:r>
              <a:rPr kumimoji="0" lang="en-GB" sz="1800" b="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Hidden disabilities (e.g. autism)</a:t>
            </a:r>
          </a:p>
        </p:txBody>
      </p:sp>
      <p:pic>
        <p:nvPicPr>
          <p:cNvPr id="7" name="Picture 6" descr="A picture containing transport, wheel&#10;&#10;Description automatically generated">
            <a:extLst>
              <a:ext uri="{FF2B5EF4-FFF2-40B4-BE49-F238E27FC236}">
                <a16:creationId xmlns:a16="http://schemas.microsoft.com/office/drawing/2014/main" id="{761C3A95-8734-4922-B544-93D8E4B74C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268" y="920327"/>
            <a:ext cx="1034757" cy="1034757"/>
          </a:xfrm>
          <a:prstGeom prst="rect">
            <a:avLst/>
          </a:prstGeom>
        </p:spPr>
      </p:pic>
      <p:pic>
        <p:nvPicPr>
          <p:cNvPr id="17" name="Picture 16" descr="A picture containing light&#10;&#10;Description automatically generated">
            <a:extLst>
              <a:ext uri="{FF2B5EF4-FFF2-40B4-BE49-F238E27FC236}">
                <a16:creationId xmlns:a16="http://schemas.microsoft.com/office/drawing/2014/main" id="{327C1CE9-DD7C-4C22-B55C-1E66C47411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3893" y="2994517"/>
            <a:ext cx="975515" cy="1951029"/>
          </a:xfrm>
          <a:prstGeom prst="rect">
            <a:avLst/>
          </a:prstGeom>
        </p:spPr>
      </p:pic>
      <p:pic>
        <p:nvPicPr>
          <p:cNvPr id="20" name="Picture 19" descr="A picture containing light&#10;&#10;Description automatically generated">
            <a:extLst>
              <a:ext uri="{FF2B5EF4-FFF2-40B4-BE49-F238E27FC236}">
                <a16:creationId xmlns:a16="http://schemas.microsoft.com/office/drawing/2014/main" id="{4D20A336-4EA8-4BF1-AD45-61AAA15706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4789" y="3518508"/>
            <a:ext cx="713519" cy="1427038"/>
          </a:xfrm>
          <a:prstGeom prst="rect">
            <a:avLst/>
          </a:prstGeom>
        </p:spPr>
      </p:pic>
      <p:sp>
        <p:nvSpPr>
          <p:cNvPr id="21" name="Oval 20">
            <a:extLst>
              <a:ext uri="{FF2B5EF4-FFF2-40B4-BE49-F238E27FC236}">
                <a16:creationId xmlns:a16="http://schemas.microsoft.com/office/drawing/2014/main" id="{D2996809-F56F-4CEC-8C46-72141B77EB9F}"/>
              </a:ext>
            </a:extLst>
          </p:cNvPr>
          <p:cNvSpPr/>
          <p:nvPr/>
        </p:nvSpPr>
        <p:spPr>
          <a:xfrm>
            <a:off x="7329416" y="3828246"/>
            <a:ext cx="248544" cy="248544"/>
          </a:xfrm>
          <a:prstGeom prst="ellipse">
            <a:avLst/>
          </a:prstGeom>
          <a:solidFill>
            <a:srgbClr val="2413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06963701-BC0F-46F2-98E2-8B027B269784}"/>
              </a:ext>
            </a:extLst>
          </p:cNvPr>
          <p:cNvSpPr/>
          <p:nvPr/>
        </p:nvSpPr>
        <p:spPr>
          <a:xfrm>
            <a:off x="7329416" y="4371535"/>
            <a:ext cx="248544" cy="248544"/>
          </a:xfrm>
          <a:prstGeom prst="ellipse">
            <a:avLst/>
          </a:prstGeom>
          <a:solidFill>
            <a:srgbClr val="2413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Picture 26" descr="A picture containing light&#10;&#10;Description automatically generated">
            <a:extLst>
              <a:ext uri="{FF2B5EF4-FFF2-40B4-BE49-F238E27FC236}">
                <a16:creationId xmlns:a16="http://schemas.microsoft.com/office/drawing/2014/main" id="{8021DD78-3E4C-4110-A9BB-5E44E3FDCE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81802" y="2994517"/>
            <a:ext cx="975515" cy="1951029"/>
          </a:xfrm>
          <a:prstGeom prst="rect">
            <a:avLst/>
          </a:prstGeom>
        </p:spPr>
      </p:pic>
      <p:pic>
        <p:nvPicPr>
          <p:cNvPr id="29" name="Picture 28" descr="A picture containing light&#10;&#10;Description automatically generated">
            <a:extLst>
              <a:ext uri="{FF2B5EF4-FFF2-40B4-BE49-F238E27FC236}">
                <a16:creationId xmlns:a16="http://schemas.microsoft.com/office/drawing/2014/main" id="{4D4248D2-6975-487E-94C8-3D47117134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07636" y="3155507"/>
            <a:ext cx="895021" cy="1790039"/>
          </a:xfrm>
          <a:prstGeom prst="rect">
            <a:avLst/>
          </a:prstGeom>
        </p:spPr>
      </p:pic>
      <p:pic>
        <p:nvPicPr>
          <p:cNvPr id="33" name="Picture 32" descr="A close up of a logo&#10;&#10;Description automatically generated">
            <a:extLst>
              <a:ext uri="{FF2B5EF4-FFF2-40B4-BE49-F238E27FC236}">
                <a16:creationId xmlns:a16="http://schemas.microsoft.com/office/drawing/2014/main" id="{4F5446E7-86B0-4355-A4D3-BEA85B8919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1626" y="2728383"/>
            <a:ext cx="908860" cy="908860"/>
          </a:xfrm>
          <a:prstGeom prst="rect">
            <a:avLst/>
          </a:prstGeom>
        </p:spPr>
      </p:pic>
      <p:pic>
        <p:nvPicPr>
          <p:cNvPr id="41" name="Picture 40" descr="A close up of a logo&#10;&#10;Description automatically generated">
            <a:extLst>
              <a:ext uri="{FF2B5EF4-FFF2-40B4-BE49-F238E27FC236}">
                <a16:creationId xmlns:a16="http://schemas.microsoft.com/office/drawing/2014/main" id="{7307F9AF-6823-435D-B1EE-9B8FD266E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144284" y="3806232"/>
            <a:ext cx="2394032" cy="2394032"/>
          </a:xfrm>
          <a:prstGeom prst="rect">
            <a:avLst/>
          </a:prstGeom>
        </p:spPr>
      </p:pic>
      <p:sp>
        <p:nvSpPr>
          <p:cNvPr id="42" name="TextBox 41">
            <a:extLst>
              <a:ext uri="{FF2B5EF4-FFF2-40B4-BE49-F238E27FC236}">
                <a16:creationId xmlns:a16="http://schemas.microsoft.com/office/drawing/2014/main" id="{F4745EBD-8283-4E50-BA47-F52E25709171}"/>
              </a:ext>
            </a:extLst>
          </p:cNvPr>
          <p:cNvSpPr txBox="1"/>
          <p:nvPr/>
        </p:nvSpPr>
        <p:spPr>
          <a:xfrm>
            <a:off x="6541749" y="2482143"/>
            <a:ext cx="1983060" cy="369332"/>
          </a:xfrm>
          <a:prstGeom prst="rect">
            <a:avLst/>
          </a:prstGeom>
          <a:noFill/>
        </p:spPr>
        <p:txBody>
          <a:bodyPr wrap="square" rtlCol="0">
            <a:spAutoFit/>
          </a:bodyPr>
          <a:lstStyle/>
          <a:p>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1:1 pretend play</a:t>
            </a:r>
          </a:p>
        </p:txBody>
      </p:sp>
      <p:sp>
        <p:nvSpPr>
          <p:cNvPr id="44" name="TextBox 43">
            <a:extLst>
              <a:ext uri="{FF2B5EF4-FFF2-40B4-BE49-F238E27FC236}">
                <a16:creationId xmlns:a16="http://schemas.microsoft.com/office/drawing/2014/main" id="{EF1C5CC4-E0BE-4DBA-9791-ABF4AC35CA4D}"/>
              </a:ext>
            </a:extLst>
          </p:cNvPr>
          <p:cNvSpPr txBox="1"/>
          <p:nvPr/>
        </p:nvSpPr>
        <p:spPr>
          <a:xfrm>
            <a:off x="9353941" y="5117413"/>
            <a:ext cx="1983060" cy="646331"/>
          </a:xfrm>
          <a:prstGeom prst="rect">
            <a:avLst/>
          </a:prstGeom>
          <a:noFill/>
        </p:spPr>
        <p:txBody>
          <a:bodyPr wrap="square" rtlCol="0">
            <a:spAutoFit/>
          </a:bodyPr>
          <a:lstStyle/>
          <a:p>
            <a:pPr algn="ct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Regular chat and check in</a:t>
            </a:r>
          </a:p>
        </p:txBody>
      </p:sp>
    </p:spTree>
    <p:extLst>
      <p:ext uri="{BB962C8B-B14F-4D97-AF65-F5344CB8AC3E}">
        <p14:creationId xmlns:p14="http://schemas.microsoft.com/office/powerpoint/2010/main" val="789343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62DF95-0C8C-4144-8B71-46F872856E17}"/>
              </a:ext>
            </a:extLst>
          </p:cNvPr>
          <p:cNvPicPr>
            <a:picLocks noChangeAspect="1"/>
          </p:cNvPicPr>
          <p:nvPr/>
        </p:nvPicPr>
        <p:blipFill rotWithShape="1">
          <a:blip r:embed="rId3">
            <a:extLst>
              <a:ext uri="{28A0092B-C50C-407E-A947-70E740481C1C}">
                <a14:useLocalDpi xmlns:a14="http://schemas.microsoft.com/office/drawing/2010/main" val="0"/>
              </a:ext>
            </a:extLst>
          </a:blip>
          <a:srcRect l="24156" r="24090"/>
          <a:stretch/>
        </p:blipFill>
        <p:spPr>
          <a:xfrm>
            <a:off x="3021551" y="150865"/>
            <a:ext cx="6148899" cy="6683071"/>
          </a:xfrm>
          <a:prstGeom prst="rect">
            <a:avLst/>
          </a:prstGeom>
        </p:spPr>
      </p:pic>
      <p:grpSp>
        <p:nvGrpSpPr>
          <p:cNvPr id="4" name="Group 3">
            <a:extLst>
              <a:ext uri="{FF2B5EF4-FFF2-40B4-BE49-F238E27FC236}">
                <a16:creationId xmlns:a16="http://schemas.microsoft.com/office/drawing/2014/main" id="{E4FCB801-C0B3-4E00-83EA-EF5CE6BD7DF3}"/>
              </a:ext>
            </a:extLst>
          </p:cNvPr>
          <p:cNvGrpSpPr/>
          <p:nvPr/>
        </p:nvGrpSpPr>
        <p:grpSpPr>
          <a:xfrm>
            <a:off x="0" y="-17585"/>
            <a:ext cx="12192000" cy="839972"/>
            <a:chOff x="0" y="-13"/>
            <a:chExt cx="12192000" cy="839972"/>
          </a:xfrm>
        </p:grpSpPr>
        <p:sp>
          <p:nvSpPr>
            <p:cNvPr id="5" name="Rectangle 4">
              <a:extLst>
                <a:ext uri="{FF2B5EF4-FFF2-40B4-BE49-F238E27FC236}">
                  <a16:creationId xmlns:a16="http://schemas.microsoft.com/office/drawing/2014/main" id="{95445AA1-3C02-4D44-ACF8-517C3B1A8AD9}"/>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5344BFA-92FA-4F13-AB3A-A18F1E1F063D}"/>
                </a:ext>
              </a:extLst>
            </p:cNvPr>
            <p:cNvSpPr txBox="1"/>
            <p:nvPr/>
          </p:nvSpPr>
          <p:spPr>
            <a:xfrm>
              <a:off x="2030812" y="192501"/>
              <a:ext cx="8410356"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Things You Can Do That Help</a:t>
              </a:r>
            </a:p>
          </p:txBody>
        </p:sp>
      </p:grpSp>
      <p:sp>
        <p:nvSpPr>
          <p:cNvPr id="8" name="TextBox 7">
            <a:extLst>
              <a:ext uri="{FF2B5EF4-FFF2-40B4-BE49-F238E27FC236}">
                <a16:creationId xmlns:a16="http://schemas.microsoft.com/office/drawing/2014/main" id="{7E8BAA75-33F5-4773-8691-EAB8E1E5E8CE}"/>
              </a:ext>
            </a:extLst>
          </p:cNvPr>
          <p:cNvSpPr txBox="1"/>
          <p:nvPr/>
        </p:nvSpPr>
        <p:spPr>
          <a:xfrm>
            <a:off x="5392153" y="1498986"/>
            <a:ext cx="1407694" cy="584775"/>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Listen </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and talk</a:t>
            </a:r>
          </a:p>
        </p:txBody>
      </p:sp>
      <p:sp>
        <p:nvSpPr>
          <p:cNvPr id="9" name="TextBox 8">
            <a:extLst>
              <a:ext uri="{FF2B5EF4-FFF2-40B4-BE49-F238E27FC236}">
                <a16:creationId xmlns:a16="http://schemas.microsoft.com/office/drawing/2014/main" id="{5CE45A4F-2731-4DBA-92D9-C72FC996CBEB}"/>
              </a:ext>
            </a:extLst>
          </p:cNvPr>
          <p:cNvSpPr txBox="1"/>
          <p:nvPr/>
        </p:nvSpPr>
        <p:spPr>
          <a:xfrm>
            <a:off x="7096626" y="2295707"/>
            <a:ext cx="1407694" cy="584775"/>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Show compassion</a:t>
            </a:r>
          </a:p>
        </p:txBody>
      </p:sp>
      <p:sp>
        <p:nvSpPr>
          <p:cNvPr id="11" name="TextBox 10">
            <a:extLst>
              <a:ext uri="{FF2B5EF4-FFF2-40B4-BE49-F238E27FC236}">
                <a16:creationId xmlns:a16="http://schemas.microsoft.com/office/drawing/2014/main" id="{DB5AB8E2-891E-4834-8C54-F37FE4C534D9}"/>
              </a:ext>
            </a:extLst>
          </p:cNvPr>
          <p:cNvSpPr txBox="1"/>
          <p:nvPr/>
        </p:nvSpPr>
        <p:spPr>
          <a:xfrm>
            <a:off x="7505700" y="4058088"/>
            <a:ext cx="1407694" cy="830997"/>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Be honest and avoid half-truths</a:t>
            </a:r>
          </a:p>
        </p:txBody>
      </p:sp>
      <p:sp>
        <p:nvSpPr>
          <p:cNvPr id="13" name="TextBox 12">
            <a:extLst>
              <a:ext uri="{FF2B5EF4-FFF2-40B4-BE49-F238E27FC236}">
                <a16:creationId xmlns:a16="http://schemas.microsoft.com/office/drawing/2014/main" id="{99139C66-44D4-40C9-854A-A73690BCB526}"/>
              </a:ext>
            </a:extLst>
          </p:cNvPr>
          <p:cNvSpPr txBox="1"/>
          <p:nvPr/>
        </p:nvSpPr>
        <p:spPr>
          <a:xfrm>
            <a:off x="6173754" y="5258417"/>
            <a:ext cx="1740947" cy="1323439"/>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Check </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how the family </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has explained the death to</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the child </a:t>
            </a:r>
          </a:p>
        </p:txBody>
      </p:sp>
      <p:sp>
        <p:nvSpPr>
          <p:cNvPr id="17" name="TextBox 16">
            <a:extLst>
              <a:ext uri="{FF2B5EF4-FFF2-40B4-BE49-F238E27FC236}">
                <a16:creationId xmlns:a16="http://schemas.microsoft.com/office/drawing/2014/main" id="{75179E91-D728-4A96-AC2D-A92257E4EA19}"/>
              </a:ext>
            </a:extLst>
          </p:cNvPr>
          <p:cNvSpPr txBox="1"/>
          <p:nvPr/>
        </p:nvSpPr>
        <p:spPr>
          <a:xfrm>
            <a:off x="4451686" y="5526402"/>
            <a:ext cx="1407694" cy="830997"/>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Remember grief is a journey</a:t>
            </a:r>
          </a:p>
        </p:txBody>
      </p:sp>
      <p:sp>
        <p:nvSpPr>
          <p:cNvPr id="19" name="TextBox 18">
            <a:extLst>
              <a:ext uri="{FF2B5EF4-FFF2-40B4-BE49-F238E27FC236}">
                <a16:creationId xmlns:a16="http://schemas.microsoft.com/office/drawing/2014/main" id="{05EFC7CF-F125-41C0-B9D6-7F67FFD7B099}"/>
              </a:ext>
            </a:extLst>
          </p:cNvPr>
          <p:cNvSpPr txBox="1"/>
          <p:nvPr/>
        </p:nvSpPr>
        <p:spPr>
          <a:xfrm>
            <a:off x="3021549" y="3961306"/>
            <a:ext cx="1859568" cy="830997"/>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Social </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scaffolding is </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often enough</a:t>
            </a:r>
          </a:p>
        </p:txBody>
      </p:sp>
      <p:sp>
        <p:nvSpPr>
          <p:cNvPr id="21" name="TextBox 20">
            <a:extLst>
              <a:ext uri="{FF2B5EF4-FFF2-40B4-BE49-F238E27FC236}">
                <a16:creationId xmlns:a16="http://schemas.microsoft.com/office/drawing/2014/main" id="{F78EF08D-8BA1-4B14-9581-27D89BB470A4}"/>
              </a:ext>
            </a:extLst>
          </p:cNvPr>
          <p:cNvSpPr txBox="1"/>
          <p:nvPr/>
        </p:nvSpPr>
        <p:spPr>
          <a:xfrm>
            <a:off x="3627331" y="2049485"/>
            <a:ext cx="1407694" cy="1077218"/>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Some people need additional support</a:t>
            </a:r>
          </a:p>
        </p:txBody>
      </p:sp>
      <p:pic>
        <p:nvPicPr>
          <p:cNvPr id="23" name="Picture 22" descr="A picture containing transport, wheel&#10;&#10;Description automatically generated">
            <a:extLst>
              <a:ext uri="{FF2B5EF4-FFF2-40B4-BE49-F238E27FC236}">
                <a16:creationId xmlns:a16="http://schemas.microsoft.com/office/drawing/2014/main" id="{D69D6514-F44D-45FB-AAC8-8FFB2BC0F6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8621" y="3470943"/>
            <a:ext cx="1034757" cy="1034757"/>
          </a:xfrm>
          <a:prstGeom prst="rect">
            <a:avLst/>
          </a:prstGeom>
        </p:spPr>
      </p:pic>
      <p:pic>
        <p:nvPicPr>
          <p:cNvPr id="14" name="Graphic 23" descr="Users">
            <a:extLst>
              <a:ext uri="{FF2B5EF4-FFF2-40B4-BE49-F238E27FC236}">
                <a16:creationId xmlns:a16="http://schemas.microsoft.com/office/drawing/2014/main" id="{ACCC9CBE-C5B6-4791-AE3C-A4882D02A609}"/>
              </a:ext>
            </a:extLst>
          </p:cNvPr>
          <p:cNvPicPr/>
          <p:nvPr/>
        </p:nvPicPr>
        <p:blipFill>
          <a:blip r:embed="rId5">
            <a:extLst>
              <a:ext uri="{96DAC541-7B7A-43D3-8B79-37D633B846F1}">
                <asvg:svgBlip xmlns:asvg="http://schemas.microsoft.com/office/drawing/2016/SVG/main" r:embed="rId6"/>
              </a:ext>
            </a:extLst>
          </a:blip>
          <a:stretch>
            <a:fillRect/>
          </a:stretch>
        </p:blipFill>
        <p:spPr>
          <a:xfrm>
            <a:off x="959950" y="1410992"/>
            <a:ext cx="1372870" cy="1276985"/>
          </a:xfrm>
          <a:prstGeom prst="rect">
            <a:avLst/>
          </a:prstGeom>
        </p:spPr>
      </p:pic>
    </p:spTree>
    <p:extLst>
      <p:ext uri="{BB962C8B-B14F-4D97-AF65-F5344CB8AC3E}">
        <p14:creationId xmlns:p14="http://schemas.microsoft.com/office/powerpoint/2010/main" val="1554418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16E3825D-8CE3-4776-B6C9-70C60FA69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016" y="1292642"/>
            <a:ext cx="9893968" cy="5565357"/>
          </a:xfrm>
          <a:prstGeom prst="rect">
            <a:avLst/>
          </a:prstGeom>
        </p:spPr>
      </p:pic>
      <p:grpSp>
        <p:nvGrpSpPr>
          <p:cNvPr id="8" name="Group 7">
            <a:extLst>
              <a:ext uri="{FF2B5EF4-FFF2-40B4-BE49-F238E27FC236}">
                <a16:creationId xmlns:a16="http://schemas.microsoft.com/office/drawing/2014/main" id="{155B7BC4-651F-4110-B177-D82C158D059D}"/>
              </a:ext>
            </a:extLst>
          </p:cNvPr>
          <p:cNvGrpSpPr/>
          <p:nvPr/>
        </p:nvGrpSpPr>
        <p:grpSpPr>
          <a:xfrm>
            <a:off x="0" y="-13"/>
            <a:ext cx="12192000" cy="839972"/>
            <a:chOff x="0" y="-13"/>
            <a:chExt cx="12192000" cy="839972"/>
          </a:xfrm>
        </p:grpSpPr>
        <p:sp>
          <p:nvSpPr>
            <p:cNvPr id="9" name="Rectangle 8">
              <a:extLst>
                <a:ext uri="{FF2B5EF4-FFF2-40B4-BE49-F238E27FC236}">
                  <a16:creationId xmlns:a16="http://schemas.microsoft.com/office/drawing/2014/main" id="{FDC8D772-4FA1-4747-AC77-4BA545C86706}"/>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85AA096-19A8-4908-922B-E0411E49ED5F}"/>
                </a:ext>
              </a:extLst>
            </p:cNvPr>
            <p:cNvSpPr txBox="1"/>
            <p:nvPr/>
          </p:nvSpPr>
          <p:spPr>
            <a:xfrm>
              <a:off x="2030812" y="192501"/>
              <a:ext cx="8410356"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Memory Making Is Important For The Bereaved</a:t>
              </a:r>
              <a:endPar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6" name="TextBox 5">
            <a:extLst>
              <a:ext uri="{FF2B5EF4-FFF2-40B4-BE49-F238E27FC236}">
                <a16:creationId xmlns:a16="http://schemas.microsoft.com/office/drawing/2014/main" id="{8AA6D4AD-2227-4CB0-99E1-D38737C3067F}"/>
              </a:ext>
            </a:extLst>
          </p:cNvPr>
          <p:cNvSpPr txBox="1"/>
          <p:nvPr/>
        </p:nvSpPr>
        <p:spPr>
          <a:xfrm>
            <a:off x="7417908" y="2241444"/>
            <a:ext cx="3062906"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Teenagers have 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adult concept of death -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a:t>
            </a:r>
            <a:r>
              <a:rPr kumimoji="0" lang="en-GB" sz="16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hey may challenge other people’s beliefs and explanations</a:t>
            </a:r>
          </a:p>
        </p:txBody>
      </p:sp>
      <p:sp>
        <p:nvSpPr>
          <p:cNvPr id="11" name="TextBox 10">
            <a:extLst>
              <a:ext uri="{FF2B5EF4-FFF2-40B4-BE49-F238E27FC236}">
                <a16:creationId xmlns:a16="http://schemas.microsoft.com/office/drawing/2014/main" id="{D7E1E9F2-7D8C-40A5-BF5D-E9B04B2A12AB}"/>
              </a:ext>
            </a:extLst>
          </p:cNvPr>
          <p:cNvSpPr txBox="1"/>
          <p:nvPr/>
        </p:nvSpPr>
        <p:spPr>
          <a:xfrm>
            <a:off x="1666023" y="4734099"/>
            <a:ext cx="2691789"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Children 5-7 years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gradually develop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understanding that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death is permanent</a:t>
            </a:r>
          </a:p>
        </p:txBody>
      </p:sp>
      <p:sp>
        <p:nvSpPr>
          <p:cNvPr id="14" name="TextBox 13">
            <a:extLst>
              <a:ext uri="{FF2B5EF4-FFF2-40B4-BE49-F238E27FC236}">
                <a16:creationId xmlns:a16="http://schemas.microsoft.com/office/drawing/2014/main" id="{E55DD46F-5361-4D96-B866-1F873F3FA2DD}"/>
              </a:ext>
            </a:extLst>
          </p:cNvPr>
          <p:cNvSpPr txBox="1"/>
          <p:nvPr/>
        </p:nvSpPr>
        <p:spPr>
          <a:xfrm>
            <a:off x="2149729" y="2346960"/>
            <a:ext cx="2198876" cy="95789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70C0"/>
              </a:buClr>
              <a:buSzTx/>
              <a:buFontTx/>
              <a:buNone/>
              <a:tabLst/>
              <a:defRPr/>
            </a:pPr>
            <a:r>
              <a:rPr kumimoji="0" lang="en-GB" sz="16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Allow children/adults to talk about what has happened </a:t>
            </a:r>
          </a:p>
        </p:txBody>
      </p:sp>
      <p:sp>
        <p:nvSpPr>
          <p:cNvPr id="17" name="TextBox 16">
            <a:extLst>
              <a:ext uri="{FF2B5EF4-FFF2-40B4-BE49-F238E27FC236}">
                <a16:creationId xmlns:a16="http://schemas.microsoft.com/office/drawing/2014/main" id="{B33CF7F4-E7EC-4C3F-B118-17D4E238D8D2}"/>
              </a:ext>
            </a:extLst>
          </p:cNvPr>
          <p:cNvSpPr txBox="1"/>
          <p:nvPr/>
        </p:nvSpPr>
        <p:spPr>
          <a:xfrm>
            <a:off x="145192" y="882709"/>
            <a:ext cx="11901616" cy="733662"/>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70C0"/>
              </a:buClr>
              <a:buSzTx/>
              <a:buFontTx/>
              <a:buNone/>
              <a:tabLst/>
              <a:defRPr/>
            </a:pPr>
            <a:r>
              <a:rPr kumimoji="0" lang="en-GB"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There are many different ways of doing this</a:t>
            </a:r>
            <a:r>
              <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p>
          <a:p>
            <a:pPr algn="ctr">
              <a:lnSpc>
                <a:spcPct val="120000"/>
              </a:lnSpc>
              <a:buClr>
                <a:srgbClr val="0070C0"/>
              </a:buClr>
              <a:defRPr/>
            </a:pPr>
            <a:r>
              <a:rPr kumimoji="0" lang="en-GB"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Consider faith and cultural practices which may help the grief process.</a:t>
            </a:r>
          </a:p>
        </p:txBody>
      </p:sp>
      <p:sp>
        <p:nvSpPr>
          <p:cNvPr id="7" name="TextBox 6">
            <a:extLst>
              <a:ext uri="{FF2B5EF4-FFF2-40B4-BE49-F238E27FC236}">
                <a16:creationId xmlns:a16="http://schemas.microsoft.com/office/drawing/2014/main" id="{8210684F-5C6C-4DF9-83FA-9D2B6488E6E4}"/>
              </a:ext>
            </a:extLst>
          </p:cNvPr>
          <p:cNvSpPr txBox="1"/>
          <p:nvPr/>
        </p:nvSpPr>
        <p:spPr>
          <a:xfrm>
            <a:off x="8012139" y="4857209"/>
            <a:ext cx="229892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Do not press a child/adult to say any more than they want</a:t>
            </a:r>
          </a:p>
        </p:txBody>
      </p:sp>
      <p:pic>
        <p:nvPicPr>
          <p:cNvPr id="12" name="Graphic 23" descr="Users">
            <a:extLst>
              <a:ext uri="{FF2B5EF4-FFF2-40B4-BE49-F238E27FC236}">
                <a16:creationId xmlns:a16="http://schemas.microsoft.com/office/drawing/2014/main" id="{C191FAC1-5F32-4214-B72A-83F1F836EE2A}"/>
              </a:ext>
            </a:extLst>
          </p:cNvPr>
          <p:cNvPicPr/>
          <p:nvPr/>
        </p:nvPicPr>
        <p:blipFill>
          <a:blip r:embed="rId4">
            <a:extLst>
              <a:ext uri="{96DAC541-7B7A-43D3-8B79-37D633B846F1}">
                <asvg:svgBlip xmlns:asvg="http://schemas.microsoft.com/office/drawing/2016/SVG/main" r:embed="rId5"/>
              </a:ext>
            </a:extLst>
          </a:blip>
          <a:stretch>
            <a:fillRect/>
          </a:stretch>
        </p:blipFill>
        <p:spPr>
          <a:xfrm>
            <a:off x="459470" y="1290415"/>
            <a:ext cx="1372870" cy="1276985"/>
          </a:xfrm>
          <a:prstGeom prst="rect">
            <a:avLst/>
          </a:prstGeom>
        </p:spPr>
      </p:pic>
    </p:spTree>
    <p:extLst>
      <p:ext uri="{BB962C8B-B14F-4D97-AF65-F5344CB8AC3E}">
        <p14:creationId xmlns:p14="http://schemas.microsoft.com/office/powerpoint/2010/main" val="3854783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270949-A640-44DD-A601-EA679384DF60}"/>
              </a:ext>
            </a:extLst>
          </p:cNvPr>
          <p:cNvSpPr/>
          <p:nvPr/>
        </p:nvSpPr>
        <p:spPr>
          <a:xfrm>
            <a:off x="0" y="0"/>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440416EA-BA58-42C2-BC62-36C7CE280445}"/>
              </a:ext>
            </a:extLst>
          </p:cNvPr>
          <p:cNvSpPr txBox="1"/>
          <p:nvPr/>
        </p:nvSpPr>
        <p:spPr>
          <a:xfrm>
            <a:off x="2264731" y="6273"/>
            <a:ext cx="7995683" cy="830997"/>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The Anna Freud National Centre for Children and Families</a:t>
            </a:r>
            <a:endParaRPr lang="en-GB" sz="2400" dirty="0"/>
          </a:p>
        </p:txBody>
      </p:sp>
      <p:sp>
        <p:nvSpPr>
          <p:cNvPr id="7" name="TextBox 6">
            <a:extLst>
              <a:ext uri="{FF2B5EF4-FFF2-40B4-BE49-F238E27FC236}">
                <a16:creationId xmlns:a16="http://schemas.microsoft.com/office/drawing/2014/main" id="{26C158BE-76AF-4A8C-BDD4-A89C700A6706}"/>
              </a:ext>
            </a:extLst>
          </p:cNvPr>
          <p:cNvSpPr txBox="1"/>
          <p:nvPr/>
        </p:nvSpPr>
        <p:spPr>
          <a:xfrm>
            <a:off x="1252034" y="1135183"/>
            <a:ext cx="10021076" cy="1631216"/>
          </a:xfrm>
          <a:prstGeom prst="rect">
            <a:avLst/>
          </a:prstGeom>
          <a:noFill/>
        </p:spPr>
        <p:txBody>
          <a:bodyPr wrap="square">
            <a:spAutoFit/>
          </a:bodyPr>
          <a:lstStyle/>
          <a:p>
            <a:pPr algn="ctr"/>
            <a:r>
              <a:rPr lang="en-GB" sz="2000" dirty="0">
                <a:effectLst/>
                <a:latin typeface="Open Sans" panose="020B0606030504020204" pitchFamily="34" charset="0"/>
                <a:ea typeface="Open Sans" panose="020B0606030504020204" pitchFamily="34" charset="0"/>
                <a:cs typeface="Open Sans" panose="020B0606030504020204" pitchFamily="34" charset="0"/>
              </a:rPr>
              <a:t>The Centre has been pioneering better mental health care and support for children, young people and their families for over 60 years. </a:t>
            </a:r>
          </a:p>
          <a:p>
            <a:pPr algn="ctr"/>
            <a:endParaRPr lang="en-GB" sz="2000" dirty="0">
              <a:effectLst/>
              <a:latin typeface="Open Sans" panose="020B0606030504020204" pitchFamily="34" charset="0"/>
              <a:ea typeface="Open Sans" panose="020B0606030504020204" pitchFamily="34" charset="0"/>
              <a:cs typeface="Open Sans" panose="020B0606030504020204" pitchFamily="34" charset="0"/>
            </a:endParaRPr>
          </a:p>
          <a:p>
            <a:pPr algn="ctr"/>
            <a:r>
              <a:rPr lang="en-GB" sz="2000" dirty="0">
                <a:effectLst/>
                <a:latin typeface="Open Sans" panose="020B0606030504020204" pitchFamily="34" charset="0"/>
                <a:ea typeface="Open Sans" panose="020B0606030504020204" pitchFamily="34" charset="0"/>
                <a:cs typeface="Open Sans" panose="020B0606030504020204" pitchFamily="34" charset="0"/>
              </a:rPr>
              <a:t>We are the only children and young people’s mental health charity to combine research and innovation, clinical practice, and training and dissemination.</a:t>
            </a:r>
          </a:p>
        </p:txBody>
      </p:sp>
      <p:pic>
        <p:nvPicPr>
          <p:cNvPr id="2" name="Picture 1">
            <a:extLst>
              <a:ext uri="{FF2B5EF4-FFF2-40B4-BE49-F238E27FC236}">
                <a16:creationId xmlns:a16="http://schemas.microsoft.com/office/drawing/2014/main" id="{5F9EBC8C-2A14-4913-A793-5FB6DFA0EDC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881312" y="3061610"/>
            <a:ext cx="6429376" cy="1987707"/>
          </a:xfrm>
          <a:prstGeom prst="rect">
            <a:avLst/>
          </a:prstGeom>
        </p:spPr>
      </p:pic>
      <p:sp>
        <p:nvSpPr>
          <p:cNvPr id="10" name="TextBox 9">
            <a:extLst>
              <a:ext uri="{FF2B5EF4-FFF2-40B4-BE49-F238E27FC236}">
                <a16:creationId xmlns:a16="http://schemas.microsoft.com/office/drawing/2014/main" id="{6156A439-2053-451E-BDF0-C7521B8564D1}"/>
              </a:ext>
            </a:extLst>
          </p:cNvPr>
          <p:cNvSpPr txBox="1"/>
          <p:nvPr/>
        </p:nvSpPr>
        <p:spPr>
          <a:xfrm>
            <a:off x="3046476" y="5382254"/>
            <a:ext cx="6099048" cy="400110"/>
          </a:xfrm>
          <a:prstGeom prst="rect">
            <a:avLst/>
          </a:prstGeom>
          <a:noFill/>
        </p:spPr>
        <p:txBody>
          <a:bodyPr wrap="square">
            <a:spAutoFit/>
          </a:bodyPr>
          <a:lstStyle/>
          <a:p>
            <a:pPr algn="ctr" defTabSz="685800">
              <a:defRPr/>
            </a:pPr>
            <a:r>
              <a:rPr lang="en-GB" sz="2000" dirty="0">
                <a:latin typeface="Open Sans" panose="020B0606030504020204" pitchFamily="34" charset="0"/>
                <a:ea typeface="Open Sans" panose="020B0606030504020204" pitchFamily="34" charset="0"/>
                <a:cs typeface="Open Sans" panose="020B0606030504020204" pitchFamily="34" charset="0"/>
              </a:rPr>
              <a:t>Find out more at: </a:t>
            </a:r>
            <a:r>
              <a:rPr lang="en-GB" sz="2000" dirty="0">
                <a:solidFill>
                  <a:srgbClr val="796E65"/>
                </a:solidFill>
                <a:latin typeface="Open Sans" panose="020B0606030504020204" pitchFamily="34" charset="0"/>
                <a:ea typeface="Open Sans" panose="020B0606030504020204" pitchFamily="34" charset="0"/>
                <a:cs typeface="Open Sans" panose="020B0606030504020204" pitchFamily="34" charset="0"/>
                <a:hlinkClick r:id="rId4"/>
              </a:rPr>
              <a:t>http://www.annafreud.org</a:t>
            </a:r>
            <a:endParaRPr lang="en-GB" sz="2000" dirty="0">
              <a:solidFill>
                <a:srgbClr val="796E6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descr="A close up of a sign&#10;&#10;Description automatically generated">
            <a:extLst>
              <a:ext uri="{FF2B5EF4-FFF2-40B4-BE49-F238E27FC236}">
                <a16:creationId xmlns:a16="http://schemas.microsoft.com/office/drawing/2014/main" id="{51C3126B-5B35-4731-BC74-24CF40BB69B9}"/>
              </a:ext>
            </a:extLst>
          </p:cNvPr>
          <p:cNvPicPr>
            <a:picLocks noChangeAspect="1"/>
          </p:cNvPicPr>
          <p:nvPr/>
        </p:nvPicPr>
        <p:blipFill>
          <a:blip r:embed="rId5"/>
          <a:stretch>
            <a:fillRect/>
          </a:stretch>
        </p:blipFill>
        <p:spPr>
          <a:xfrm>
            <a:off x="53790" y="6276699"/>
            <a:ext cx="2302135" cy="521238"/>
          </a:xfrm>
          <a:prstGeom prst="rect">
            <a:avLst/>
          </a:prstGeom>
        </p:spPr>
      </p:pic>
    </p:spTree>
    <p:extLst>
      <p:ext uri="{BB962C8B-B14F-4D97-AF65-F5344CB8AC3E}">
        <p14:creationId xmlns:p14="http://schemas.microsoft.com/office/powerpoint/2010/main" val="2940165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5A0E9EA-46E5-4F33-A646-87326778B7F3}"/>
              </a:ext>
            </a:extLst>
          </p:cNvPr>
          <p:cNvGrpSpPr/>
          <p:nvPr/>
        </p:nvGrpSpPr>
        <p:grpSpPr>
          <a:xfrm>
            <a:off x="0" y="-17585"/>
            <a:ext cx="12192000" cy="848582"/>
            <a:chOff x="0" y="-13"/>
            <a:chExt cx="12192000" cy="848582"/>
          </a:xfrm>
        </p:grpSpPr>
        <p:sp>
          <p:nvSpPr>
            <p:cNvPr id="4" name="Rectangle 3">
              <a:extLst>
                <a:ext uri="{FF2B5EF4-FFF2-40B4-BE49-F238E27FC236}">
                  <a16:creationId xmlns:a16="http://schemas.microsoft.com/office/drawing/2014/main" id="{E9C34B79-5EEA-45A4-AFA5-436B922BCC5A}"/>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5852998-46A5-44E3-958B-499A7A150184}"/>
                </a:ext>
              </a:extLst>
            </p:cNvPr>
            <p:cNvSpPr txBox="1"/>
            <p:nvPr/>
          </p:nvSpPr>
          <p:spPr>
            <a:xfrm>
              <a:off x="1571331" y="17572"/>
              <a:ext cx="9049338" cy="83099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Checklist Of Key Actions From The Individuals Perspective: Bereavement</a:t>
              </a:r>
            </a:p>
          </p:txBody>
        </p:sp>
      </p:grpSp>
      <p:sp>
        <p:nvSpPr>
          <p:cNvPr id="6" name="Content Placeholder 2">
            <a:extLst>
              <a:ext uri="{FF2B5EF4-FFF2-40B4-BE49-F238E27FC236}">
                <a16:creationId xmlns:a16="http://schemas.microsoft.com/office/drawing/2014/main" id="{A6FF607E-0B7B-4B35-8669-608C3BC96510}"/>
              </a:ext>
            </a:extLst>
          </p:cNvPr>
          <p:cNvSpPr txBox="1">
            <a:spLocks/>
          </p:cNvSpPr>
          <p:nvPr/>
        </p:nvSpPr>
        <p:spPr>
          <a:xfrm>
            <a:off x="451339" y="1721141"/>
            <a:ext cx="11289322" cy="354252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00000"/>
              </a:lnSpc>
              <a:spcBef>
                <a:spcPts val="0"/>
              </a:spcBef>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Please talk to me about how to let the rest of the class and staff know what has happened</a:t>
            </a:r>
          </a:p>
          <a:p>
            <a:pPr>
              <a:lnSpc>
                <a:spcPct val="100000"/>
              </a:lnSpc>
              <a:spcBef>
                <a:spcPts val="0"/>
              </a:spcBef>
              <a:defRPr/>
            </a:pPr>
            <a:r>
              <a:rPr lang="en-GB" sz="1800" dirty="0">
                <a:solidFill>
                  <a:srgbClr val="24135F"/>
                </a:solidFill>
                <a:latin typeface="Open Sans" panose="020B0606030504020204" pitchFamily="34" charset="0"/>
                <a:ea typeface="Open Sans" panose="020B0606030504020204" pitchFamily="34" charset="0"/>
                <a:cs typeface="Open Sans" panose="020B0606030504020204" pitchFamily="34" charset="0"/>
              </a:rPr>
              <a:t>Ask how I am feeling. It may not be obvious</a:t>
            </a:r>
          </a:p>
          <a:p>
            <a:pPr>
              <a:lnSpc>
                <a:spcPct val="100000"/>
              </a:lnSpc>
              <a:spcBef>
                <a:spcPts val="0"/>
              </a:spcBef>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Check in </a:t>
            </a:r>
            <a:r>
              <a:rPr lang="en-GB" sz="1800" dirty="0">
                <a:solidFill>
                  <a:srgbClr val="24135F"/>
                </a:solidFill>
                <a:latin typeface="Open Sans" panose="020B0606030504020204" pitchFamily="34" charset="0"/>
                <a:ea typeface="Open Sans" panose="020B0606030504020204" pitchFamily="34" charset="0"/>
                <a:cs typeface="Open Sans" panose="020B0606030504020204" pitchFamily="34" charset="0"/>
              </a:rPr>
              <a:t>with me once a week by email or message so that I know you are still supporting me from a distance</a:t>
            </a:r>
          </a:p>
          <a:p>
            <a:pPr>
              <a:lnSpc>
                <a:spcPct val="100000"/>
              </a:lnSpc>
              <a:spcBef>
                <a:spcPts val="0"/>
              </a:spcBef>
              <a:defRPr/>
            </a:pPr>
            <a:r>
              <a:rPr lang="en-GB" sz="1800" dirty="0">
                <a:solidFill>
                  <a:srgbClr val="24135F"/>
                </a:solidFill>
                <a:latin typeface="Open Sans" panose="020B0606030504020204" pitchFamily="34" charset="0"/>
                <a:ea typeface="Open Sans" panose="020B0606030504020204" pitchFamily="34" charset="0"/>
                <a:cs typeface="Open Sans" panose="020B0606030504020204" pitchFamily="34" charset="0"/>
              </a:rPr>
              <a:t>Arrange for me to get extra help with my work</a:t>
            </a:r>
          </a:p>
          <a:p>
            <a:pPr>
              <a:lnSpc>
                <a:spcPct val="100000"/>
              </a:lnSpc>
              <a:spcBef>
                <a:spcPts val="0"/>
              </a:spcBef>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Talk to me about what has happened. I may need more information, advice and education about loss</a:t>
            </a:r>
          </a:p>
          <a:p>
            <a:pPr>
              <a:lnSpc>
                <a:spcPct val="100000"/>
              </a:lnSpc>
              <a:spcBef>
                <a:spcPts val="0"/>
              </a:spcBef>
              <a:defRPr/>
            </a:pPr>
            <a:r>
              <a:rPr lang="en-GB" sz="1800" dirty="0">
                <a:solidFill>
                  <a:srgbClr val="24135F"/>
                </a:solidFill>
                <a:latin typeface="Open Sans" panose="020B0606030504020204" pitchFamily="34" charset="0"/>
                <a:ea typeface="Open Sans" panose="020B0606030504020204" pitchFamily="34" charset="0"/>
                <a:cs typeface="Open Sans" panose="020B0606030504020204" pitchFamily="34" charset="0"/>
              </a:rPr>
              <a:t>Understand what I will not ‘get over it’ or ‘put it behind me’ but with time I will learn to cope with all the changes</a:t>
            </a:r>
          </a:p>
          <a:p>
            <a:pPr>
              <a:lnSpc>
                <a:spcPct val="100000"/>
              </a:lnSpc>
              <a:spcBef>
                <a:spcPts val="0"/>
              </a:spcBef>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Help me to find new dreams of the future and make plans</a:t>
            </a:r>
          </a:p>
          <a:p>
            <a:pPr>
              <a:lnSpc>
                <a:spcPct val="100000"/>
              </a:lnSpc>
              <a:spcBef>
                <a:spcPts val="0"/>
              </a:spcBef>
              <a:defRPr/>
            </a:pPr>
            <a:r>
              <a:rPr lang="en-GB" sz="1800" dirty="0">
                <a:solidFill>
                  <a:srgbClr val="24135F"/>
                </a:solidFill>
                <a:latin typeface="Open Sans" panose="020B0606030504020204" pitchFamily="34" charset="0"/>
                <a:ea typeface="Open Sans" panose="020B0606030504020204" pitchFamily="34" charset="0"/>
                <a:cs typeface="Open Sans" panose="020B0606030504020204" pitchFamily="34" charset="0"/>
              </a:rPr>
              <a:t>Realise that I have a lot on my plate. I will keep up as best I can</a:t>
            </a:r>
          </a:p>
          <a:p>
            <a:pPr>
              <a:lnSpc>
                <a:spcPct val="100000"/>
              </a:lnSpc>
              <a:spcBef>
                <a:spcPts val="0"/>
              </a:spcBef>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Let me know about groups for ch</a:t>
            </a:r>
            <a:r>
              <a:rPr lang="en-GB" sz="1800" dirty="0">
                <a:solidFill>
                  <a:srgbClr val="24135F"/>
                </a:solidFill>
                <a:latin typeface="Open Sans" panose="020B0606030504020204" pitchFamily="34" charset="0"/>
                <a:ea typeface="Open Sans" panose="020B0606030504020204" pitchFamily="34" charset="0"/>
                <a:cs typeface="Open Sans" panose="020B0606030504020204" pitchFamily="34" charset="0"/>
              </a:rPr>
              <a:t>ildren and young people who are also coping with loss and change</a:t>
            </a:r>
          </a:p>
          <a:p>
            <a:pPr>
              <a:lnSpc>
                <a:spcPct val="100000"/>
              </a:lnSpc>
              <a:spcBef>
                <a:spcPts val="0"/>
              </a:spcBef>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Give me extra encouragement for all the things I am managing to do and keep m</a:t>
            </a:r>
            <a:r>
              <a:rPr lang="en-GB" sz="1800" dirty="0">
                <a:solidFill>
                  <a:srgbClr val="24135F"/>
                </a:solidFill>
                <a:latin typeface="Open Sans" panose="020B0606030504020204" pitchFamily="34" charset="0"/>
                <a:ea typeface="Open Sans" panose="020B0606030504020204" pitchFamily="34" charset="0"/>
                <a:cs typeface="Open Sans" panose="020B0606030504020204" pitchFamily="34" charset="0"/>
              </a:rPr>
              <a:t>e in mind</a:t>
            </a:r>
            <a:endPar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214A5D20-9777-41C6-96FB-4CB50A5B05D7}"/>
              </a:ext>
            </a:extLst>
          </p:cNvPr>
          <p:cNvSpPr txBox="1"/>
          <p:nvPr/>
        </p:nvSpPr>
        <p:spPr>
          <a:xfrm>
            <a:off x="6096000" y="6550620"/>
            <a:ext cx="6096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(Childhood Bereavement Network UK 2020)</a:t>
            </a:r>
          </a:p>
        </p:txBody>
      </p:sp>
    </p:spTree>
    <p:extLst>
      <p:ext uri="{BB962C8B-B14F-4D97-AF65-F5344CB8AC3E}">
        <p14:creationId xmlns:p14="http://schemas.microsoft.com/office/powerpoint/2010/main" val="1652268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6458EFE-BD6A-47D5-A586-C7FA0AF55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35" y="1017728"/>
            <a:ext cx="1906829" cy="1906829"/>
          </a:xfrm>
          <a:prstGeom prst="rect">
            <a:avLst/>
          </a:prstGeom>
        </p:spPr>
      </p:pic>
      <p:grpSp>
        <p:nvGrpSpPr>
          <p:cNvPr id="4" name="Group 3">
            <a:extLst>
              <a:ext uri="{FF2B5EF4-FFF2-40B4-BE49-F238E27FC236}">
                <a16:creationId xmlns:a16="http://schemas.microsoft.com/office/drawing/2014/main" id="{666946AB-9D34-4F7B-943F-0F5C50ACB21B}"/>
              </a:ext>
            </a:extLst>
          </p:cNvPr>
          <p:cNvGrpSpPr/>
          <p:nvPr/>
        </p:nvGrpSpPr>
        <p:grpSpPr>
          <a:xfrm>
            <a:off x="0" y="-18506"/>
            <a:ext cx="12192000" cy="840893"/>
            <a:chOff x="0" y="-934"/>
            <a:chExt cx="12192000" cy="840893"/>
          </a:xfrm>
        </p:grpSpPr>
        <p:sp>
          <p:nvSpPr>
            <p:cNvPr id="5" name="Rectangle 4">
              <a:extLst>
                <a:ext uri="{FF2B5EF4-FFF2-40B4-BE49-F238E27FC236}">
                  <a16:creationId xmlns:a16="http://schemas.microsoft.com/office/drawing/2014/main" id="{547808E5-C16C-41CD-A9A8-EDF1D05064AB}"/>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73F9EA6-0834-4956-9606-488949C183D6}"/>
                </a:ext>
              </a:extLst>
            </p:cNvPr>
            <p:cNvSpPr txBox="1"/>
            <p:nvPr/>
          </p:nvSpPr>
          <p:spPr>
            <a:xfrm>
              <a:off x="2030812" y="-934"/>
              <a:ext cx="8410356" cy="83099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Remember To Use Community Resources If Available: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Social Scaffolding</a:t>
              </a:r>
            </a:p>
          </p:txBody>
        </p:sp>
      </p:grpSp>
      <p:sp>
        <p:nvSpPr>
          <p:cNvPr id="2" name="Content Placeholder 2">
            <a:extLst>
              <a:ext uri="{FF2B5EF4-FFF2-40B4-BE49-F238E27FC236}">
                <a16:creationId xmlns:a16="http://schemas.microsoft.com/office/drawing/2014/main" id="{A5DE742E-DCE4-4F7D-B667-BE372B6F8BC3}"/>
              </a:ext>
            </a:extLst>
          </p:cNvPr>
          <p:cNvSpPr txBox="1">
            <a:spLocks/>
          </p:cNvSpPr>
          <p:nvPr/>
        </p:nvSpPr>
        <p:spPr>
          <a:xfrm>
            <a:off x="436035" y="1970134"/>
            <a:ext cx="11410133" cy="4008635"/>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00000"/>
              </a:lnSpc>
              <a:spcBef>
                <a:spcPts val="0"/>
              </a:spcBef>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Key community resources, peer networks and mentoring, groups, clubs</a:t>
            </a:r>
          </a:p>
          <a:p>
            <a:pPr>
              <a:lnSpc>
                <a:spcPct val="100000"/>
              </a:lnSpc>
              <a:spcBef>
                <a:spcPts val="0"/>
              </a:spcBef>
              <a:defRPr/>
            </a:pPr>
            <a:endPar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Prevent onset of becoming more passive and isolated, lonely, inward looking</a:t>
            </a:r>
          </a:p>
          <a:p>
            <a:pPr>
              <a:lnSpc>
                <a:spcPct val="100000"/>
              </a:lnSpc>
              <a:spcBef>
                <a:spcPts val="0"/>
              </a:spcBef>
              <a:defRPr/>
            </a:pPr>
            <a:endPar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Aim for activities that build/repair relationships:</a:t>
            </a:r>
          </a:p>
          <a:p>
            <a:pPr lvl="1">
              <a:lnSpc>
                <a:spcPct val="100000"/>
              </a:lnSpc>
              <a:spcBef>
                <a:spcPts val="0"/>
              </a:spcBef>
              <a:buFont typeface="Courier New" panose="02070309020205020404" pitchFamily="49" charset="0"/>
              <a:buChar char="o"/>
              <a:defRPr/>
            </a:pPr>
            <a:r>
              <a:rPr lang="en-GB" sz="1800" dirty="0">
                <a:solidFill>
                  <a:srgbClr val="24135F"/>
                </a:solidFill>
                <a:latin typeface="Open Sans" panose="020B0606030504020204" pitchFamily="34" charset="0"/>
                <a:ea typeface="Open Sans" panose="020B0606030504020204" pitchFamily="34" charset="0"/>
                <a:cs typeface="Open Sans" panose="020B0606030504020204" pitchFamily="34" charset="0"/>
              </a:rPr>
              <a:t>Support </a:t>
            </a: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friendships or networks</a:t>
            </a:r>
          </a:p>
          <a:p>
            <a:pPr lvl="1">
              <a:lnSpc>
                <a:spcPct val="100000"/>
              </a:lnSpc>
              <a:spcBef>
                <a:spcPts val="0"/>
              </a:spcBef>
              <a:buFont typeface="Courier New" panose="02070309020205020404" pitchFamily="49" charset="0"/>
              <a:buChar char="o"/>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Kind words can make a big difference</a:t>
            </a:r>
          </a:p>
          <a:p>
            <a:pPr lvl="1">
              <a:lnSpc>
                <a:spcPct val="100000"/>
              </a:lnSpc>
              <a:spcBef>
                <a:spcPts val="0"/>
              </a:spcBef>
              <a:defRPr/>
            </a:pPr>
            <a:endPar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Offer opportunities for talking</a:t>
            </a:r>
          </a:p>
          <a:p>
            <a:pPr>
              <a:lnSpc>
                <a:spcPct val="100000"/>
              </a:lnSpc>
              <a:spcBef>
                <a:spcPts val="0"/>
              </a:spcBef>
              <a:defRPr/>
            </a:pPr>
            <a:endPar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Encourage physical and or creative activity that:</a:t>
            </a:r>
          </a:p>
          <a:p>
            <a:pPr lvl="1">
              <a:lnSpc>
                <a:spcPct val="100000"/>
              </a:lnSpc>
              <a:spcBef>
                <a:spcPts val="0"/>
              </a:spcBef>
              <a:buFont typeface="Courier New" panose="02070309020205020404" pitchFamily="49" charset="0"/>
              <a:buChar char="o"/>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Support outlets for feelings </a:t>
            </a:r>
          </a:p>
          <a:p>
            <a:pPr lvl="1">
              <a:lnSpc>
                <a:spcPct val="100000"/>
              </a:lnSpc>
              <a:spcBef>
                <a:spcPts val="0"/>
              </a:spcBef>
              <a:buFont typeface="Courier New" panose="02070309020205020404" pitchFamily="49" charset="0"/>
              <a:buChar char="o"/>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Help with emotional regulation</a:t>
            </a:r>
          </a:p>
          <a:p>
            <a:pPr lvl="1">
              <a:lnSpc>
                <a:spcPct val="100000"/>
              </a:lnSpc>
              <a:spcBef>
                <a:spcPts val="0"/>
              </a:spcBef>
              <a:buFont typeface="Courier New" panose="02070309020205020404" pitchFamily="49" charset="0"/>
              <a:buChar char="o"/>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Support self-esteem and sense of agency</a:t>
            </a:r>
          </a:p>
        </p:txBody>
      </p:sp>
      <p:pic>
        <p:nvPicPr>
          <p:cNvPr id="11" name="Picture 10" descr="A picture containing transport, wheel&#10;&#10;Description automatically generated">
            <a:extLst>
              <a:ext uri="{FF2B5EF4-FFF2-40B4-BE49-F238E27FC236}">
                <a16:creationId xmlns:a16="http://schemas.microsoft.com/office/drawing/2014/main" id="{946A02A0-0EAD-433F-95B5-3E50E3B25C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070" y="996462"/>
            <a:ext cx="1034757" cy="1034757"/>
          </a:xfrm>
          <a:prstGeom prst="rect">
            <a:avLst/>
          </a:prstGeom>
        </p:spPr>
      </p:pic>
    </p:spTree>
    <p:extLst>
      <p:ext uri="{BB962C8B-B14F-4D97-AF65-F5344CB8AC3E}">
        <p14:creationId xmlns:p14="http://schemas.microsoft.com/office/powerpoint/2010/main" val="2003638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D722E7-A77A-4688-8C92-893569A27596}"/>
              </a:ext>
            </a:extLst>
          </p:cNvPr>
          <p:cNvPicPr>
            <a:picLocks noChangeAspect="1"/>
          </p:cNvPicPr>
          <p:nvPr/>
        </p:nvPicPr>
        <p:blipFill>
          <a:blip r:embed="rId3"/>
          <a:srcRect/>
          <a:stretch/>
        </p:blipFill>
        <p:spPr>
          <a:xfrm>
            <a:off x="0" y="0"/>
            <a:ext cx="12192000" cy="6858000"/>
          </a:xfrm>
          <a:prstGeom prst="rect">
            <a:avLst/>
          </a:prstGeom>
        </p:spPr>
      </p:pic>
      <p:sp>
        <p:nvSpPr>
          <p:cNvPr id="29" name="Content Placeholder 2">
            <a:extLst>
              <a:ext uri="{FF2B5EF4-FFF2-40B4-BE49-F238E27FC236}">
                <a16:creationId xmlns:a16="http://schemas.microsoft.com/office/drawing/2014/main" id="{22F13C41-8D37-45C4-B106-1A5F3F3A2D18}"/>
              </a:ext>
            </a:extLst>
          </p:cNvPr>
          <p:cNvSpPr txBox="1">
            <a:spLocks/>
          </p:cNvSpPr>
          <p:nvPr/>
        </p:nvSpPr>
        <p:spPr>
          <a:xfrm>
            <a:off x="10313243" y="6544637"/>
            <a:ext cx="1878757" cy="3303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Clr>
                <a:srgbClr val="78BF20"/>
              </a:buClr>
              <a:buFont typeface="Arial" panose="020B0604020202020204" pitchFamily="34" charset="0"/>
              <a:buNone/>
            </a:pPr>
            <a:r>
              <a:rPr lang="en-GB" sz="1400" i="1" dirty="0">
                <a:latin typeface="Open Sans" panose="020B0606030504020204" pitchFamily="34" charset="0"/>
                <a:ea typeface="Open Sans" panose="020B0606030504020204" pitchFamily="34" charset="0"/>
                <a:cs typeface="Open Sans" panose="020B0606030504020204" pitchFamily="34" charset="0"/>
              </a:rPr>
              <a:t>(Masten 2014)</a:t>
            </a:r>
          </a:p>
        </p:txBody>
      </p:sp>
      <p:grpSp>
        <p:nvGrpSpPr>
          <p:cNvPr id="9" name="Group 8">
            <a:extLst>
              <a:ext uri="{FF2B5EF4-FFF2-40B4-BE49-F238E27FC236}">
                <a16:creationId xmlns:a16="http://schemas.microsoft.com/office/drawing/2014/main" id="{799C2995-1E22-445E-B248-AB7BD1EF2FA3}"/>
              </a:ext>
            </a:extLst>
          </p:cNvPr>
          <p:cNvGrpSpPr/>
          <p:nvPr/>
        </p:nvGrpSpPr>
        <p:grpSpPr>
          <a:xfrm>
            <a:off x="0" y="-13"/>
            <a:ext cx="12192000" cy="839972"/>
            <a:chOff x="0" y="-13"/>
            <a:chExt cx="12192000" cy="839972"/>
          </a:xfrm>
        </p:grpSpPr>
        <p:sp>
          <p:nvSpPr>
            <p:cNvPr id="11" name="Rectangle 10">
              <a:extLst>
                <a:ext uri="{FF2B5EF4-FFF2-40B4-BE49-F238E27FC236}">
                  <a16:creationId xmlns:a16="http://schemas.microsoft.com/office/drawing/2014/main" id="{33FC6E76-6A44-4A67-8485-10B4FEE30F5D}"/>
                </a:ext>
              </a:extLst>
            </p:cNvPr>
            <p:cNvSpPr/>
            <p:nvPr/>
          </p:nvSpPr>
          <p:spPr>
            <a:xfrm>
              <a:off x="0" y="-13"/>
              <a:ext cx="12192000" cy="839972"/>
            </a:xfrm>
            <a:prstGeom prst="rect">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DB8D94FC-6870-4CEE-A688-90B8EDEB6FF0}"/>
                </a:ext>
              </a:extLst>
            </p:cNvPr>
            <p:cNvSpPr txBox="1"/>
            <p:nvPr/>
          </p:nvSpPr>
          <p:spPr>
            <a:xfrm>
              <a:off x="2030812" y="192501"/>
              <a:ext cx="8410356" cy="461665"/>
            </a:xfrm>
            <a:prstGeom prst="rect">
              <a:avLst/>
            </a:prstGeom>
            <a:noFill/>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How Can We Learn To Be More Resilient?</a:t>
              </a:r>
            </a:p>
          </p:txBody>
        </p:sp>
      </p:grpSp>
      <p:sp>
        <p:nvSpPr>
          <p:cNvPr id="13" name="Content Placeholder 3">
            <a:extLst>
              <a:ext uri="{FF2B5EF4-FFF2-40B4-BE49-F238E27FC236}">
                <a16:creationId xmlns:a16="http://schemas.microsoft.com/office/drawing/2014/main" id="{C0A3ABCC-F5B8-4ECA-984B-53FFF7D02CC3}"/>
              </a:ext>
            </a:extLst>
          </p:cNvPr>
          <p:cNvSpPr txBox="1">
            <a:spLocks/>
          </p:cNvSpPr>
          <p:nvPr/>
        </p:nvSpPr>
        <p:spPr>
          <a:xfrm>
            <a:off x="237505" y="1817945"/>
            <a:ext cx="4215743" cy="4106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dirty="0">
                <a:latin typeface="Open Sans" panose="020B0606030504020204" pitchFamily="34" charset="0"/>
                <a:ea typeface="Open Sans" panose="020B0606030504020204" pitchFamily="34" charset="0"/>
                <a:cs typeface="Open Sans" panose="020B0606030504020204" pitchFamily="34" charset="0"/>
              </a:rPr>
              <a:t>*Strong family relationships</a:t>
            </a:r>
          </a:p>
        </p:txBody>
      </p:sp>
      <p:cxnSp>
        <p:nvCxnSpPr>
          <p:cNvPr id="14" name="Straight Connector 13">
            <a:extLst>
              <a:ext uri="{FF2B5EF4-FFF2-40B4-BE49-F238E27FC236}">
                <a16:creationId xmlns:a16="http://schemas.microsoft.com/office/drawing/2014/main" id="{12A24A9F-1938-425E-A786-80E00EE71404}"/>
              </a:ext>
            </a:extLst>
          </p:cNvPr>
          <p:cNvCxnSpPr>
            <a:cxnSpLocks/>
          </p:cNvCxnSpPr>
          <p:nvPr/>
        </p:nvCxnSpPr>
        <p:spPr>
          <a:xfrm>
            <a:off x="237506" y="2259524"/>
            <a:ext cx="4215743" cy="0"/>
          </a:xfrm>
          <a:prstGeom prst="line">
            <a:avLst/>
          </a:prstGeom>
          <a:ln w="28575">
            <a:solidFill>
              <a:srgbClr val="24135F"/>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0037FA2D-8B1F-4D3A-9D53-670068E01CC2}"/>
              </a:ext>
            </a:extLst>
          </p:cNvPr>
          <p:cNvSpPr txBox="1">
            <a:spLocks/>
          </p:cNvSpPr>
          <p:nvPr/>
        </p:nvSpPr>
        <p:spPr>
          <a:xfrm>
            <a:off x="237506" y="3611966"/>
            <a:ext cx="2107662" cy="6580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dirty="0">
                <a:latin typeface="Open Sans" panose="020B0606030504020204" pitchFamily="34" charset="0"/>
                <a:ea typeface="Open Sans" panose="020B0606030504020204" pitchFamily="34" charset="0"/>
                <a:cs typeface="Open Sans" panose="020B0606030504020204" pitchFamily="34" charset="0"/>
              </a:rPr>
              <a:t>*Supportive social networks</a:t>
            </a:r>
          </a:p>
        </p:txBody>
      </p:sp>
      <p:cxnSp>
        <p:nvCxnSpPr>
          <p:cNvPr id="16" name="Straight Connector 15">
            <a:extLst>
              <a:ext uri="{FF2B5EF4-FFF2-40B4-BE49-F238E27FC236}">
                <a16:creationId xmlns:a16="http://schemas.microsoft.com/office/drawing/2014/main" id="{DB09DB1A-72DD-491A-A640-480A3A538E33}"/>
              </a:ext>
            </a:extLst>
          </p:cNvPr>
          <p:cNvCxnSpPr>
            <a:cxnSpLocks/>
          </p:cNvCxnSpPr>
          <p:nvPr/>
        </p:nvCxnSpPr>
        <p:spPr>
          <a:xfrm>
            <a:off x="237506" y="4322489"/>
            <a:ext cx="4215743" cy="0"/>
          </a:xfrm>
          <a:prstGeom prst="line">
            <a:avLst/>
          </a:prstGeom>
          <a:ln w="28575">
            <a:solidFill>
              <a:srgbClr val="24135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695B28-4C57-4C39-98F2-F8F6F5470B7C}"/>
              </a:ext>
            </a:extLst>
          </p:cNvPr>
          <p:cNvCxnSpPr>
            <a:cxnSpLocks/>
          </p:cNvCxnSpPr>
          <p:nvPr/>
        </p:nvCxnSpPr>
        <p:spPr>
          <a:xfrm>
            <a:off x="237296" y="5486107"/>
            <a:ext cx="4302431" cy="0"/>
          </a:xfrm>
          <a:prstGeom prst="line">
            <a:avLst/>
          </a:prstGeom>
          <a:ln w="28575">
            <a:solidFill>
              <a:srgbClr val="24135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886DA9F-8487-46A0-B6BF-9B9135E5DD10}"/>
              </a:ext>
            </a:extLst>
          </p:cNvPr>
          <p:cNvCxnSpPr>
            <a:cxnSpLocks/>
          </p:cNvCxnSpPr>
          <p:nvPr/>
        </p:nvCxnSpPr>
        <p:spPr>
          <a:xfrm>
            <a:off x="7498080" y="1874042"/>
            <a:ext cx="4389120" cy="0"/>
          </a:xfrm>
          <a:prstGeom prst="line">
            <a:avLst/>
          </a:prstGeom>
          <a:ln w="28575">
            <a:solidFill>
              <a:srgbClr val="24135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099292-5206-4AAE-A552-BCF49B3BD585}"/>
              </a:ext>
            </a:extLst>
          </p:cNvPr>
          <p:cNvCxnSpPr>
            <a:cxnSpLocks/>
          </p:cNvCxnSpPr>
          <p:nvPr/>
        </p:nvCxnSpPr>
        <p:spPr>
          <a:xfrm>
            <a:off x="8229600" y="4270005"/>
            <a:ext cx="3657600" cy="0"/>
          </a:xfrm>
          <a:prstGeom prst="line">
            <a:avLst/>
          </a:prstGeom>
          <a:ln w="28575">
            <a:solidFill>
              <a:srgbClr val="24135F"/>
            </a:solidFill>
          </a:ln>
        </p:spPr>
        <p:style>
          <a:lnRef idx="1">
            <a:schemeClr val="accent1"/>
          </a:lnRef>
          <a:fillRef idx="0">
            <a:schemeClr val="accent1"/>
          </a:fillRef>
          <a:effectRef idx="0">
            <a:schemeClr val="accent1"/>
          </a:effectRef>
          <a:fontRef idx="minor">
            <a:schemeClr val="tx1"/>
          </a:fontRef>
        </p:style>
      </p:cxnSp>
      <p:sp>
        <p:nvSpPr>
          <p:cNvPr id="22" name="Content Placeholder 3">
            <a:extLst>
              <a:ext uri="{FF2B5EF4-FFF2-40B4-BE49-F238E27FC236}">
                <a16:creationId xmlns:a16="http://schemas.microsoft.com/office/drawing/2014/main" id="{EF7D1CFE-D68C-4D20-982F-1BFD3A26D59D}"/>
              </a:ext>
            </a:extLst>
          </p:cNvPr>
          <p:cNvSpPr txBox="1">
            <a:spLocks/>
          </p:cNvSpPr>
          <p:nvPr/>
        </p:nvSpPr>
        <p:spPr>
          <a:xfrm>
            <a:off x="7690702" y="1137123"/>
            <a:ext cx="4215743" cy="7198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2000" dirty="0">
                <a:latin typeface="Open Sans" panose="020B0606030504020204" pitchFamily="34" charset="0"/>
                <a:ea typeface="Open Sans" panose="020B0606030504020204" pitchFamily="34" charset="0"/>
                <a:cs typeface="Open Sans" panose="020B0606030504020204" pitchFamily="34" charset="0"/>
              </a:rPr>
              <a:t>Support steps to </a:t>
            </a:r>
          </a:p>
          <a:p>
            <a:pPr marL="0" indent="0" algn="r">
              <a:lnSpc>
                <a:spcPct val="100000"/>
              </a:lnSpc>
              <a:spcBef>
                <a:spcPts val="0"/>
              </a:spcBef>
              <a:buFont typeface="Arial" panose="020B0604020202020204" pitchFamily="34" charset="0"/>
              <a:buNone/>
            </a:pPr>
            <a:r>
              <a:rPr lang="en-GB" sz="2000" dirty="0">
                <a:latin typeface="Open Sans" panose="020B0606030504020204" pitchFamily="34" charset="0"/>
                <a:ea typeface="Open Sans" panose="020B0606030504020204" pitchFamily="34" charset="0"/>
                <a:cs typeface="Open Sans" panose="020B0606030504020204" pitchFamily="34" charset="0"/>
              </a:rPr>
              <a:t>help thinking positively</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Content Placeholder 3">
            <a:extLst>
              <a:ext uri="{FF2B5EF4-FFF2-40B4-BE49-F238E27FC236}">
                <a16:creationId xmlns:a16="http://schemas.microsoft.com/office/drawing/2014/main" id="{D1D32F6D-301A-4D51-980F-71884FED38F9}"/>
              </a:ext>
            </a:extLst>
          </p:cNvPr>
          <p:cNvSpPr txBox="1">
            <a:spLocks/>
          </p:cNvSpPr>
          <p:nvPr/>
        </p:nvSpPr>
        <p:spPr>
          <a:xfrm>
            <a:off x="7690702" y="3532483"/>
            <a:ext cx="4215743" cy="7198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2000" dirty="0">
                <a:latin typeface="Open Sans" panose="020B0606030504020204" pitchFamily="34" charset="0"/>
                <a:ea typeface="Open Sans" panose="020B0606030504020204" pitchFamily="34" charset="0"/>
                <a:cs typeface="Open Sans" panose="020B0606030504020204" pitchFamily="34" charset="0"/>
              </a:rPr>
              <a:t>Self regulate and </a:t>
            </a:r>
          </a:p>
          <a:p>
            <a:pPr marL="0" indent="0" algn="r">
              <a:lnSpc>
                <a:spcPct val="100000"/>
              </a:lnSpc>
              <a:spcBef>
                <a:spcPts val="0"/>
              </a:spcBef>
              <a:buFont typeface="Arial" panose="020B0604020202020204" pitchFamily="34" charset="0"/>
              <a:buNone/>
            </a:pPr>
            <a:r>
              <a:rPr lang="en-GB" sz="2000" dirty="0">
                <a:latin typeface="Open Sans" panose="020B0606030504020204" pitchFamily="34" charset="0"/>
                <a:ea typeface="Open Sans" panose="020B0606030504020204" pitchFamily="34" charset="0"/>
                <a:cs typeface="Open Sans" panose="020B0606030504020204" pitchFamily="34" charset="0"/>
              </a:rPr>
              <a:t>manage stress</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6" name="Straight Connector 25">
            <a:extLst>
              <a:ext uri="{FF2B5EF4-FFF2-40B4-BE49-F238E27FC236}">
                <a16:creationId xmlns:a16="http://schemas.microsoft.com/office/drawing/2014/main" id="{2B3DBE37-19C0-436F-AD1A-289E6C735C26}"/>
              </a:ext>
            </a:extLst>
          </p:cNvPr>
          <p:cNvCxnSpPr>
            <a:cxnSpLocks/>
          </p:cNvCxnSpPr>
          <p:nvPr/>
        </p:nvCxnSpPr>
        <p:spPr>
          <a:xfrm>
            <a:off x="7690702" y="5424944"/>
            <a:ext cx="4196498" cy="0"/>
          </a:xfrm>
          <a:prstGeom prst="line">
            <a:avLst/>
          </a:prstGeom>
          <a:ln w="28575">
            <a:solidFill>
              <a:srgbClr val="24135F"/>
            </a:solidFill>
          </a:ln>
        </p:spPr>
        <p:style>
          <a:lnRef idx="1">
            <a:schemeClr val="accent1"/>
          </a:lnRef>
          <a:fillRef idx="0">
            <a:schemeClr val="accent1"/>
          </a:fillRef>
          <a:effectRef idx="0">
            <a:schemeClr val="accent1"/>
          </a:effectRef>
          <a:fontRef idx="minor">
            <a:schemeClr val="tx1"/>
          </a:fontRef>
        </p:style>
      </p:cxnSp>
      <p:sp>
        <p:nvSpPr>
          <p:cNvPr id="27" name="Content Placeholder 3">
            <a:extLst>
              <a:ext uri="{FF2B5EF4-FFF2-40B4-BE49-F238E27FC236}">
                <a16:creationId xmlns:a16="http://schemas.microsoft.com/office/drawing/2014/main" id="{84D57BB2-65E8-49AD-B10B-0F9027E118E6}"/>
              </a:ext>
            </a:extLst>
          </p:cNvPr>
          <p:cNvSpPr txBox="1">
            <a:spLocks/>
          </p:cNvSpPr>
          <p:nvPr/>
        </p:nvSpPr>
        <p:spPr>
          <a:xfrm>
            <a:off x="7690702" y="4996702"/>
            <a:ext cx="4215743" cy="4106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2000" dirty="0">
                <a:latin typeface="Open Sans" panose="020B0606030504020204" pitchFamily="34" charset="0"/>
                <a:ea typeface="Open Sans" panose="020B0606030504020204" pitchFamily="34" charset="0"/>
                <a:cs typeface="Open Sans" panose="020B0606030504020204" pitchFamily="34" charset="0"/>
              </a:rPr>
              <a:t>*Enjoying school/college</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AC574BD5-1E11-4FC5-8392-59FF29348B3D}"/>
              </a:ext>
            </a:extLst>
          </p:cNvPr>
          <p:cNvSpPr txBox="1"/>
          <p:nvPr/>
        </p:nvSpPr>
        <p:spPr>
          <a:xfrm>
            <a:off x="237296" y="5045215"/>
            <a:ext cx="3090673" cy="400110"/>
          </a:xfrm>
          <a:prstGeom prst="rect">
            <a:avLst/>
          </a:prstGeom>
          <a:solidFill>
            <a:schemeClr val="bg1"/>
          </a:solid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*Physical activities </a:t>
            </a:r>
          </a:p>
        </p:txBody>
      </p:sp>
      <p:sp>
        <p:nvSpPr>
          <p:cNvPr id="21" name="TextBox 20">
            <a:extLst>
              <a:ext uri="{FF2B5EF4-FFF2-40B4-BE49-F238E27FC236}">
                <a16:creationId xmlns:a16="http://schemas.microsoft.com/office/drawing/2014/main" id="{65A8FAFA-6DD9-4ACD-B889-91EB01588075}"/>
              </a:ext>
            </a:extLst>
          </p:cNvPr>
          <p:cNvSpPr txBox="1"/>
          <p:nvPr/>
        </p:nvSpPr>
        <p:spPr>
          <a:xfrm>
            <a:off x="5249390" y="3429000"/>
            <a:ext cx="1693220" cy="707886"/>
          </a:xfrm>
          <a:prstGeom prst="rect">
            <a:avLst/>
          </a:prstGeom>
          <a:noFill/>
        </p:spPr>
        <p:txBody>
          <a:bodyPr wrap="square">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Social Scaffolding</a:t>
            </a:r>
            <a:endParaRPr lang="en-GB" sz="2000" b="1" dirty="0">
              <a:solidFill>
                <a:schemeClr val="bg1"/>
              </a:solidFill>
            </a:endParaRPr>
          </a:p>
        </p:txBody>
      </p:sp>
    </p:spTree>
    <p:extLst>
      <p:ext uri="{BB962C8B-B14F-4D97-AF65-F5344CB8AC3E}">
        <p14:creationId xmlns:p14="http://schemas.microsoft.com/office/powerpoint/2010/main" val="1243468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84B538-5DA1-41C6-8628-7F7C7868A1F6}"/>
              </a:ext>
            </a:extLst>
          </p:cNvPr>
          <p:cNvPicPr>
            <a:picLocks noChangeAspect="1"/>
          </p:cNvPicPr>
          <p:nvPr/>
        </p:nvPicPr>
        <p:blipFill rotWithShape="1">
          <a:blip r:embed="rId3">
            <a:extLst>
              <a:ext uri="{28A0092B-C50C-407E-A947-70E740481C1C}">
                <a14:useLocalDpi xmlns:a14="http://schemas.microsoft.com/office/drawing/2010/main" val="0"/>
              </a:ext>
            </a:extLst>
          </a:blip>
          <a:srcRect t="22781" b="3883"/>
          <a:stretch/>
        </p:blipFill>
        <p:spPr>
          <a:xfrm>
            <a:off x="535615" y="1425948"/>
            <a:ext cx="11120768" cy="4587439"/>
          </a:xfrm>
          <a:prstGeom prst="rect">
            <a:avLst/>
          </a:prstGeom>
        </p:spPr>
      </p:pic>
      <p:grpSp>
        <p:nvGrpSpPr>
          <p:cNvPr id="10" name="Group 9">
            <a:extLst>
              <a:ext uri="{FF2B5EF4-FFF2-40B4-BE49-F238E27FC236}">
                <a16:creationId xmlns:a16="http://schemas.microsoft.com/office/drawing/2014/main" id="{5D1A9EF8-C628-4F29-B7F2-6F6DABDD7D74}"/>
              </a:ext>
            </a:extLst>
          </p:cNvPr>
          <p:cNvGrpSpPr/>
          <p:nvPr/>
        </p:nvGrpSpPr>
        <p:grpSpPr>
          <a:xfrm>
            <a:off x="0" y="0"/>
            <a:ext cx="12192000" cy="839972"/>
            <a:chOff x="0" y="-13"/>
            <a:chExt cx="12192000" cy="839972"/>
          </a:xfrm>
        </p:grpSpPr>
        <p:sp>
          <p:nvSpPr>
            <p:cNvPr id="13" name="Rectangle 12">
              <a:extLst>
                <a:ext uri="{FF2B5EF4-FFF2-40B4-BE49-F238E27FC236}">
                  <a16:creationId xmlns:a16="http://schemas.microsoft.com/office/drawing/2014/main" id="{CADE2E51-6D0E-4FCD-A0A8-17B865A2293F}"/>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33F93DF-8FBE-4E22-A8C8-06D169970F39}"/>
                </a:ext>
              </a:extLst>
            </p:cNvPr>
            <p:cNvSpPr txBox="1"/>
            <p:nvPr/>
          </p:nvSpPr>
          <p:spPr>
            <a:xfrm>
              <a:off x="1194639" y="189520"/>
              <a:ext cx="9802719"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Whole School/College Social Scaffolding: Building Resilience</a:t>
              </a:r>
            </a:p>
          </p:txBody>
        </p:sp>
      </p:grpSp>
      <p:sp>
        <p:nvSpPr>
          <p:cNvPr id="3" name="TextBox 2">
            <a:extLst>
              <a:ext uri="{FF2B5EF4-FFF2-40B4-BE49-F238E27FC236}">
                <a16:creationId xmlns:a16="http://schemas.microsoft.com/office/drawing/2014/main" id="{B1E6952F-3E25-4730-8CCB-088467C4E28D}"/>
              </a:ext>
            </a:extLst>
          </p:cNvPr>
          <p:cNvSpPr txBox="1"/>
          <p:nvPr/>
        </p:nvSpPr>
        <p:spPr>
          <a:xfrm>
            <a:off x="7828084" y="3784962"/>
            <a:ext cx="3892311"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Family/Community/Friends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27E45C4D-DA3F-4880-9777-39A9D40083E5}"/>
              </a:ext>
            </a:extLst>
          </p:cNvPr>
          <p:cNvSpPr txBox="1"/>
          <p:nvPr/>
        </p:nvSpPr>
        <p:spPr>
          <a:xfrm>
            <a:off x="4529858" y="5955456"/>
            <a:ext cx="3211497" cy="369332"/>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*Child or Young Person</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ACA3A81D-B97A-4981-99A7-B7D27226824F}"/>
              </a:ext>
            </a:extLst>
          </p:cNvPr>
          <p:cNvSpPr txBox="1"/>
          <p:nvPr/>
        </p:nvSpPr>
        <p:spPr>
          <a:xfrm>
            <a:off x="3935430" y="1369376"/>
            <a:ext cx="4400355" cy="369332"/>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School/College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4006114-8505-4CDF-A2A7-540ED4F2A713}"/>
              </a:ext>
            </a:extLst>
          </p:cNvPr>
          <p:cNvSpPr txBox="1"/>
          <p:nvPr/>
        </p:nvSpPr>
        <p:spPr>
          <a:xfrm>
            <a:off x="1593878" y="3784962"/>
            <a:ext cx="2861479" cy="369332"/>
          </a:xfrm>
          <a:prstGeom prst="rect">
            <a:avLst/>
          </a:prstGeom>
          <a:noFill/>
        </p:spPr>
        <p:txBody>
          <a:bodyPr wrap="square" rtlCol="0">
            <a:spAutoFit/>
          </a:bodyPr>
          <a:lstStyle/>
          <a:p>
            <a:pPr algn="ctr"/>
            <a:r>
              <a:rPr lang="en-GB" b="1" dirty="0">
                <a:latin typeface="Open Sans" panose="020B0606030504020204" pitchFamily="34" charset="0"/>
                <a:ea typeface="Open Sans" panose="020B0606030504020204" pitchFamily="34" charset="0"/>
                <a:cs typeface="Open Sans" panose="020B0606030504020204" pitchFamily="34" charset="0"/>
              </a:rPr>
              <a:t>5 Rs and PFA approach</a:t>
            </a:r>
          </a:p>
        </p:txBody>
      </p:sp>
      <p:pic>
        <p:nvPicPr>
          <p:cNvPr id="12" name="Graphic 23" descr="Users">
            <a:extLst>
              <a:ext uri="{FF2B5EF4-FFF2-40B4-BE49-F238E27FC236}">
                <a16:creationId xmlns:a16="http://schemas.microsoft.com/office/drawing/2014/main" id="{0EB2EA0D-6CB8-4B15-8147-8BD71862E07D}"/>
              </a:ext>
            </a:extLst>
          </p:cNvPr>
          <p:cNvPicPr/>
          <p:nvPr/>
        </p:nvPicPr>
        <p:blipFill>
          <a:blip r:embed="rId4">
            <a:extLst>
              <a:ext uri="{96DAC541-7B7A-43D3-8B79-37D633B846F1}">
                <asvg:svgBlip xmlns:asvg="http://schemas.microsoft.com/office/drawing/2016/SVG/main" r:embed="rId5"/>
              </a:ext>
            </a:extLst>
          </a:blip>
          <a:stretch>
            <a:fillRect/>
          </a:stretch>
        </p:blipFill>
        <p:spPr>
          <a:xfrm>
            <a:off x="1789126" y="1287376"/>
            <a:ext cx="1372870" cy="1276985"/>
          </a:xfrm>
          <a:prstGeom prst="rect">
            <a:avLst/>
          </a:prstGeom>
        </p:spPr>
      </p:pic>
    </p:spTree>
    <p:extLst>
      <p:ext uri="{BB962C8B-B14F-4D97-AF65-F5344CB8AC3E}">
        <p14:creationId xmlns:p14="http://schemas.microsoft.com/office/powerpoint/2010/main" val="903262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automatically generated">
            <a:extLst>
              <a:ext uri="{FF2B5EF4-FFF2-40B4-BE49-F238E27FC236}">
                <a16:creationId xmlns:a16="http://schemas.microsoft.com/office/drawing/2014/main" id="{5F3DA576-6CBC-4525-9C1A-620B36C1A02A}"/>
              </a:ext>
            </a:extLst>
          </p:cNvPr>
          <p:cNvPicPr>
            <a:picLocks noChangeAspect="1"/>
          </p:cNvPicPr>
          <p:nvPr/>
        </p:nvPicPr>
        <p:blipFill rotWithShape="1">
          <a:blip r:embed="rId3">
            <a:extLst>
              <a:ext uri="{28A0092B-C50C-407E-A947-70E740481C1C}">
                <a14:useLocalDpi xmlns:a14="http://schemas.microsoft.com/office/drawing/2010/main" val="0"/>
              </a:ext>
            </a:extLst>
          </a:blip>
          <a:srcRect t="8245"/>
          <a:stretch/>
        </p:blipFill>
        <p:spPr>
          <a:xfrm>
            <a:off x="0" y="156408"/>
            <a:ext cx="12192000" cy="6292507"/>
          </a:xfrm>
          <a:prstGeom prst="rect">
            <a:avLst/>
          </a:prstGeom>
        </p:spPr>
      </p:pic>
      <p:grpSp>
        <p:nvGrpSpPr>
          <p:cNvPr id="4" name="Group 3">
            <a:extLst>
              <a:ext uri="{FF2B5EF4-FFF2-40B4-BE49-F238E27FC236}">
                <a16:creationId xmlns:a16="http://schemas.microsoft.com/office/drawing/2014/main" id="{85B3D6F3-A247-4E19-8825-436CA1EAB0D4}"/>
              </a:ext>
            </a:extLst>
          </p:cNvPr>
          <p:cNvGrpSpPr/>
          <p:nvPr/>
        </p:nvGrpSpPr>
        <p:grpSpPr>
          <a:xfrm>
            <a:off x="0" y="-13"/>
            <a:ext cx="12192000" cy="840631"/>
            <a:chOff x="0" y="-13"/>
            <a:chExt cx="12192000" cy="840631"/>
          </a:xfrm>
        </p:grpSpPr>
        <p:sp>
          <p:nvSpPr>
            <p:cNvPr id="5" name="Rectangle 4">
              <a:extLst>
                <a:ext uri="{FF2B5EF4-FFF2-40B4-BE49-F238E27FC236}">
                  <a16:creationId xmlns:a16="http://schemas.microsoft.com/office/drawing/2014/main" id="{E1DDF4F4-25C2-4B6A-B161-784152908AE6}"/>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FC2A29F-39B4-49DE-AE82-CEB76FBE6C6C}"/>
                </a:ext>
              </a:extLst>
            </p:cNvPr>
            <p:cNvSpPr txBox="1"/>
            <p:nvPr/>
          </p:nvSpPr>
          <p:spPr>
            <a:xfrm>
              <a:off x="2030812" y="9621"/>
              <a:ext cx="8410356" cy="83099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Behaviours That Might Indicate Need For More Support Following Bereavement Or Loss</a:t>
              </a:r>
            </a:p>
          </p:txBody>
        </p:sp>
      </p:grpSp>
      <p:sp>
        <p:nvSpPr>
          <p:cNvPr id="19" name="Content Placeholder 2">
            <a:extLst>
              <a:ext uri="{FF2B5EF4-FFF2-40B4-BE49-F238E27FC236}">
                <a16:creationId xmlns:a16="http://schemas.microsoft.com/office/drawing/2014/main" id="{B903B82D-16F1-4AEE-A15B-845E2CC58727}"/>
              </a:ext>
            </a:extLst>
          </p:cNvPr>
          <p:cNvSpPr txBox="1">
            <a:spLocks/>
          </p:cNvSpPr>
          <p:nvPr/>
        </p:nvSpPr>
        <p:spPr>
          <a:xfrm>
            <a:off x="7978777" y="5846501"/>
            <a:ext cx="3787305" cy="9319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school/college experiences death of a pupil or staff member, seek specialist help.</a:t>
            </a:r>
          </a:p>
        </p:txBody>
      </p:sp>
      <p:sp>
        <p:nvSpPr>
          <p:cNvPr id="21" name="TextBox 20">
            <a:extLst>
              <a:ext uri="{FF2B5EF4-FFF2-40B4-BE49-F238E27FC236}">
                <a16:creationId xmlns:a16="http://schemas.microsoft.com/office/drawing/2014/main" id="{3C023CD7-2E3B-486F-90D9-3C4C28925AB6}"/>
              </a:ext>
            </a:extLst>
          </p:cNvPr>
          <p:cNvSpPr txBox="1"/>
          <p:nvPr/>
        </p:nvSpPr>
        <p:spPr>
          <a:xfrm>
            <a:off x="734672" y="1210002"/>
            <a:ext cx="1512958" cy="646331"/>
          </a:xfrm>
          <a:prstGeom prst="rect">
            <a:avLst/>
          </a:prstGeom>
          <a:noFill/>
        </p:spPr>
        <p:txBody>
          <a:bodyPr wrap="square" rtlCol="0">
            <a:spAutoFit/>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Persistently withdrawn</a:t>
            </a:r>
          </a:p>
        </p:txBody>
      </p:sp>
      <p:sp>
        <p:nvSpPr>
          <p:cNvPr id="22" name="TextBox 21">
            <a:extLst>
              <a:ext uri="{FF2B5EF4-FFF2-40B4-BE49-F238E27FC236}">
                <a16:creationId xmlns:a16="http://schemas.microsoft.com/office/drawing/2014/main" id="{342B709B-B6D0-44B7-BC86-13E4C149AF7B}"/>
              </a:ext>
            </a:extLst>
          </p:cNvPr>
          <p:cNvSpPr txBox="1"/>
          <p:nvPr/>
        </p:nvSpPr>
        <p:spPr>
          <a:xfrm>
            <a:off x="2247630" y="2638424"/>
            <a:ext cx="3254021" cy="923330"/>
          </a:xfrm>
          <a:prstGeom prst="rect">
            <a:avLst/>
          </a:prstGeom>
          <a:noFill/>
        </p:spPr>
        <p:txBody>
          <a:bodyPr wrap="square" rtlCol="0">
            <a:spAutoFit/>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Challenging behaviours, or being extra good, making pain/grief less visible</a:t>
            </a:r>
          </a:p>
        </p:txBody>
      </p:sp>
      <p:sp>
        <p:nvSpPr>
          <p:cNvPr id="23" name="TextBox 22">
            <a:extLst>
              <a:ext uri="{FF2B5EF4-FFF2-40B4-BE49-F238E27FC236}">
                <a16:creationId xmlns:a16="http://schemas.microsoft.com/office/drawing/2014/main" id="{6A6086A5-CE4A-4F37-9CAC-8FB7DA253537}"/>
              </a:ext>
            </a:extLst>
          </p:cNvPr>
          <p:cNvSpPr txBox="1"/>
          <p:nvPr/>
        </p:nvSpPr>
        <p:spPr>
          <a:xfrm>
            <a:off x="7037054" y="2638424"/>
            <a:ext cx="1783512" cy="923330"/>
          </a:xfrm>
          <a:prstGeom prst="rect">
            <a:avLst/>
          </a:prstGeom>
          <a:noFill/>
        </p:spPr>
        <p:txBody>
          <a:bodyPr wrap="square" rtlCol="0">
            <a:spAutoFit/>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Repeated poor sleep and nightmares</a:t>
            </a:r>
          </a:p>
        </p:txBody>
      </p:sp>
      <p:sp>
        <p:nvSpPr>
          <p:cNvPr id="25" name="TextBox 24">
            <a:extLst>
              <a:ext uri="{FF2B5EF4-FFF2-40B4-BE49-F238E27FC236}">
                <a16:creationId xmlns:a16="http://schemas.microsoft.com/office/drawing/2014/main" id="{A7A152B6-5DB6-49FA-B009-262122859213}"/>
              </a:ext>
            </a:extLst>
          </p:cNvPr>
          <p:cNvSpPr txBox="1"/>
          <p:nvPr/>
        </p:nvSpPr>
        <p:spPr>
          <a:xfrm>
            <a:off x="6235990" y="1147379"/>
            <a:ext cx="2970230" cy="646331"/>
          </a:xfrm>
          <a:prstGeom prst="rect">
            <a:avLst/>
          </a:prstGeom>
          <a:noFill/>
        </p:spPr>
        <p:txBody>
          <a:bodyPr wrap="square" rtlCol="0">
            <a:spAutoFit/>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Regress to the behaviour of a younger child</a:t>
            </a:r>
          </a:p>
        </p:txBody>
      </p:sp>
      <p:sp>
        <p:nvSpPr>
          <p:cNvPr id="27" name="TextBox 26">
            <a:extLst>
              <a:ext uri="{FF2B5EF4-FFF2-40B4-BE49-F238E27FC236}">
                <a16:creationId xmlns:a16="http://schemas.microsoft.com/office/drawing/2014/main" id="{AF3F3DF9-5792-46B2-ABFF-79E0C88FC5F2}"/>
              </a:ext>
            </a:extLst>
          </p:cNvPr>
          <p:cNvSpPr txBox="1"/>
          <p:nvPr/>
        </p:nvSpPr>
        <p:spPr>
          <a:xfrm>
            <a:off x="1908283" y="4658345"/>
            <a:ext cx="2139964" cy="646331"/>
          </a:xfrm>
          <a:prstGeom prst="rect">
            <a:avLst/>
          </a:prstGeom>
          <a:noFill/>
        </p:spPr>
        <p:txBody>
          <a:bodyPr wrap="square" rtlCol="0">
            <a:spAutoFit/>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Becoming disorganised</a:t>
            </a:r>
          </a:p>
        </p:txBody>
      </p:sp>
      <p:sp>
        <p:nvSpPr>
          <p:cNvPr id="33" name="TextBox 32">
            <a:extLst>
              <a:ext uri="{FF2B5EF4-FFF2-40B4-BE49-F238E27FC236}">
                <a16:creationId xmlns:a16="http://schemas.microsoft.com/office/drawing/2014/main" id="{01F5661F-38CC-4639-94D1-6D927FF83E07}"/>
              </a:ext>
            </a:extLst>
          </p:cNvPr>
          <p:cNvSpPr txBox="1"/>
          <p:nvPr/>
        </p:nvSpPr>
        <p:spPr>
          <a:xfrm>
            <a:off x="5234187" y="4658346"/>
            <a:ext cx="1547577" cy="646331"/>
          </a:xfrm>
          <a:prstGeom prst="rect">
            <a:avLst/>
          </a:prstGeom>
          <a:noFill/>
        </p:spPr>
        <p:txBody>
          <a:bodyPr wrap="square" rtlCol="0">
            <a:spAutoFit/>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Self-harming </a:t>
            </a:r>
          </a:p>
          <a:p>
            <a:pPr algn="ctr"/>
            <a:r>
              <a:rPr lang="en-GB" dirty="0">
                <a:latin typeface="Open Sans" panose="020B0606030504020204" pitchFamily="34" charset="0"/>
                <a:ea typeface="Open Sans" panose="020B0606030504020204" pitchFamily="34" charset="0"/>
                <a:cs typeface="Open Sans" panose="020B0606030504020204" pitchFamily="34" charset="0"/>
              </a:rPr>
              <a:t>or suicidal</a:t>
            </a:r>
          </a:p>
        </p:txBody>
      </p:sp>
      <p:sp>
        <p:nvSpPr>
          <p:cNvPr id="39" name="TextBox 38">
            <a:extLst>
              <a:ext uri="{FF2B5EF4-FFF2-40B4-BE49-F238E27FC236}">
                <a16:creationId xmlns:a16="http://schemas.microsoft.com/office/drawing/2014/main" id="{0A51FFF9-E115-4C42-8AFA-58E25FDD37E6}"/>
              </a:ext>
            </a:extLst>
          </p:cNvPr>
          <p:cNvSpPr txBox="1"/>
          <p:nvPr/>
        </p:nvSpPr>
        <p:spPr>
          <a:xfrm>
            <a:off x="7957750" y="4515505"/>
            <a:ext cx="3829358" cy="646331"/>
          </a:xfrm>
          <a:prstGeom prst="rect">
            <a:avLst/>
          </a:prstGeom>
          <a:noFill/>
        </p:spPr>
        <p:txBody>
          <a:bodyPr wrap="square" rtlCol="0">
            <a:spAutoFit/>
          </a:bodyPr>
          <a:lstStyle/>
          <a:p>
            <a:pPr algn="ctr"/>
            <a:r>
              <a:rPr lang="en-GB" b="1" dirty="0">
                <a:latin typeface="Open Sans" panose="020B0606030504020204" pitchFamily="34" charset="0"/>
                <a:ea typeface="Open Sans" panose="020B0606030504020204" pitchFamily="34" charset="0"/>
                <a:cs typeface="Open Sans" panose="020B0606030504020204" pitchFamily="34" charset="0"/>
              </a:rPr>
              <a:t>Beware of anyone showing too many problems, for too long.</a:t>
            </a:r>
          </a:p>
        </p:txBody>
      </p:sp>
      <p:pic>
        <p:nvPicPr>
          <p:cNvPr id="55" name="Picture 54" descr="A close up of a sign&#10;&#10;Description automatically generated">
            <a:extLst>
              <a:ext uri="{FF2B5EF4-FFF2-40B4-BE49-F238E27FC236}">
                <a16:creationId xmlns:a16="http://schemas.microsoft.com/office/drawing/2014/main" id="{B84CFE6D-528A-4B85-B0C3-1CDC29820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0188" y="5032242"/>
            <a:ext cx="931938" cy="931938"/>
          </a:xfrm>
          <a:prstGeom prst="rect">
            <a:avLst/>
          </a:prstGeom>
        </p:spPr>
      </p:pic>
      <p:sp>
        <p:nvSpPr>
          <p:cNvPr id="59" name="TextBox 58">
            <a:extLst>
              <a:ext uri="{FF2B5EF4-FFF2-40B4-BE49-F238E27FC236}">
                <a16:creationId xmlns:a16="http://schemas.microsoft.com/office/drawing/2014/main" id="{F69FF21A-44DF-4C12-910A-9DAD0D6E2B40}"/>
              </a:ext>
            </a:extLst>
          </p:cNvPr>
          <p:cNvSpPr txBox="1"/>
          <p:nvPr/>
        </p:nvSpPr>
        <p:spPr>
          <a:xfrm>
            <a:off x="3115414" y="975508"/>
            <a:ext cx="1961170" cy="923330"/>
          </a:xfrm>
          <a:prstGeom prst="rect">
            <a:avLst/>
          </a:prstGeom>
          <a:noFill/>
        </p:spPr>
        <p:txBody>
          <a:bodyPr wrap="square" rtlCol="0">
            <a:spAutoFit/>
          </a:bodyPr>
          <a:lstStyle/>
          <a:p>
            <a:pPr algn="ctr"/>
            <a:r>
              <a:rPr lang="en-GB" sz="1800" dirty="0">
                <a:latin typeface="Open Sans" panose="020B0606030504020204" pitchFamily="34" charset="0"/>
                <a:ea typeface="Open Sans" panose="020B0606030504020204" pitchFamily="34" charset="0"/>
                <a:cs typeface="Open Sans" panose="020B0606030504020204" pitchFamily="34" charset="0"/>
              </a:rPr>
              <a:t>Regularly tearful, angry or over anxious</a:t>
            </a:r>
          </a:p>
        </p:txBody>
      </p:sp>
      <p:pic>
        <p:nvPicPr>
          <p:cNvPr id="16" name="Graphic 23" descr="Users">
            <a:extLst>
              <a:ext uri="{FF2B5EF4-FFF2-40B4-BE49-F238E27FC236}">
                <a16:creationId xmlns:a16="http://schemas.microsoft.com/office/drawing/2014/main" id="{98EE706C-B3C8-4124-94CB-24769DDEE75E}"/>
              </a:ext>
            </a:extLst>
          </p:cNvPr>
          <p:cNvPicPr/>
          <p:nvPr/>
        </p:nvPicPr>
        <p:blipFill>
          <a:blip r:embed="rId5">
            <a:extLst>
              <a:ext uri="{96DAC541-7B7A-43D3-8B79-37D633B846F1}">
                <asvg:svgBlip xmlns:asvg="http://schemas.microsoft.com/office/drawing/2016/SVG/main" r:embed="rId6"/>
              </a:ext>
            </a:extLst>
          </a:blip>
          <a:stretch>
            <a:fillRect/>
          </a:stretch>
        </p:blipFill>
        <p:spPr>
          <a:xfrm>
            <a:off x="535413" y="2367451"/>
            <a:ext cx="1372870" cy="1276985"/>
          </a:xfrm>
          <a:prstGeom prst="rect">
            <a:avLst/>
          </a:prstGeom>
        </p:spPr>
      </p:pic>
    </p:spTree>
    <p:extLst>
      <p:ext uri="{BB962C8B-B14F-4D97-AF65-F5344CB8AC3E}">
        <p14:creationId xmlns:p14="http://schemas.microsoft.com/office/powerpoint/2010/main" val="481668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8FB99E1-EE18-4175-ADE9-66BE6799C1D6}"/>
              </a:ext>
            </a:extLst>
          </p:cNvPr>
          <p:cNvGrpSpPr/>
          <p:nvPr/>
        </p:nvGrpSpPr>
        <p:grpSpPr>
          <a:xfrm>
            <a:off x="0" y="-13"/>
            <a:ext cx="12192000" cy="6581287"/>
            <a:chOff x="0" y="-13"/>
            <a:chExt cx="12192000" cy="6581287"/>
          </a:xfrm>
        </p:grpSpPr>
        <p:grpSp>
          <p:nvGrpSpPr>
            <p:cNvPr id="5" name="Group 4">
              <a:extLst>
                <a:ext uri="{FF2B5EF4-FFF2-40B4-BE49-F238E27FC236}">
                  <a16:creationId xmlns:a16="http://schemas.microsoft.com/office/drawing/2014/main" id="{3A1E9CFF-9B2B-4EC3-988A-7391456911BF}"/>
                </a:ext>
              </a:extLst>
            </p:cNvPr>
            <p:cNvGrpSpPr/>
            <p:nvPr/>
          </p:nvGrpSpPr>
          <p:grpSpPr>
            <a:xfrm>
              <a:off x="0" y="-13"/>
              <a:ext cx="12192000" cy="839972"/>
              <a:chOff x="0" y="-13"/>
              <a:chExt cx="12192000" cy="839972"/>
            </a:xfrm>
          </p:grpSpPr>
          <p:sp>
            <p:nvSpPr>
              <p:cNvPr id="7" name="Rectangle 6">
                <a:extLst>
                  <a:ext uri="{FF2B5EF4-FFF2-40B4-BE49-F238E27FC236}">
                    <a16:creationId xmlns:a16="http://schemas.microsoft.com/office/drawing/2014/main" id="{D368918C-8B22-43E1-80EB-1CF327A068BB}"/>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AEAAE198-7C57-43B8-8C2E-BD99F14AC5B9}"/>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Introducing Ameera: Loss</a:t>
                </a:r>
              </a:p>
            </p:txBody>
          </p:sp>
        </p:grpSp>
        <p:sp>
          <p:nvSpPr>
            <p:cNvPr id="2" name="Content Placeholder 2">
              <a:extLst>
                <a:ext uri="{FF2B5EF4-FFF2-40B4-BE49-F238E27FC236}">
                  <a16:creationId xmlns:a16="http://schemas.microsoft.com/office/drawing/2014/main" id="{54E6965A-03BB-4833-B525-083ABE83C130}"/>
                </a:ext>
              </a:extLst>
            </p:cNvPr>
            <p:cNvSpPr txBox="1">
              <a:spLocks/>
            </p:cNvSpPr>
            <p:nvPr/>
          </p:nvSpPr>
          <p:spPr>
            <a:xfrm>
              <a:off x="218573" y="1141050"/>
              <a:ext cx="4942974" cy="5440224"/>
            </a:xfrm>
            <a:prstGeom prst="rect">
              <a:avLst/>
            </a:prstGeom>
            <a:solidFill>
              <a:srgbClr val="E9E9E9"/>
            </a:solidFill>
            <a:ln w="38100">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Ameera found studying for GCSEs quite challenging and didn’t achieve as well as she hoped but was keen to continue her studies.</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She had to change her original study plans and moved to a different school/college.</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She still feels very disappointed and angry.</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She is struggling to make new friends.</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Parents blame her teachers and the school.</a:t>
              </a:r>
            </a:p>
          </p:txBody>
        </p:sp>
        <p:pic>
          <p:nvPicPr>
            <p:cNvPr id="6" name="Picture 5" descr="A close up of a logo&#10;&#10;Description automatically generated">
              <a:extLst>
                <a:ext uri="{FF2B5EF4-FFF2-40B4-BE49-F238E27FC236}">
                  <a16:creationId xmlns:a16="http://schemas.microsoft.com/office/drawing/2014/main" id="{D5B5B1A0-77B4-41B5-A117-6255CDA29974}"/>
                </a:ext>
              </a:extLst>
            </p:cNvPr>
            <p:cNvPicPr>
              <a:picLocks noChangeAspect="1"/>
            </p:cNvPicPr>
            <p:nvPr/>
          </p:nvPicPr>
          <p:blipFill>
            <a:blip r:embed="rId3"/>
            <a:stretch>
              <a:fillRect/>
            </a:stretch>
          </p:blipFill>
          <p:spPr>
            <a:xfrm>
              <a:off x="6232742" y="1301596"/>
              <a:ext cx="2352632" cy="4705264"/>
            </a:xfrm>
            <a:prstGeom prst="rect">
              <a:avLst/>
            </a:prstGeom>
          </p:spPr>
        </p:pic>
        <p:pic>
          <p:nvPicPr>
            <p:cNvPr id="10" name="Picture 9" descr="A close up of a logo&#10;&#10;Description automatically generated">
              <a:extLst>
                <a:ext uri="{FF2B5EF4-FFF2-40B4-BE49-F238E27FC236}">
                  <a16:creationId xmlns:a16="http://schemas.microsoft.com/office/drawing/2014/main" id="{14D1EDA9-2051-4444-865F-1A85B8D27044}"/>
                </a:ext>
              </a:extLst>
            </p:cNvPr>
            <p:cNvPicPr>
              <a:picLocks noChangeAspect="1"/>
            </p:cNvPicPr>
            <p:nvPr/>
          </p:nvPicPr>
          <p:blipFill>
            <a:blip r:embed="rId3"/>
            <a:stretch>
              <a:fillRect/>
            </a:stretch>
          </p:blipFill>
          <p:spPr>
            <a:xfrm>
              <a:off x="8933737" y="1301596"/>
              <a:ext cx="1475182" cy="2950363"/>
            </a:xfrm>
            <a:prstGeom prst="rect">
              <a:avLst/>
            </a:prstGeom>
          </p:spPr>
        </p:pic>
        <p:sp>
          <p:nvSpPr>
            <p:cNvPr id="17" name="TextBox 16">
              <a:extLst>
                <a:ext uri="{FF2B5EF4-FFF2-40B4-BE49-F238E27FC236}">
                  <a16:creationId xmlns:a16="http://schemas.microsoft.com/office/drawing/2014/main" id="{C5B8F15E-E42A-46E9-B6EC-7BC5C786BFA4}"/>
                </a:ext>
              </a:extLst>
            </p:cNvPr>
            <p:cNvSpPr txBox="1"/>
            <p:nvPr/>
          </p:nvSpPr>
          <p:spPr>
            <a:xfrm>
              <a:off x="6509468" y="6068387"/>
              <a:ext cx="1799179" cy="400110"/>
            </a:xfrm>
            <a:prstGeom prst="rect">
              <a:avLst/>
            </a:prstGeom>
            <a:noFill/>
          </p:spPr>
          <p:txBody>
            <a:bodyPr wrap="square" rtlCol="0">
              <a:spAutoFit/>
            </a:bodyPr>
            <a:lstStyle/>
            <a:p>
              <a:pPr algn="ctr"/>
              <a:r>
                <a:rPr lang="en-GB" sz="2000" dirty="0">
                  <a:latin typeface="Open Sans" panose="020B0606030504020204" pitchFamily="34" charset="0"/>
                  <a:ea typeface="Open Sans" panose="020B0606030504020204" pitchFamily="34" charset="0"/>
                  <a:cs typeface="Open Sans" panose="020B0606030504020204" pitchFamily="34" charset="0"/>
                </a:rPr>
                <a:t>Ameera</a:t>
              </a:r>
            </a:p>
          </p:txBody>
        </p:sp>
        <p:sp>
          <p:nvSpPr>
            <p:cNvPr id="19" name="TextBox 18">
              <a:extLst>
                <a:ext uri="{FF2B5EF4-FFF2-40B4-BE49-F238E27FC236}">
                  <a16:creationId xmlns:a16="http://schemas.microsoft.com/office/drawing/2014/main" id="{4C660C12-9CF9-4EFD-942D-DA91E25AED3A}"/>
                </a:ext>
              </a:extLst>
            </p:cNvPr>
            <p:cNvSpPr txBox="1"/>
            <p:nvPr/>
          </p:nvSpPr>
          <p:spPr>
            <a:xfrm>
              <a:off x="9214281" y="4359653"/>
              <a:ext cx="2057831" cy="707886"/>
            </a:xfrm>
            <a:prstGeom prst="rect">
              <a:avLst/>
            </a:prstGeom>
            <a:noFill/>
          </p:spPr>
          <p:txBody>
            <a:bodyPr wrap="square" rtlCol="0">
              <a:spAutoFit/>
            </a:bodyPr>
            <a:lstStyle/>
            <a:p>
              <a:pPr algn="ctr"/>
              <a:r>
                <a:rPr lang="en-GB" sz="2000" dirty="0">
                  <a:latin typeface="Open Sans" panose="020B0606030504020204" pitchFamily="34" charset="0"/>
                  <a:ea typeface="Open Sans" panose="020B0606030504020204" pitchFamily="34" charset="0"/>
                  <a:cs typeface="Open Sans" panose="020B0606030504020204" pitchFamily="34" charset="0"/>
                </a:rPr>
                <a:t>Ameera’s Parents</a:t>
              </a:r>
            </a:p>
          </p:txBody>
        </p:sp>
      </p:grpSp>
      <p:pic>
        <p:nvPicPr>
          <p:cNvPr id="4" name="Picture 3" descr="A close up of a logo&#10;&#10;Description automatically generated">
            <a:extLst>
              <a:ext uri="{FF2B5EF4-FFF2-40B4-BE49-F238E27FC236}">
                <a16:creationId xmlns:a16="http://schemas.microsoft.com/office/drawing/2014/main" id="{C69CF848-DF1D-459E-AF74-E3731DBAFE5A}"/>
              </a:ext>
            </a:extLst>
          </p:cNvPr>
          <p:cNvPicPr>
            <a:picLocks noChangeAspect="1"/>
          </p:cNvPicPr>
          <p:nvPr/>
        </p:nvPicPr>
        <p:blipFill>
          <a:blip r:embed="rId3"/>
          <a:stretch>
            <a:fillRect/>
          </a:stretch>
        </p:blipFill>
        <p:spPr>
          <a:xfrm>
            <a:off x="10048390" y="1279930"/>
            <a:ext cx="1475182" cy="2950363"/>
          </a:xfrm>
          <a:prstGeom prst="rect">
            <a:avLst/>
          </a:prstGeom>
        </p:spPr>
      </p:pic>
      <p:pic>
        <p:nvPicPr>
          <p:cNvPr id="12" name="Graphic 23" descr="Users">
            <a:extLst>
              <a:ext uri="{FF2B5EF4-FFF2-40B4-BE49-F238E27FC236}">
                <a16:creationId xmlns:a16="http://schemas.microsoft.com/office/drawing/2014/main" id="{78B59B50-7375-47EB-9890-CF9BD36BC407}"/>
              </a:ext>
            </a:extLst>
          </p:cNvPr>
          <p:cNvPicPr/>
          <p:nvPr/>
        </p:nvPicPr>
        <p:blipFill>
          <a:blip r:embed="rId4">
            <a:extLst>
              <a:ext uri="{96DAC541-7B7A-43D3-8B79-37D633B846F1}">
                <asvg:svgBlip xmlns:asvg="http://schemas.microsoft.com/office/drawing/2016/SVG/main" r:embed="rId5"/>
              </a:ext>
            </a:extLst>
          </a:blip>
          <a:stretch>
            <a:fillRect/>
          </a:stretch>
        </p:blipFill>
        <p:spPr>
          <a:xfrm>
            <a:off x="5272824" y="901486"/>
            <a:ext cx="1372870" cy="1276985"/>
          </a:xfrm>
          <a:prstGeom prst="rect">
            <a:avLst/>
          </a:prstGeom>
        </p:spPr>
      </p:pic>
    </p:spTree>
    <p:extLst>
      <p:ext uri="{BB962C8B-B14F-4D97-AF65-F5344CB8AC3E}">
        <p14:creationId xmlns:p14="http://schemas.microsoft.com/office/powerpoint/2010/main" val="2033671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38D423-104D-4045-A54F-65B4FBF05931}"/>
              </a:ext>
            </a:extLst>
          </p:cNvPr>
          <p:cNvSpPr>
            <a:spLocks noGrp="1"/>
          </p:cNvSpPr>
          <p:nvPr>
            <p:ph idx="4294967295"/>
          </p:nvPr>
        </p:nvSpPr>
        <p:spPr>
          <a:xfrm>
            <a:off x="5364797" y="1141049"/>
            <a:ext cx="6608630" cy="5440223"/>
          </a:xfrm>
          <a:prstGeom prst="rect">
            <a:avLst/>
          </a:prstGeom>
          <a:solidFill>
            <a:srgbClr val="293C6C"/>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nSpc>
                <a:spcPct val="100000"/>
              </a:lnSpc>
              <a:spcBef>
                <a:spcPts val="0"/>
              </a:spcBef>
              <a:buClr>
                <a:schemeClr val="bg1"/>
              </a:buClr>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None/>
            </a:pPr>
            <a:r>
              <a:rPr lang="en-GB" sz="1800" dirty="0">
                <a:latin typeface="Open Sans" panose="020B0606030504020204" pitchFamily="34" charset="0"/>
                <a:ea typeface="Open Sans" panose="020B0606030504020204" pitchFamily="34" charset="0"/>
                <a:cs typeface="Open Sans" panose="020B0606030504020204" pitchFamily="34" charset="0"/>
              </a:rPr>
              <a:t>Ameera is still very disappointed with her grades.</a:t>
            </a:r>
          </a:p>
          <a:p>
            <a:pPr marL="0" indent="0">
              <a:lnSpc>
                <a:spcPct val="100000"/>
              </a:lnSpc>
              <a:spcBef>
                <a:spcPts val="0"/>
              </a:spcBef>
              <a:buClr>
                <a:schemeClr val="bg1"/>
              </a:buClr>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None/>
            </a:pPr>
            <a:r>
              <a:rPr lang="en-GB" sz="1800" dirty="0">
                <a:latin typeface="Open Sans" panose="020B0606030504020204" pitchFamily="34" charset="0"/>
                <a:ea typeface="Open Sans" panose="020B0606030504020204" pitchFamily="34" charset="0"/>
                <a:cs typeface="Open Sans" panose="020B0606030504020204" pitchFamily="34" charset="0"/>
              </a:rPr>
              <a:t>She has found moving educational establishments difficult.</a:t>
            </a:r>
          </a:p>
          <a:p>
            <a:pPr marL="0" indent="0">
              <a:lnSpc>
                <a:spcPct val="100000"/>
              </a:lnSpc>
              <a:spcBef>
                <a:spcPts val="0"/>
              </a:spcBef>
              <a:buClr>
                <a:schemeClr val="bg1"/>
              </a:buClr>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None/>
            </a:pPr>
            <a:r>
              <a:rPr lang="en-GB" sz="1800" dirty="0">
                <a:latin typeface="Open Sans" panose="020B0606030504020204" pitchFamily="34" charset="0"/>
                <a:ea typeface="Open Sans" panose="020B0606030504020204" pitchFamily="34" charset="0"/>
                <a:cs typeface="Open Sans" panose="020B0606030504020204" pitchFamily="34" charset="0"/>
              </a:rPr>
              <a:t>She feels distanced from old friends and is struggling to make new friends.</a:t>
            </a:r>
          </a:p>
          <a:p>
            <a:pPr marL="0" indent="0">
              <a:lnSpc>
                <a:spcPct val="100000"/>
              </a:lnSpc>
              <a:spcBef>
                <a:spcPts val="0"/>
              </a:spcBef>
              <a:buClr>
                <a:schemeClr val="bg1"/>
              </a:buClr>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None/>
            </a:pPr>
            <a:r>
              <a:rPr lang="en-GB" sz="1800" dirty="0">
                <a:latin typeface="Open Sans" panose="020B0606030504020204" pitchFamily="34" charset="0"/>
                <a:ea typeface="Open Sans" panose="020B0606030504020204" pitchFamily="34" charset="0"/>
                <a:cs typeface="Open Sans" panose="020B0606030504020204" pitchFamily="34" charset="0"/>
              </a:rPr>
              <a:t>All this is impacting on her self esteem which is at an all time low.</a:t>
            </a:r>
          </a:p>
          <a:p>
            <a:pPr marL="0" indent="0">
              <a:lnSpc>
                <a:spcPct val="100000"/>
              </a:lnSpc>
              <a:spcBef>
                <a:spcPts val="0"/>
              </a:spcBef>
              <a:buClr>
                <a:schemeClr val="bg1"/>
              </a:buClr>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None/>
            </a:pPr>
            <a:r>
              <a:rPr lang="en-GB" sz="1800" dirty="0">
                <a:latin typeface="Open Sans" panose="020B0606030504020204" pitchFamily="34" charset="0"/>
                <a:ea typeface="Open Sans" panose="020B0606030504020204" pitchFamily="34" charset="0"/>
                <a:cs typeface="Open Sans" panose="020B0606030504020204" pitchFamily="34" charset="0"/>
              </a:rPr>
              <a:t>Ameera’s attendance has dropped and she is thinking of quitting school/college.</a:t>
            </a:r>
          </a:p>
          <a:p>
            <a:pPr marL="0" indent="0">
              <a:lnSpc>
                <a:spcPct val="100000"/>
              </a:lnSpc>
              <a:spcBef>
                <a:spcPts val="0"/>
              </a:spcBef>
              <a:buClr>
                <a:schemeClr val="bg1"/>
              </a:buClr>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None/>
            </a:pPr>
            <a:r>
              <a:rPr lang="en-GB" sz="1800" dirty="0">
                <a:latin typeface="Open Sans" panose="020B0606030504020204" pitchFamily="34" charset="0"/>
                <a:ea typeface="Open Sans" panose="020B0606030504020204" pitchFamily="34" charset="0"/>
                <a:cs typeface="Open Sans" panose="020B0606030504020204" pitchFamily="34" charset="0"/>
              </a:rPr>
              <a:t>Her parents are very angry and blame her teachers and school.</a:t>
            </a:r>
          </a:p>
        </p:txBody>
      </p:sp>
      <p:grpSp>
        <p:nvGrpSpPr>
          <p:cNvPr id="7" name="Group 6">
            <a:extLst>
              <a:ext uri="{FF2B5EF4-FFF2-40B4-BE49-F238E27FC236}">
                <a16:creationId xmlns:a16="http://schemas.microsoft.com/office/drawing/2014/main" id="{E52D3B44-E1B6-417E-A62D-870A3CE73AD9}"/>
              </a:ext>
            </a:extLst>
          </p:cNvPr>
          <p:cNvGrpSpPr/>
          <p:nvPr/>
        </p:nvGrpSpPr>
        <p:grpSpPr>
          <a:xfrm>
            <a:off x="0" y="-13"/>
            <a:ext cx="12192000" cy="839972"/>
            <a:chOff x="0" y="-13"/>
            <a:chExt cx="12192000" cy="839972"/>
          </a:xfrm>
        </p:grpSpPr>
        <p:sp>
          <p:nvSpPr>
            <p:cNvPr id="9" name="Rectangle 8">
              <a:extLst>
                <a:ext uri="{FF2B5EF4-FFF2-40B4-BE49-F238E27FC236}">
                  <a16:creationId xmlns:a16="http://schemas.microsoft.com/office/drawing/2014/main" id="{22629521-9DC5-4343-8BBB-172F77E4B2A4}"/>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6A25460-E7FF-4F6C-9793-F0F8CD663963}"/>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Ameera’s Challenges</a:t>
              </a:r>
            </a:p>
          </p:txBody>
        </p:sp>
      </p:grpSp>
      <p:sp>
        <p:nvSpPr>
          <p:cNvPr id="5" name="Content Placeholder 2">
            <a:extLst>
              <a:ext uri="{FF2B5EF4-FFF2-40B4-BE49-F238E27FC236}">
                <a16:creationId xmlns:a16="http://schemas.microsoft.com/office/drawing/2014/main" id="{E81A8F07-9F2F-451D-8C6C-F27D2303808D}"/>
              </a:ext>
            </a:extLst>
          </p:cNvPr>
          <p:cNvSpPr txBox="1">
            <a:spLocks/>
          </p:cNvSpPr>
          <p:nvPr/>
        </p:nvSpPr>
        <p:spPr>
          <a:xfrm>
            <a:off x="218573" y="1141050"/>
            <a:ext cx="4942974" cy="5440224"/>
          </a:xfrm>
          <a:prstGeom prst="rect">
            <a:avLst/>
          </a:prstGeom>
          <a:solidFill>
            <a:srgbClr val="E9E9E9"/>
          </a:solidFill>
          <a:ln w="38100">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Ameera found studying for GCSEs quite challenging and didn’t achieve as well as she hoped but was keen to continue her studies.</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She had to change her original study plans and moved to a different school/college.</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She still feels very disappointed and angry.</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She is struggling to make new friends.</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Parents blame her teachers and the school.</a:t>
            </a:r>
          </a:p>
        </p:txBody>
      </p:sp>
    </p:spTree>
    <p:extLst>
      <p:ext uri="{BB962C8B-B14F-4D97-AF65-F5344CB8AC3E}">
        <p14:creationId xmlns:p14="http://schemas.microsoft.com/office/powerpoint/2010/main" val="2227239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lose up of a logo&#10;&#10;Description automatically generated">
            <a:extLst>
              <a:ext uri="{FF2B5EF4-FFF2-40B4-BE49-F238E27FC236}">
                <a16:creationId xmlns:a16="http://schemas.microsoft.com/office/drawing/2014/main" id="{E63FCB10-5B51-487E-BC2F-E824D13A7FE9}"/>
              </a:ext>
            </a:extLst>
          </p:cNvPr>
          <p:cNvPicPr>
            <a:picLocks noChangeAspect="1"/>
          </p:cNvPicPr>
          <p:nvPr/>
        </p:nvPicPr>
        <p:blipFill>
          <a:blip r:embed="rId3"/>
          <a:stretch>
            <a:fillRect/>
          </a:stretch>
        </p:blipFill>
        <p:spPr>
          <a:xfrm>
            <a:off x="8470281" y="1118692"/>
            <a:ext cx="1563867" cy="1611826"/>
          </a:xfrm>
          <a:prstGeom prst="rect">
            <a:avLst/>
          </a:prstGeom>
        </p:spPr>
      </p:pic>
      <p:pic>
        <p:nvPicPr>
          <p:cNvPr id="15" name="Picture 14" descr="A close up of a logo&#10;&#10;Description automatically generated">
            <a:extLst>
              <a:ext uri="{FF2B5EF4-FFF2-40B4-BE49-F238E27FC236}">
                <a16:creationId xmlns:a16="http://schemas.microsoft.com/office/drawing/2014/main" id="{4AD9C553-F7EE-4242-99B0-2619ED984845}"/>
              </a:ext>
            </a:extLst>
          </p:cNvPr>
          <p:cNvPicPr>
            <a:picLocks noChangeAspect="1"/>
          </p:cNvPicPr>
          <p:nvPr/>
        </p:nvPicPr>
        <p:blipFill>
          <a:blip r:embed="rId3"/>
          <a:stretch>
            <a:fillRect/>
          </a:stretch>
        </p:blipFill>
        <p:spPr>
          <a:xfrm>
            <a:off x="6910139" y="1118692"/>
            <a:ext cx="1563867" cy="1611826"/>
          </a:xfrm>
          <a:prstGeom prst="rect">
            <a:avLst/>
          </a:prstGeom>
        </p:spPr>
      </p:pic>
      <p:pic>
        <p:nvPicPr>
          <p:cNvPr id="2" name="Picture 1" descr="A close up of a logo&#10;&#10;Description automatically generated">
            <a:extLst>
              <a:ext uri="{FF2B5EF4-FFF2-40B4-BE49-F238E27FC236}">
                <a16:creationId xmlns:a16="http://schemas.microsoft.com/office/drawing/2014/main" id="{1D1C6738-FCB7-4331-9F94-4FBB73F5B04C}"/>
              </a:ext>
            </a:extLst>
          </p:cNvPr>
          <p:cNvPicPr>
            <a:picLocks noChangeAspect="1"/>
          </p:cNvPicPr>
          <p:nvPr/>
        </p:nvPicPr>
        <p:blipFill>
          <a:blip r:embed="rId3"/>
          <a:stretch>
            <a:fillRect/>
          </a:stretch>
        </p:blipFill>
        <p:spPr>
          <a:xfrm>
            <a:off x="5349997" y="1118692"/>
            <a:ext cx="1563867" cy="1611826"/>
          </a:xfrm>
          <a:prstGeom prst="rect">
            <a:avLst/>
          </a:prstGeom>
        </p:spPr>
      </p:pic>
      <p:sp>
        <p:nvSpPr>
          <p:cNvPr id="3" name="Content Placeholder 2">
            <a:extLst>
              <a:ext uri="{FF2B5EF4-FFF2-40B4-BE49-F238E27FC236}">
                <a16:creationId xmlns:a16="http://schemas.microsoft.com/office/drawing/2014/main" id="{A538D423-104D-4045-A54F-65B4FBF05931}"/>
              </a:ext>
            </a:extLst>
          </p:cNvPr>
          <p:cNvSpPr>
            <a:spLocks noGrp="1"/>
          </p:cNvSpPr>
          <p:nvPr>
            <p:ph idx="4294967295"/>
          </p:nvPr>
        </p:nvSpPr>
        <p:spPr>
          <a:xfrm>
            <a:off x="5388304" y="1922022"/>
            <a:ext cx="6608630" cy="979478"/>
          </a:xfrm>
          <a:prstGeom prst="rect">
            <a:avLst/>
          </a:prstGeom>
          <a:solidFill>
            <a:srgbClr val="293C6C"/>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0" indent="0">
              <a:lnSpc>
                <a:spcPct val="100000"/>
              </a:lnSpc>
              <a:spcBef>
                <a:spcPts val="0"/>
              </a:spcBef>
              <a:buClr>
                <a:schemeClr val="bg1"/>
              </a:buClr>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None/>
            </a:pPr>
            <a:r>
              <a:rPr lang="en-GB" sz="1800" dirty="0">
                <a:latin typeface="Open Sans" panose="020B0606030504020204" pitchFamily="34" charset="0"/>
                <a:ea typeface="Open Sans" panose="020B0606030504020204" pitchFamily="34" charset="0"/>
                <a:cs typeface="Open Sans" panose="020B0606030504020204" pitchFamily="34" charset="0"/>
              </a:rPr>
              <a:t>Ameera has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spoken to her parents</a:t>
            </a:r>
            <a:r>
              <a:rPr lang="en-GB" sz="1800" dirty="0">
                <a:latin typeface="Open Sans" panose="020B0606030504020204" pitchFamily="34" charset="0"/>
                <a:ea typeface="Open Sans" panose="020B0606030504020204" pitchFamily="34" charset="0"/>
                <a:cs typeface="Open Sans" panose="020B0606030504020204" pitchFamily="34" charset="0"/>
              </a:rPr>
              <a:t> about her challenges and worries. She wants to find out what her options are.</a:t>
            </a:r>
          </a:p>
        </p:txBody>
      </p:sp>
      <p:grpSp>
        <p:nvGrpSpPr>
          <p:cNvPr id="7" name="Group 6">
            <a:extLst>
              <a:ext uri="{FF2B5EF4-FFF2-40B4-BE49-F238E27FC236}">
                <a16:creationId xmlns:a16="http://schemas.microsoft.com/office/drawing/2014/main" id="{E52D3B44-E1B6-417E-A62D-870A3CE73AD9}"/>
              </a:ext>
            </a:extLst>
          </p:cNvPr>
          <p:cNvGrpSpPr/>
          <p:nvPr/>
        </p:nvGrpSpPr>
        <p:grpSpPr>
          <a:xfrm>
            <a:off x="0" y="-13"/>
            <a:ext cx="12192000" cy="839972"/>
            <a:chOff x="0" y="-13"/>
            <a:chExt cx="12192000" cy="839972"/>
          </a:xfrm>
        </p:grpSpPr>
        <p:sp>
          <p:nvSpPr>
            <p:cNvPr id="9" name="Rectangle 8">
              <a:extLst>
                <a:ext uri="{FF2B5EF4-FFF2-40B4-BE49-F238E27FC236}">
                  <a16:creationId xmlns:a16="http://schemas.microsoft.com/office/drawing/2014/main" id="{22629521-9DC5-4343-8BBB-172F77E4B2A4}"/>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6A25460-E7FF-4F6C-9793-F0F8CD663963}"/>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How Can We Help Ameera To Help Herself?</a:t>
              </a:r>
            </a:p>
          </p:txBody>
        </p:sp>
      </p:grpSp>
      <p:sp>
        <p:nvSpPr>
          <p:cNvPr id="5" name="Content Placeholder 2">
            <a:extLst>
              <a:ext uri="{FF2B5EF4-FFF2-40B4-BE49-F238E27FC236}">
                <a16:creationId xmlns:a16="http://schemas.microsoft.com/office/drawing/2014/main" id="{E81A8F07-9F2F-451D-8C6C-F27D2303808D}"/>
              </a:ext>
            </a:extLst>
          </p:cNvPr>
          <p:cNvSpPr txBox="1">
            <a:spLocks/>
          </p:cNvSpPr>
          <p:nvPr/>
        </p:nvSpPr>
        <p:spPr>
          <a:xfrm>
            <a:off x="218573" y="1141050"/>
            <a:ext cx="4942974" cy="5440224"/>
          </a:xfrm>
          <a:prstGeom prst="rect">
            <a:avLst/>
          </a:prstGeom>
          <a:solidFill>
            <a:srgbClr val="E9E9E9"/>
          </a:solidFill>
          <a:ln w="38100">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Ameera is still very disappointed with her grades.</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She has found moving educational establishments difficult.</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She feels distanced from old friends and is struggling to make new friends.</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All this is impacting on her self esteem which is at an all time low.</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Ameera’s attendance has dropped and she is thinking of quitting School/College.</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Her parents are very angry and blame her teachers and school.</a:t>
            </a:r>
          </a:p>
        </p:txBody>
      </p:sp>
      <p:pic>
        <p:nvPicPr>
          <p:cNvPr id="16" name="Picture 15" descr="A picture containing light, drawing&#10;&#10;Description automatically generated">
            <a:extLst>
              <a:ext uri="{FF2B5EF4-FFF2-40B4-BE49-F238E27FC236}">
                <a16:creationId xmlns:a16="http://schemas.microsoft.com/office/drawing/2014/main" id="{0F5203C9-ED49-4389-89D0-530C22BCFEF1}"/>
              </a:ext>
            </a:extLst>
          </p:cNvPr>
          <p:cNvPicPr>
            <a:picLocks noChangeAspect="1"/>
          </p:cNvPicPr>
          <p:nvPr/>
        </p:nvPicPr>
        <p:blipFill rotWithShape="1">
          <a:blip r:embed="rId4"/>
          <a:srcRect b="37438"/>
          <a:stretch/>
        </p:blipFill>
        <p:spPr>
          <a:xfrm>
            <a:off x="7361030" y="1217341"/>
            <a:ext cx="672728" cy="420868"/>
          </a:xfrm>
          <a:prstGeom prst="rect">
            <a:avLst/>
          </a:prstGeom>
        </p:spPr>
      </p:pic>
      <p:sp>
        <p:nvSpPr>
          <p:cNvPr id="18" name="TextBox 17">
            <a:extLst>
              <a:ext uri="{FF2B5EF4-FFF2-40B4-BE49-F238E27FC236}">
                <a16:creationId xmlns:a16="http://schemas.microsoft.com/office/drawing/2014/main" id="{90CC3D6E-4260-4C72-B7E9-37C3DF1B6FAB}"/>
              </a:ext>
            </a:extLst>
          </p:cNvPr>
          <p:cNvSpPr txBox="1"/>
          <p:nvPr/>
        </p:nvSpPr>
        <p:spPr>
          <a:xfrm>
            <a:off x="7149361" y="1638019"/>
            <a:ext cx="1110065"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Reflection</a:t>
            </a:r>
          </a:p>
        </p:txBody>
      </p:sp>
      <p:sp>
        <p:nvSpPr>
          <p:cNvPr id="21" name="TextBox 20">
            <a:extLst>
              <a:ext uri="{FF2B5EF4-FFF2-40B4-BE49-F238E27FC236}">
                <a16:creationId xmlns:a16="http://schemas.microsoft.com/office/drawing/2014/main" id="{E32429BA-60DE-4DEC-ADCF-F17DE60DE7A2}"/>
              </a:ext>
            </a:extLst>
          </p:cNvPr>
          <p:cNvSpPr txBox="1"/>
          <p:nvPr/>
        </p:nvSpPr>
        <p:spPr>
          <a:xfrm>
            <a:off x="8578972" y="1643173"/>
            <a:ext cx="1296979"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Relationships</a:t>
            </a:r>
          </a:p>
        </p:txBody>
      </p:sp>
      <p:pic>
        <p:nvPicPr>
          <p:cNvPr id="22" name="Picture 21" descr="A picture containing clock&#10;&#10;Description automatically generated">
            <a:extLst>
              <a:ext uri="{FF2B5EF4-FFF2-40B4-BE49-F238E27FC236}">
                <a16:creationId xmlns:a16="http://schemas.microsoft.com/office/drawing/2014/main" id="{81EC11C5-4929-4172-B530-C638DB021006}"/>
              </a:ext>
            </a:extLst>
          </p:cNvPr>
          <p:cNvPicPr>
            <a:picLocks noChangeAspect="1"/>
          </p:cNvPicPr>
          <p:nvPr/>
        </p:nvPicPr>
        <p:blipFill>
          <a:blip r:embed="rId5"/>
          <a:stretch>
            <a:fillRect/>
          </a:stretch>
        </p:blipFill>
        <p:spPr>
          <a:xfrm>
            <a:off x="8992926" y="1215210"/>
            <a:ext cx="507418" cy="507418"/>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7A217867-3F26-4C97-A61A-6988A11AE74D}"/>
              </a:ext>
            </a:extLst>
          </p:cNvPr>
          <p:cNvPicPr>
            <a:picLocks noChangeAspect="1"/>
          </p:cNvPicPr>
          <p:nvPr/>
        </p:nvPicPr>
        <p:blipFill>
          <a:blip r:embed="rId6"/>
          <a:stretch>
            <a:fillRect/>
          </a:stretch>
        </p:blipFill>
        <p:spPr>
          <a:xfrm>
            <a:off x="5749040" y="1065527"/>
            <a:ext cx="762883" cy="762883"/>
          </a:xfrm>
          <a:prstGeom prst="rect">
            <a:avLst/>
          </a:prstGeom>
        </p:spPr>
      </p:pic>
      <p:sp>
        <p:nvSpPr>
          <p:cNvPr id="26" name="TextBox 25">
            <a:extLst>
              <a:ext uri="{FF2B5EF4-FFF2-40B4-BE49-F238E27FC236}">
                <a16:creationId xmlns:a16="http://schemas.microsoft.com/office/drawing/2014/main" id="{D6B42309-5F5F-4548-956D-B9BCE42784D4}"/>
              </a:ext>
            </a:extLst>
          </p:cNvPr>
          <p:cNvSpPr txBox="1"/>
          <p:nvPr/>
        </p:nvSpPr>
        <p:spPr>
          <a:xfrm>
            <a:off x="5399239" y="1638098"/>
            <a:ext cx="1477496"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Recognition</a:t>
            </a:r>
          </a:p>
        </p:txBody>
      </p:sp>
      <p:pic>
        <p:nvPicPr>
          <p:cNvPr id="29" name="Picture 28" descr="A close up of a logo&#10;&#10;Description automatically generated">
            <a:extLst>
              <a:ext uri="{FF2B5EF4-FFF2-40B4-BE49-F238E27FC236}">
                <a16:creationId xmlns:a16="http://schemas.microsoft.com/office/drawing/2014/main" id="{AB4554AE-53EB-419E-925D-1DCF1AA249C9}"/>
              </a:ext>
            </a:extLst>
          </p:cNvPr>
          <p:cNvPicPr>
            <a:picLocks noChangeAspect="1"/>
          </p:cNvPicPr>
          <p:nvPr/>
        </p:nvPicPr>
        <p:blipFill>
          <a:blip r:embed="rId3"/>
          <a:stretch>
            <a:fillRect/>
          </a:stretch>
        </p:blipFill>
        <p:spPr>
          <a:xfrm>
            <a:off x="5357948" y="3338463"/>
            <a:ext cx="1563867" cy="1611826"/>
          </a:xfrm>
          <a:prstGeom prst="rect">
            <a:avLst/>
          </a:prstGeom>
        </p:spPr>
      </p:pic>
      <p:pic>
        <p:nvPicPr>
          <p:cNvPr id="30" name="Picture 29" descr="A picture containing object, clock, window&#10;&#10;Description automatically generated">
            <a:extLst>
              <a:ext uri="{FF2B5EF4-FFF2-40B4-BE49-F238E27FC236}">
                <a16:creationId xmlns:a16="http://schemas.microsoft.com/office/drawing/2014/main" id="{D7ACBC81-FFFD-4E93-88ED-76272B78D38D}"/>
              </a:ext>
            </a:extLst>
          </p:cNvPr>
          <p:cNvPicPr>
            <a:picLocks noChangeAspect="1"/>
          </p:cNvPicPr>
          <p:nvPr/>
        </p:nvPicPr>
        <p:blipFill>
          <a:blip r:embed="rId7"/>
          <a:stretch>
            <a:fillRect/>
          </a:stretch>
        </p:blipFill>
        <p:spPr>
          <a:xfrm>
            <a:off x="5781570" y="3312835"/>
            <a:ext cx="712898" cy="712898"/>
          </a:xfrm>
          <a:prstGeom prst="rect">
            <a:avLst/>
          </a:prstGeom>
        </p:spPr>
      </p:pic>
      <p:sp>
        <p:nvSpPr>
          <p:cNvPr id="31" name="TextBox 30">
            <a:extLst>
              <a:ext uri="{FF2B5EF4-FFF2-40B4-BE49-F238E27FC236}">
                <a16:creationId xmlns:a16="http://schemas.microsoft.com/office/drawing/2014/main" id="{4B23F814-A1E1-4E6D-A898-3D2709F1AFB0}"/>
              </a:ext>
            </a:extLst>
          </p:cNvPr>
          <p:cNvSpPr txBox="1"/>
          <p:nvPr/>
        </p:nvSpPr>
        <p:spPr>
          <a:xfrm>
            <a:off x="5601918" y="3869113"/>
            <a:ext cx="1110065"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Regulation</a:t>
            </a:r>
          </a:p>
        </p:txBody>
      </p:sp>
      <p:pic>
        <p:nvPicPr>
          <p:cNvPr id="33" name="Picture 32" descr="A close up of a logo&#10;&#10;Description automatically generated">
            <a:extLst>
              <a:ext uri="{FF2B5EF4-FFF2-40B4-BE49-F238E27FC236}">
                <a16:creationId xmlns:a16="http://schemas.microsoft.com/office/drawing/2014/main" id="{8FBA6F4D-3255-4A24-8563-CA24E0B09B44}"/>
              </a:ext>
            </a:extLst>
          </p:cNvPr>
          <p:cNvPicPr>
            <a:picLocks noChangeAspect="1"/>
          </p:cNvPicPr>
          <p:nvPr/>
        </p:nvPicPr>
        <p:blipFill>
          <a:blip r:embed="rId3"/>
          <a:stretch>
            <a:fillRect/>
          </a:stretch>
        </p:blipFill>
        <p:spPr>
          <a:xfrm>
            <a:off x="6918090" y="3338463"/>
            <a:ext cx="1563867" cy="1611826"/>
          </a:xfrm>
          <a:prstGeom prst="rect">
            <a:avLst/>
          </a:prstGeom>
        </p:spPr>
      </p:pic>
      <p:sp>
        <p:nvSpPr>
          <p:cNvPr id="34" name="TextBox 33">
            <a:extLst>
              <a:ext uri="{FF2B5EF4-FFF2-40B4-BE49-F238E27FC236}">
                <a16:creationId xmlns:a16="http://schemas.microsoft.com/office/drawing/2014/main" id="{7A1A91B4-DFBE-4615-BB88-621D89137FE4}"/>
              </a:ext>
            </a:extLst>
          </p:cNvPr>
          <p:cNvSpPr txBox="1"/>
          <p:nvPr/>
        </p:nvSpPr>
        <p:spPr>
          <a:xfrm>
            <a:off x="7152647" y="3869112"/>
            <a:ext cx="1110065"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Resilience</a:t>
            </a:r>
          </a:p>
        </p:txBody>
      </p:sp>
      <p:pic>
        <p:nvPicPr>
          <p:cNvPr id="35" name="Picture 34" descr="A close up of a logo&#10;&#10;Description automatically generated">
            <a:extLst>
              <a:ext uri="{FF2B5EF4-FFF2-40B4-BE49-F238E27FC236}">
                <a16:creationId xmlns:a16="http://schemas.microsoft.com/office/drawing/2014/main" id="{F525F093-BA52-4A85-AEB8-35B425A6962E}"/>
              </a:ext>
            </a:extLst>
          </p:cNvPr>
          <p:cNvPicPr>
            <a:picLocks noChangeAspect="1"/>
          </p:cNvPicPr>
          <p:nvPr/>
        </p:nvPicPr>
        <p:blipFill>
          <a:blip r:embed="rId8"/>
          <a:stretch>
            <a:fillRect/>
          </a:stretch>
        </p:blipFill>
        <p:spPr>
          <a:xfrm>
            <a:off x="7462729" y="3421480"/>
            <a:ext cx="478313" cy="478313"/>
          </a:xfrm>
          <a:prstGeom prst="rect">
            <a:avLst/>
          </a:prstGeom>
        </p:spPr>
      </p:pic>
      <p:sp>
        <p:nvSpPr>
          <p:cNvPr id="6" name="Content Placeholder 2">
            <a:extLst>
              <a:ext uri="{FF2B5EF4-FFF2-40B4-BE49-F238E27FC236}">
                <a16:creationId xmlns:a16="http://schemas.microsoft.com/office/drawing/2014/main" id="{2C46EB1E-8081-460B-A477-0B1B600848D2}"/>
              </a:ext>
            </a:extLst>
          </p:cNvPr>
          <p:cNvSpPr txBox="1">
            <a:spLocks/>
          </p:cNvSpPr>
          <p:nvPr/>
        </p:nvSpPr>
        <p:spPr>
          <a:xfrm>
            <a:off x="5387859" y="4143721"/>
            <a:ext cx="6608630" cy="2429283"/>
          </a:xfrm>
          <a:prstGeom prst="rect">
            <a:avLst/>
          </a:prstGeom>
          <a:solidFill>
            <a:srgbClr val="293C6C"/>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00000"/>
              </a:lnSpc>
              <a:spcBef>
                <a:spcPts val="0"/>
              </a:spcBef>
              <a:buClr>
                <a:schemeClr val="bg1"/>
              </a:buClr>
              <a:buFont typeface="Arial" panose="020B0604020202020204" pitchFamily="34" charse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None/>
            </a:pPr>
            <a:r>
              <a:rPr lang="en-GB" sz="1800" dirty="0">
                <a:latin typeface="Open Sans" panose="020B0606030504020204" pitchFamily="34" charset="0"/>
                <a:ea typeface="Open Sans" panose="020B0606030504020204" pitchFamily="34" charset="0"/>
                <a:cs typeface="Open Sans" panose="020B0606030504020204" pitchFamily="34" charset="0"/>
              </a:rPr>
              <a:t>She has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arranged to meet a friend </a:t>
            </a:r>
            <a:r>
              <a:rPr lang="en-GB" sz="1800" dirty="0">
                <a:latin typeface="Open Sans" panose="020B0606030504020204" pitchFamily="34" charset="0"/>
                <a:ea typeface="Open Sans" panose="020B0606030504020204" pitchFamily="34" charset="0"/>
                <a:cs typeface="Open Sans" panose="020B0606030504020204" pitchFamily="34" charset="0"/>
              </a:rPr>
              <a:t>and go for a walk where she plans to share her dilemma.</a:t>
            </a:r>
          </a:p>
          <a:p>
            <a:pPr marL="0" indent="0">
              <a:lnSpc>
                <a:spcPct val="100000"/>
              </a:lnSpc>
              <a:spcBef>
                <a:spcPts val="0"/>
              </a:spcBef>
              <a:buClr>
                <a:schemeClr val="bg1"/>
              </a:buClr>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None/>
            </a:pPr>
            <a:r>
              <a:rPr lang="en-GB" sz="1800" dirty="0">
                <a:latin typeface="Open Sans" panose="020B0606030504020204" pitchFamily="34" charset="0"/>
                <a:ea typeface="Open Sans" panose="020B0606030504020204" pitchFamily="34" charset="0"/>
                <a:cs typeface="Open Sans" panose="020B0606030504020204" pitchFamily="34" charset="0"/>
              </a:rPr>
              <a:t>Ameera has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contacted School/College </a:t>
            </a:r>
            <a:r>
              <a:rPr lang="en-GB" sz="1800" dirty="0">
                <a:latin typeface="Open Sans" panose="020B0606030504020204" pitchFamily="34" charset="0"/>
                <a:ea typeface="Open Sans" panose="020B0606030504020204" pitchFamily="34" charset="0"/>
                <a:cs typeface="Open Sans" panose="020B0606030504020204" pitchFamily="34" charset="0"/>
              </a:rPr>
              <a:t>to discuss her options.</a:t>
            </a:r>
          </a:p>
          <a:p>
            <a:pPr marL="0" indent="0">
              <a:lnSpc>
                <a:spcPct val="100000"/>
              </a:lnSpc>
              <a:spcBef>
                <a:spcPts val="0"/>
              </a:spcBef>
              <a:buClr>
                <a:schemeClr val="bg1"/>
              </a:buClr>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None/>
            </a:pPr>
            <a:r>
              <a:rPr lang="en-GB" sz="1800" dirty="0">
                <a:latin typeface="Open Sans" panose="020B0606030504020204" pitchFamily="34" charset="0"/>
                <a:ea typeface="Open Sans" panose="020B0606030504020204" pitchFamily="34" charset="0"/>
                <a:cs typeface="Open Sans" panose="020B0606030504020204" pitchFamily="34" charset="0"/>
              </a:rPr>
              <a:t>Ameera is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willing to accept </a:t>
            </a:r>
            <a:r>
              <a:rPr lang="en-GB" sz="1800" dirty="0">
                <a:latin typeface="Open Sans" panose="020B0606030504020204" pitchFamily="34" charset="0"/>
                <a:ea typeface="Open Sans" panose="020B0606030504020204" pitchFamily="34" charset="0"/>
                <a:cs typeface="Open Sans" panose="020B0606030504020204" pitchFamily="34" charset="0"/>
              </a:rPr>
              <a:t>any support offered.</a:t>
            </a:r>
          </a:p>
        </p:txBody>
      </p:sp>
    </p:spTree>
    <p:extLst>
      <p:ext uri="{BB962C8B-B14F-4D97-AF65-F5344CB8AC3E}">
        <p14:creationId xmlns:p14="http://schemas.microsoft.com/office/powerpoint/2010/main" val="2302739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52D3B44-E1B6-417E-A62D-870A3CE73AD9}"/>
              </a:ext>
            </a:extLst>
          </p:cNvPr>
          <p:cNvGrpSpPr/>
          <p:nvPr/>
        </p:nvGrpSpPr>
        <p:grpSpPr>
          <a:xfrm>
            <a:off x="0" y="-13"/>
            <a:ext cx="12192000" cy="839972"/>
            <a:chOff x="0" y="-13"/>
            <a:chExt cx="12192000" cy="839972"/>
          </a:xfrm>
        </p:grpSpPr>
        <p:sp>
          <p:nvSpPr>
            <p:cNvPr id="9" name="Rectangle 8">
              <a:extLst>
                <a:ext uri="{FF2B5EF4-FFF2-40B4-BE49-F238E27FC236}">
                  <a16:creationId xmlns:a16="http://schemas.microsoft.com/office/drawing/2014/main" id="{22629521-9DC5-4343-8BBB-172F77E4B2A4}"/>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6A25460-E7FF-4F6C-9793-F0F8CD663963}"/>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What School/College Can Do To Help Ameera?</a:t>
              </a:r>
            </a:p>
          </p:txBody>
        </p:sp>
      </p:grpSp>
      <p:sp>
        <p:nvSpPr>
          <p:cNvPr id="5" name="Content Placeholder 2">
            <a:extLst>
              <a:ext uri="{FF2B5EF4-FFF2-40B4-BE49-F238E27FC236}">
                <a16:creationId xmlns:a16="http://schemas.microsoft.com/office/drawing/2014/main" id="{E81A8F07-9F2F-451D-8C6C-F27D2303808D}"/>
              </a:ext>
            </a:extLst>
          </p:cNvPr>
          <p:cNvSpPr txBox="1">
            <a:spLocks/>
          </p:cNvSpPr>
          <p:nvPr/>
        </p:nvSpPr>
        <p:spPr>
          <a:xfrm>
            <a:off x="218573" y="1141050"/>
            <a:ext cx="4942974" cy="5440224"/>
          </a:xfrm>
          <a:prstGeom prst="rect">
            <a:avLst/>
          </a:prstGeom>
          <a:solidFill>
            <a:srgbClr val="E9E9E9"/>
          </a:solidFill>
          <a:ln w="38100">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Ameera has spoken to her parents about her challenges and worries. She wants to find out what her options are.</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She has arranged to meet a friend and go for a walk where she plans to share her dilemma.</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Ameera has contacted School/College to discuss her options.</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Ameera is willing to accept any support offered.</a:t>
            </a:r>
          </a:p>
        </p:txBody>
      </p:sp>
      <p:pic>
        <p:nvPicPr>
          <p:cNvPr id="4" name="Picture 3" descr="A close up of a logo&#10;&#10;Description automatically generated">
            <a:extLst>
              <a:ext uri="{FF2B5EF4-FFF2-40B4-BE49-F238E27FC236}">
                <a16:creationId xmlns:a16="http://schemas.microsoft.com/office/drawing/2014/main" id="{361FE12F-EEFC-4AD3-84F6-504946D6E1F0}"/>
              </a:ext>
            </a:extLst>
          </p:cNvPr>
          <p:cNvPicPr>
            <a:picLocks noChangeAspect="1"/>
          </p:cNvPicPr>
          <p:nvPr/>
        </p:nvPicPr>
        <p:blipFill>
          <a:blip r:embed="rId3"/>
          <a:stretch>
            <a:fillRect/>
          </a:stretch>
        </p:blipFill>
        <p:spPr>
          <a:xfrm>
            <a:off x="5349997" y="1118692"/>
            <a:ext cx="1563867" cy="1611826"/>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2CA7FA15-9BEC-4A81-BD20-7AEF13367F9C}"/>
              </a:ext>
            </a:extLst>
          </p:cNvPr>
          <p:cNvPicPr>
            <a:picLocks noChangeAspect="1"/>
          </p:cNvPicPr>
          <p:nvPr/>
        </p:nvPicPr>
        <p:blipFill>
          <a:blip r:embed="rId4"/>
          <a:stretch>
            <a:fillRect/>
          </a:stretch>
        </p:blipFill>
        <p:spPr>
          <a:xfrm>
            <a:off x="5749040" y="1065527"/>
            <a:ext cx="762883" cy="762883"/>
          </a:xfrm>
          <a:prstGeom prst="rect">
            <a:avLst/>
          </a:prstGeom>
        </p:spPr>
      </p:pic>
      <p:sp>
        <p:nvSpPr>
          <p:cNvPr id="26" name="TextBox 25">
            <a:extLst>
              <a:ext uri="{FF2B5EF4-FFF2-40B4-BE49-F238E27FC236}">
                <a16:creationId xmlns:a16="http://schemas.microsoft.com/office/drawing/2014/main" id="{A24DFF1C-B332-46FC-959B-D0C0B69DA79C}"/>
              </a:ext>
            </a:extLst>
          </p:cNvPr>
          <p:cNvSpPr txBox="1"/>
          <p:nvPr/>
        </p:nvSpPr>
        <p:spPr>
          <a:xfrm>
            <a:off x="5399239" y="1638098"/>
            <a:ext cx="1477496"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Recognition</a:t>
            </a:r>
          </a:p>
        </p:txBody>
      </p:sp>
      <p:pic>
        <p:nvPicPr>
          <p:cNvPr id="28" name="Picture 27" descr="A close up of a logo&#10;&#10;Description automatically generated">
            <a:extLst>
              <a:ext uri="{FF2B5EF4-FFF2-40B4-BE49-F238E27FC236}">
                <a16:creationId xmlns:a16="http://schemas.microsoft.com/office/drawing/2014/main" id="{C19CC744-1FE1-4947-AB03-7E55026D3594}"/>
              </a:ext>
            </a:extLst>
          </p:cNvPr>
          <p:cNvPicPr>
            <a:picLocks noChangeAspect="1"/>
          </p:cNvPicPr>
          <p:nvPr/>
        </p:nvPicPr>
        <p:blipFill>
          <a:blip r:embed="rId3"/>
          <a:stretch>
            <a:fillRect/>
          </a:stretch>
        </p:blipFill>
        <p:spPr>
          <a:xfrm>
            <a:off x="6910139" y="1118692"/>
            <a:ext cx="1563867" cy="1611826"/>
          </a:xfrm>
          <a:prstGeom prst="rect">
            <a:avLst/>
          </a:prstGeom>
        </p:spPr>
      </p:pic>
      <p:sp>
        <p:nvSpPr>
          <p:cNvPr id="30" name="TextBox 29">
            <a:extLst>
              <a:ext uri="{FF2B5EF4-FFF2-40B4-BE49-F238E27FC236}">
                <a16:creationId xmlns:a16="http://schemas.microsoft.com/office/drawing/2014/main" id="{BCFC3A1F-D479-44C9-A0AE-5131B5D4D436}"/>
              </a:ext>
            </a:extLst>
          </p:cNvPr>
          <p:cNvSpPr txBox="1"/>
          <p:nvPr/>
        </p:nvSpPr>
        <p:spPr>
          <a:xfrm>
            <a:off x="7038925" y="1643173"/>
            <a:ext cx="1296979"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Relationships</a:t>
            </a:r>
          </a:p>
        </p:txBody>
      </p:sp>
      <p:pic>
        <p:nvPicPr>
          <p:cNvPr id="32" name="Picture 31" descr="A picture containing clock&#10;&#10;Description automatically generated">
            <a:extLst>
              <a:ext uri="{FF2B5EF4-FFF2-40B4-BE49-F238E27FC236}">
                <a16:creationId xmlns:a16="http://schemas.microsoft.com/office/drawing/2014/main" id="{849ED56C-A73F-4746-82C9-6CC528BEBA2D}"/>
              </a:ext>
            </a:extLst>
          </p:cNvPr>
          <p:cNvPicPr>
            <a:picLocks noChangeAspect="1"/>
          </p:cNvPicPr>
          <p:nvPr/>
        </p:nvPicPr>
        <p:blipFill>
          <a:blip r:embed="rId5"/>
          <a:stretch>
            <a:fillRect/>
          </a:stretch>
        </p:blipFill>
        <p:spPr>
          <a:xfrm>
            <a:off x="7452879" y="1215210"/>
            <a:ext cx="507418" cy="507418"/>
          </a:xfrm>
          <a:prstGeom prst="rect">
            <a:avLst/>
          </a:prstGeom>
        </p:spPr>
      </p:pic>
      <p:sp>
        <p:nvSpPr>
          <p:cNvPr id="33" name="Content Placeholder 2">
            <a:extLst>
              <a:ext uri="{FF2B5EF4-FFF2-40B4-BE49-F238E27FC236}">
                <a16:creationId xmlns:a16="http://schemas.microsoft.com/office/drawing/2014/main" id="{C4BE9DDB-4D4D-4FCF-8E0B-6935CEEE8FB6}"/>
              </a:ext>
            </a:extLst>
          </p:cNvPr>
          <p:cNvSpPr txBox="1">
            <a:spLocks/>
          </p:cNvSpPr>
          <p:nvPr/>
        </p:nvSpPr>
        <p:spPr>
          <a:xfrm>
            <a:off x="5388304" y="1924228"/>
            <a:ext cx="6608630" cy="4657046"/>
          </a:xfrm>
          <a:prstGeom prst="rect">
            <a:avLst/>
          </a:prstGeom>
          <a:solidFill>
            <a:srgbClr val="293C6C"/>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00000"/>
              </a:lnSpc>
              <a:spcBef>
                <a:spcPts val="0"/>
              </a:spcBef>
              <a:buClr>
                <a:schemeClr val="bg1"/>
              </a:buClr>
              <a:buFont typeface="Arial" panose="020B0604020202020204" pitchFamily="34" charse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800" dirty="0">
                <a:latin typeface="Open Sans" panose="020B0606030504020204" pitchFamily="34" charset="0"/>
                <a:ea typeface="Open Sans" panose="020B0606030504020204" pitchFamily="34" charset="0"/>
                <a:cs typeface="Open Sans" panose="020B0606030504020204" pitchFamily="34" charset="0"/>
              </a:rPr>
              <a:t>School/College have arranged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a meeting to discuss </a:t>
            </a:r>
            <a:r>
              <a:rPr lang="en-GB" sz="1800" dirty="0">
                <a:latin typeface="Open Sans" panose="020B0606030504020204" pitchFamily="34" charset="0"/>
                <a:ea typeface="Open Sans" panose="020B0606030504020204" pitchFamily="34" charset="0"/>
                <a:cs typeface="Open Sans" panose="020B0606030504020204" pitchFamily="34" charset="0"/>
              </a:rPr>
              <a:t>Ameera’s progress, attendance, and options with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her and parents.</a:t>
            </a:r>
          </a:p>
          <a:p>
            <a:pPr marL="0" indent="0">
              <a:lnSpc>
                <a:spcPct val="100000"/>
              </a:lnSpc>
              <a:spcBef>
                <a:spcPts val="0"/>
              </a:spcBef>
              <a:buClr>
                <a:schemeClr val="bg1"/>
              </a:buClr>
              <a:buFont typeface="Arial" panose="020B0604020202020204" pitchFamily="34" charse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Discussion</a:t>
            </a:r>
            <a:r>
              <a:rPr lang="en-GB" sz="1800" dirty="0">
                <a:latin typeface="Open Sans" panose="020B0606030504020204" pitchFamily="34" charset="0"/>
                <a:ea typeface="Open Sans" panose="020B0606030504020204" pitchFamily="34" charset="0"/>
                <a:cs typeface="Open Sans" panose="020B0606030504020204" pitchFamily="34" charset="0"/>
              </a:rPr>
              <a:t> focuses on supporting her to settle into the new environment and studies whilst further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exploring her options</a:t>
            </a:r>
            <a:r>
              <a:rPr lang="en-GB" sz="1800" dirty="0">
                <a:latin typeface="Open Sans" panose="020B0606030504020204" pitchFamily="34" charset="0"/>
                <a:ea typeface="Open Sans" panose="020B0606030504020204" pitchFamily="34" charset="0"/>
                <a:cs typeface="Open Sans" panose="020B0606030504020204" pitchFamily="34" charset="0"/>
              </a:rPr>
              <a:t>.</a:t>
            </a:r>
          </a:p>
          <a:p>
            <a:pPr marL="0" indent="0">
              <a:lnSpc>
                <a:spcPct val="100000"/>
              </a:lnSpc>
              <a:spcBef>
                <a:spcPts val="0"/>
              </a:spcBef>
              <a:buClr>
                <a:schemeClr val="bg1"/>
              </a:buClr>
              <a:buFont typeface="Arial" panose="020B0604020202020204" pitchFamily="34" charse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Key information </a:t>
            </a:r>
            <a:r>
              <a:rPr lang="en-GB" sz="1800" dirty="0">
                <a:latin typeface="Open Sans" panose="020B0606030504020204" pitchFamily="34" charset="0"/>
                <a:ea typeface="Open Sans" panose="020B0606030504020204" pitchFamily="34" charset="0"/>
                <a:cs typeface="Open Sans" panose="020B0606030504020204" pitchFamily="34" charset="0"/>
              </a:rPr>
              <a:t>about Ameera has been provided to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all staff</a:t>
            </a:r>
            <a:r>
              <a:rPr lang="en-GB" sz="1800" dirty="0">
                <a:latin typeface="Open Sans" panose="020B0606030504020204" pitchFamily="34" charset="0"/>
                <a:ea typeface="Open Sans" panose="020B0606030504020204" pitchFamily="34" charset="0"/>
                <a:cs typeface="Open Sans" panose="020B0606030504020204" pitchFamily="34" charset="0"/>
              </a:rPr>
              <a:t> as a student profile, so all are aware of her circumstances and needs to best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support her</a:t>
            </a:r>
            <a:r>
              <a:rPr lang="en-GB" sz="1800" dirty="0">
                <a:latin typeface="Open Sans" panose="020B0606030504020204" pitchFamily="34" charset="0"/>
                <a:ea typeface="Open Sans" panose="020B0606030504020204" pitchFamily="34" charset="0"/>
                <a:cs typeface="Open Sans" panose="020B0606030504020204" pitchFamily="34" charset="0"/>
              </a:rPr>
              <a:t>.</a:t>
            </a:r>
          </a:p>
          <a:p>
            <a:pPr marL="0" indent="0">
              <a:lnSpc>
                <a:spcPct val="100000"/>
              </a:lnSpc>
              <a:spcBef>
                <a:spcPts val="0"/>
              </a:spcBef>
              <a:buClr>
                <a:schemeClr val="bg1"/>
              </a:buClr>
              <a:buFont typeface="Arial" panose="020B0604020202020204" pitchFamily="34" charse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97246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41F74CFE-45AF-4FF1-A378-91BC58679A1B}"/>
              </a:ext>
            </a:extLst>
          </p:cNvPr>
          <p:cNvPicPr>
            <a:picLocks noChangeAspect="1"/>
          </p:cNvPicPr>
          <p:nvPr/>
        </p:nvPicPr>
        <p:blipFill>
          <a:blip r:embed="rId3"/>
          <a:stretch>
            <a:fillRect/>
          </a:stretch>
        </p:blipFill>
        <p:spPr>
          <a:xfrm>
            <a:off x="5349997" y="1118692"/>
            <a:ext cx="1563867" cy="1611826"/>
          </a:xfrm>
          <a:prstGeom prst="rect">
            <a:avLst/>
          </a:prstGeom>
        </p:spPr>
      </p:pic>
      <p:grpSp>
        <p:nvGrpSpPr>
          <p:cNvPr id="7" name="Group 6">
            <a:extLst>
              <a:ext uri="{FF2B5EF4-FFF2-40B4-BE49-F238E27FC236}">
                <a16:creationId xmlns:a16="http://schemas.microsoft.com/office/drawing/2014/main" id="{E52D3B44-E1B6-417E-A62D-870A3CE73AD9}"/>
              </a:ext>
            </a:extLst>
          </p:cNvPr>
          <p:cNvGrpSpPr/>
          <p:nvPr/>
        </p:nvGrpSpPr>
        <p:grpSpPr>
          <a:xfrm>
            <a:off x="0" y="-13"/>
            <a:ext cx="12192000" cy="839972"/>
            <a:chOff x="0" y="-13"/>
            <a:chExt cx="12192000" cy="839972"/>
          </a:xfrm>
        </p:grpSpPr>
        <p:sp>
          <p:nvSpPr>
            <p:cNvPr id="9" name="Rectangle 8">
              <a:extLst>
                <a:ext uri="{FF2B5EF4-FFF2-40B4-BE49-F238E27FC236}">
                  <a16:creationId xmlns:a16="http://schemas.microsoft.com/office/drawing/2014/main" id="{22629521-9DC5-4343-8BBB-172F77E4B2A4}"/>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6A25460-E7FF-4F6C-9793-F0F8CD663963}"/>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What School/College Can Do To Help Ameera?</a:t>
              </a:r>
            </a:p>
          </p:txBody>
        </p:sp>
      </p:grpSp>
      <p:sp>
        <p:nvSpPr>
          <p:cNvPr id="5" name="Content Placeholder 2">
            <a:extLst>
              <a:ext uri="{FF2B5EF4-FFF2-40B4-BE49-F238E27FC236}">
                <a16:creationId xmlns:a16="http://schemas.microsoft.com/office/drawing/2014/main" id="{E81A8F07-9F2F-451D-8C6C-F27D2303808D}"/>
              </a:ext>
            </a:extLst>
          </p:cNvPr>
          <p:cNvSpPr txBox="1">
            <a:spLocks/>
          </p:cNvSpPr>
          <p:nvPr/>
        </p:nvSpPr>
        <p:spPr>
          <a:xfrm>
            <a:off x="218573" y="1141050"/>
            <a:ext cx="4942974" cy="5440224"/>
          </a:xfrm>
          <a:prstGeom prst="rect">
            <a:avLst/>
          </a:prstGeom>
          <a:solidFill>
            <a:srgbClr val="E9E9E9"/>
          </a:solidFill>
          <a:ln w="38100">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Ameera has spoken to her parents about her challenges and worries. She wants to find out what her options are.</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She has arranged to meet a friend and go for a walk where she plans to share her dilemma.</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Ameera has contacted School/College to discuss her options.</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Ameera is willing to accept any support offered.</a:t>
            </a:r>
          </a:p>
        </p:txBody>
      </p:sp>
      <p:sp>
        <p:nvSpPr>
          <p:cNvPr id="13" name="TextBox 12">
            <a:extLst>
              <a:ext uri="{FF2B5EF4-FFF2-40B4-BE49-F238E27FC236}">
                <a16:creationId xmlns:a16="http://schemas.microsoft.com/office/drawing/2014/main" id="{6A7E9974-4215-4A6C-A61E-37464F6047E7}"/>
              </a:ext>
            </a:extLst>
          </p:cNvPr>
          <p:cNvSpPr txBox="1"/>
          <p:nvPr/>
        </p:nvSpPr>
        <p:spPr>
          <a:xfrm>
            <a:off x="5563181" y="1653618"/>
            <a:ext cx="1110065"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Resilience</a:t>
            </a:r>
          </a:p>
        </p:txBody>
      </p:sp>
      <p:pic>
        <p:nvPicPr>
          <p:cNvPr id="14" name="Picture 13" descr="A close up of a logo&#10;&#10;Description automatically generated">
            <a:extLst>
              <a:ext uri="{FF2B5EF4-FFF2-40B4-BE49-F238E27FC236}">
                <a16:creationId xmlns:a16="http://schemas.microsoft.com/office/drawing/2014/main" id="{0BB363B1-3F8F-402E-B818-618B61F313F1}"/>
              </a:ext>
            </a:extLst>
          </p:cNvPr>
          <p:cNvPicPr>
            <a:picLocks noChangeAspect="1"/>
          </p:cNvPicPr>
          <p:nvPr/>
        </p:nvPicPr>
        <p:blipFill>
          <a:blip r:embed="rId4"/>
          <a:stretch>
            <a:fillRect/>
          </a:stretch>
        </p:blipFill>
        <p:spPr>
          <a:xfrm>
            <a:off x="5857758" y="1176935"/>
            <a:ext cx="531011" cy="531011"/>
          </a:xfrm>
          <a:prstGeom prst="rect">
            <a:avLst/>
          </a:prstGeom>
        </p:spPr>
      </p:pic>
      <p:sp>
        <p:nvSpPr>
          <p:cNvPr id="24" name="Content Placeholder 2">
            <a:extLst>
              <a:ext uri="{FF2B5EF4-FFF2-40B4-BE49-F238E27FC236}">
                <a16:creationId xmlns:a16="http://schemas.microsoft.com/office/drawing/2014/main" id="{0DB11CB5-94FB-4B23-8F21-D99DA624C4F8}"/>
              </a:ext>
            </a:extLst>
          </p:cNvPr>
          <p:cNvSpPr txBox="1">
            <a:spLocks/>
          </p:cNvSpPr>
          <p:nvPr/>
        </p:nvSpPr>
        <p:spPr>
          <a:xfrm>
            <a:off x="5388861" y="1926635"/>
            <a:ext cx="6608630" cy="4654639"/>
          </a:xfrm>
          <a:prstGeom prst="rect">
            <a:avLst/>
          </a:prstGeom>
          <a:solidFill>
            <a:srgbClr val="293C6C"/>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00000"/>
              </a:lnSpc>
              <a:spcBef>
                <a:spcPts val="0"/>
              </a:spcBef>
              <a:buClr>
                <a:schemeClr val="bg1"/>
              </a:buClr>
              <a:buFont typeface="Arial" panose="020B0604020202020204" pitchFamily="34" charse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800" dirty="0">
                <a:latin typeface="Open Sans" panose="020B0606030504020204" pitchFamily="34" charset="0"/>
                <a:ea typeface="Open Sans" panose="020B0606030504020204" pitchFamily="34" charset="0"/>
                <a:cs typeface="Open Sans" panose="020B0606030504020204" pitchFamily="34" charset="0"/>
              </a:rPr>
              <a:t>Additional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pastoral support </a:t>
            </a:r>
            <a:r>
              <a:rPr lang="en-GB" sz="1800" dirty="0">
                <a:latin typeface="Open Sans" panose="020B0606030504020204" pitchFamily="34" charset="0"/>
                <a:ea typeface="Open Sans" panose="020B0606030504020204" pitchFamily="34" charset="0"/>
                <a:cs typeface="Open Sans" panose="020B0606030504020204" pitchFamily="34" charset="0"/>
              </a:rPr>
              <a:t>in school/college has been put in place.</a:t>
            </a:r>
          </a:p>
          <a:p>
            <a:pPr marL="0" indent="0">
              <a:lnSpc>
                <a:spcPct val="100000"/>
              </a:lnSpc>
              <a:spcBef>
                <a:spcPts val="0"/>
              </a:spcBef>
              <a:buClr>
                <a:schemeClr val="bg1"/>
              </a:buClr>
              <a:buFont typeface="Arial" panose="020B0604020202020204" pitchFamily="34" charse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800" dirty="0">
                <a:latin typeface="Open Sans" panose="020B0606030504020204" pitchFamily="34" charset="0"/>
                <a:ea typeface="Open Sans" panose="020B0606030504020204" pitchFamily="34" charset="0"/>
                <a:cs typeface="Open Sans" panose="020B0606030504020204" pitchFamily="34" charset="0"/>
              </a:rPr>
              <a:t>A referral has also been made to a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school/college wellbeing worker </a:t>
            </a:r>
            <a:r>
              <a:rPr lang="en-GB" sz="1800" dirty="0">
                <a:latin typeface="Open Sans" panose="020B0606030504020204" pitchFamily="34" charset="0"/>
                <a:ea typeface="Open Sans" panose="020B0606030504020204" pitchFamily="34" charset="0"/>
                <a:cs typeface="Open Sans" panose="020B0606030504020204" pitchFamily="34" charset="0"/>
              </a:rPr>
              <a:t>(or 3rd party support).</a:t>
            </a:r>
          </a:p>
          <a:p>
            <a:pPr marL="0" indent="0">
              <a:lnSpc>
                <a:spcPct val="100000"/>
              </a:lnSpc>
              <a:spcBef>
                <a:spcPts val="0"/>
              </a:spcBef>
              <a:buClr>
                <a:schemeClr val="bg1"/>
              </a:buClr>
              <a:buFont typeface="Arial" panose="020B0604020202020204" pitchFamily="34" charse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800" dirty="0">
                <a:latin typeface="Open Sans" panose="020B0606030504020204" pitchFamily="34" charset="0"/>
                <a:ea typeface="Open Sans" panose="020B0606030504020204" pitchFamily="34" charset="0"/>
                <a:cs typeface="Open Sans" panose="020B0606030504020204" pitchFamily="34" charset="0"/>
              </a:rPr>
              <a:t>A referral has been made to a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careers advisor </a:t>
            </a:r>
            <a:r>
              <a:rPr lang="en-GB" sz="1800" dirty="0">
                <a:latin typeface="Open Sans" panose="020B0606030504020204" pitchFamily="34" charset="0"/>
                <a:ea typeface="Open Sans" panose="020B0606030504020204" pitchFamily="34" charset="0"/>
                <a:cs typeface="Open Sans" panose="020B0606030504020204" pitchFamily="34" charset="0"/>
              </a:rPr>
              <a:t>to offer guidance to Ameera at this crucial point.</a:t>
            </a:r>
          </a:p>
        </p:txBody>
      </p:sp>
    </p:spTree>
    <p:extLst>
      <p:ext uri="{BB962C8B-B14F-4D97-AF65-F5344CB8AC3E}">
        <p14:creationId xmlns:p14="http://schemas.microsoft.com/office/powerpoint/2010/main" val="2336968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270949-A640-44DD-A601-EA679384DF60}"/>
              </a:ext>
            </a:extLst>
          </p:cNvPr>
          <p:cNvSpPr/>
          <p:nvPr/>
        </p:nvSpPr>
        <p:spPr>
          <a:xfrm>
            <a:off x="0" y="0"/>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440416EA-BA58-42C2-BC62-36C7CE280445}"/>
              </a:ext>
            </a:extLst>
          </p:cNvPr>
          <p:cNvSpPr txBox="1"/>
          <p:nvPr/>
        </p:nvSpPr>
        <p:spPr>
          <a:xfrm>
            <a:off x="2264731" y="6273"/>
            <a:ext cx="7995683" cy="830997"/>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The Anna Freud National Centre for Children and Families - Mental Health &amp; Wellbeing in Schools</a:t>
            </a:r>
            <a:endParaRPr lang="en-GB" sz="2400" dirty="0"/>
          </a:p>
        </p:txBody>
      </p:sp>
      <p:sp>
        <p:nvSpPr>
          <p:cNvPr id="7" name="TextBox 6">
            <a:extLst>
              <a:ext uri="{FF2B5EF4-FFF2-40B4-BE49-F238E27FC236}">
                <a16:creationId xmlns:a16="http://schemas.microsoft.com/office/drawing/2014/main" id="{26C158BE-76AF-4A8C-BDD4-A89C700A6706}"/>
              </a:ext>
            </a:extLst>
          </p:cNvPr>
          <p:cNvSpPr txBox="1"/>
          <p:nvPr/>
        </p:nvSpPr>
        <p:spPr>
          <a:xfrm>
            <a:off x="401955" y="984871"/>
            <a:ext cx="11388089" cy="646331"/>
          </a:xfrm>
          <a:prstGeom prst="rect">
            <a:avLst/>
          </a:prstGeom>
          <a:noFill/>
        </p:spPr>
        <p:txBody>
          <a:bodyPr wrap="square">
            <a:spAutoFit/>
          </a:bodyPr>
          <a:lstStyle/>
          <a:p>
            <a:pPr algn="ctr"/>
            <a:r>
              <a:rPr lang="en-GB" dirty="0">
                <a:effectLst/>
                <a:latin typeface="Open Sans" panose="020B0606030504020204" pitchFamily="34" charset="0"/>
                <a:ea typeface="Open Sans" panose="020B0606030504020204" pitchFamily="34" charset="0"/>
                <a:cs typeface="Open Sans" panose="020B0606030504020204" pitchFamily="34" charset="0"/>
              </a:rPr>
              <a:t>We are experts in evidence-based mental health resources and interactive training for schools and colleges to support the mental health and wellbeing of the whole school community.</a:t>
            </a:r>
          </a:p>
        </p:txBody>
      </p:sp>
      <p:sp>
        <p:nvSpPr>
          <p:cNvPr id="10" name="TextBox 9">
            <a:extLst>
              <a:ext uri="{FF2B5EF4-FFF2-40B4-BE49-F238E27FC236}">
                <a16:creationId xmlns:a16="http://schemas.microsoft.com/office/drawing/2014/main" id="{6156A439-2053-451E-BDF0-C7521B8564D1}"/>
              </a:ext>
            </a:extLst>
          </p:cNvPr>
          <p:cNvSpPr txBox="1"/>
          <p:nvPr/>
        </p:nvSpPr>
        <p:spPr>
          <a:xfrm>
            <a:off x="5682888" y="6344255"/>
            <a:ext cx="6518947" cy="523220"/>
          </a:xfrm>
          <a:prstGeom prst="rect">
            <a:avLst/>
          </a:prstGeom>
          <a:noFill/>
        </p:spPr>
        <p:txBody>
          <a:bodyPr wrap="square">
            <a:spAutoFit/>
          </a:bodyPr>
          <a:lstStyle/>
          <a:p>
            <a:pPr algn="r" defTabSz="685800">
              <a:defRPr/>
            </a:pPr>
            <a:r>
              <a:rPr lang="en-GB" sz="1400" dirty="0">
                <a:latin typeface="Open Sans" panose="020B0606030504020204" pitchFamily="34" charset="0"/>
                <a:ea typeface="Open Sans" panose="020B0606030504020204" pitchFamily="34" charset="0"/>
                <a:cs typeface="Open Sans" panose="020B0606030504020204" pitchFamily="34" charset="0"/>
              </a:rPr>
              <a:t>Find out more at: </a:t>
            </a:r>
            <a:r>
              <a:rPr lang="en-GB" sz="1400" dirty="0">
                <a:solidFill>
                  <a:srgbClr val="796E65"/>
                </a:solidFill>
                <a:latin typeface="Open Sans" panose="020B0606030504020204" pitchFamily="34" charset="0"/>
                <a:ea typeface="Open Sans" panose="020B0606030504020204" pitchFamily="34" charset="0"/>
                <a:cs typeface="Open Sans" panose="020B0606030504020204" pitchFamily="34" charset="0"/>
                <a:hlinkClick r:id="rId3"/>
              </a:rPr>
              <a:t>http://www.annafreud.org/schools-and-colleges/</a:t>
            </a:r>
            <a:endParaRPr lang="en-GB" sz="1400" dirty="0">
              <a:solidFill>
                <a:srgbClr val="796E65"/>
              </a:solidFill>
              <a:latin typeface="Open Sans" panose="020B0606030504020204" pitchFamily="34" charset="0"/>
              <a:ea typeface="Open Sans" panose="020B0606030504020204" pitchFamily="34" charset="0"/>
              <a:cs typeface="Open Sans" panose="020B0606030504020204" pitchFamily="34" charset="0"/>
            </a:endParaRPr>
          </a:p>
          <a:p>
            <a:pPr algn="r" defTabSz="685800">
              <a:defRPr/>
            </a:pPr>
            <a:r>
              <a:rPr lang="en-GB" sz="1400" dirty="0">
                <a:latin typeface="Open Sans" panose="020B0606030504020204" pitchFamily="34" charset="0"/>
                <a:ea typeface="Open Sans" panose="020B0606030504020204" pitchFamily="34" charset="0"/>
                <a:cs typeface="Open Sans" panose="020B0606030504020204" pitchFamily="34" charset="0"/>
              </a:rPr>
              <a:t>Training enquiries: </a:t>
            </a:r>
            <a:r>
              <a:rPr lang="en-GB" sz="1400" dirty="0">
                <a:solidFill>
                  <a:srgbClr val="796E65"/>
                </a:solidFill>
                <a:latin typeface="Open Sans" panose="020B0606030504020204" pitchFamily="34" charset="0"/>
                <a:ea typeface="Open Sans" panose="020B0606030504020204" pitchFamily="34" charset="0"/>
                <a:cs typeface="Open Sans" panose="020B0606030504020204" pitchFamily="34" charset="0"/>
                <a:hlinkClick r:id="rId3"/>
              </a:rPr>
              <a:t>http://www.annafreud.org/schools-and-colleges/training</a:t>
            </a:r>
            <a:endParaRPr lang="en-GB" sz="1400" dirty="0">
              <a:solidFill>
                <a:srgbClr val="796E65"/>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Diagram 2">
            <a:extLst>
              <a:ext uri="{FF2B5EF4-FFF2-40B4-BE49-F238E27FC236}">
                <a16:creationId xmlns:a16="http://schemas.microsoft.com/office/drawing/2014/main" id="{7FD035FA-F7AD-495D-84AE-2EE1779B43FA}"/>
              </a:ext>
            </a:extLst>
          </p:cNvPr>
          <p:cNvGraphicFramePr/>
          <p:nvPr/>
        </p:nvGraphicFramePr>
        <p:xfrm>
          <a:off x="3928212" y="1515857"/>
          <a:ext cx="3980330" cy="5265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Rounded Corners 3">
            <a:extLst>
              <a:ext uri="{FF2B5EF4-FFF2-40B4-BE49-F238E27FC236}">
                <a16:creationId xmlns:a16="http://schemas.microsoft.com/office/drawing/2014/main" id="{86FEB8C0-A2B8-43AB-8077-05525718602B}"/>
              </a:ext>
            </a:extLst>
          </p:cNvPr>
          <p:cNvSpPr/>
          <p:nvPr/>
        </p:nvSpPr>
        <p:spPr>
          <a:xfrm>
            <a:off x="8044361" y="1863579"/>
            <a:ext cx="3546388" cy="1565420"/>
          </a:xfrm>
          <a:prstGeom prst="roundRect">
            <a:avLst>
              <a:gd name="adj" fmla="val 10000"/>
            </a:avLst>
          </a:prstGeom>
          <a:ln w="38100">
            <a:solidFill>
              <a:srgbClr val="339966"/>
            </a:solidFill>
          </a:ln>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marL="214313" lvl="1" indent="-214313" algn="ctr" defTabSz="2667000">
              <a:spcBef>
                <a:spcPct val="0"/>
              </a:spcBef>
            </a:pPr>
            <a:r>
              <a:rPr lang="en-GB" sz="1400" b="1" dirty="0">
                <a:solidFill>
                  <a:srgbClr val="339966"/>
                </a:solidFill>
                <a:latin typeface="Open Sans" panose="020B0606030504020204" pitchFamily="34" charset="0"/>
                <a:ea typeface="Open Sans" panose="020B0606030504020204" pitchFamily="34" charset="0"/>
                <a:cs typeface="Open Sans" panose="020B0606030504020204" pitchFamily="34" charset="0"/>
              </a:rPr>
              <a:t>Research &amp; Practice </a:t>
            </a:r>
          </a:p>
          <a:p>
            <a:pPr marL="214313" lvl="1" indent="-214313" algn="ctr" defTabSz="2667000">
              <a:spcBef>
                <a:spcPct val="0"/>
              </a:spcBef>
            </a:pPr>
            <a:endParaRPr lang="en-GB"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14313" lvl="1" indent="-214313" algn="ctr" defTabSz="2667000">
              <a:spcBef>
                <a:spcPct val="0"/>
              </a:spcBef>
            </a:pPr>
            <a:r>
              <a:rPr lang="en-GB"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Link Programme Education for Wellbeing Schools Outreach Therapy Programme</a:t>
            </a:r>
          </a:p>
        </p:txBody>
      </p:sp>
      <p:sp>
        <p:nvSpPr>
          <p:cNvPr id="13" name="Rectangle: Rounded Corners 12">
            <a:extLst>
              <a:ext uri="{FF2B5EF4-FFF2-40B4-BE49-F238E27FC236}">
                <a16:creationId xmlns:a16="http://schemas.microsoft.com/office/drawing/2014/main" id="{6477A956-83C4-472F-9EE0-D98FD3D5BABF}"/>
              </a:ext>
            </a:extLst>
          </p:cNvPr>
          <p:cNvSpPr/>
          <p:nvPr/>
        </p:nvSpPr>
        <p:spPr>
          <a:xfrm>
            <a:off x="601249" y="1879732"/>
            <a:ext cx="3546388" cy="1549267"/>
          </a:xfrm>
          <a:prstGeom prst="roundRect">
            <a:avLst>
              <a:gd name="adj" fmla="val 10000"/>
            </a:avLst>
          </a:prstGeom>
          <a:ln w="38100">
            <a:solidFill>
              <a:srgbClr val="339966"/>
            </a:solidFill>
          </a:ln>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marL="214313" lvl="1" indent="-214313" algn="ctr" defTabSz="2667000">
              <a:spcBef>
                <a:spcPct val="0"/>
              </a:spcBef>
            </a:pPr>
            <a:r>
              <a:rPr lang="en-GB" sz="1400" b="1" dirty="0">
                <a:solidFill>
                  <a:srgbClr val="339966"/>
                </a:solidFill>
                <a:latin typeface="Open Sans" panose="020B0606030504020204" pitchFamily="34" charset="0"/>
                <a:ea typeface="Open Sans" panose="020B0606030504020204" pitchFamily="34" charset="0"/>
                <a:cs typeface="Open Sans" panose="020B0606030504020204" pitchFamily="34" charset="0"/>
              </a:rPr>
              <a:t>Resources &amp; school training</a:t>
            </a:r>
          </a:p>
          <a:p>
            <a:pPr marL="214313" lvl="1" indent="-214313" algn="ctr" defTabSz="2667000">
              <a:spcBef>
                <a:spcPct val="0"/>
              </a:spcBef>
            </a:pPr>
            <a:endParaRPr lang="en-GB"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14313" lvl="1" indent="-214313" algn="ctr" defTabSz="2667000">
              <a:spcBef>
                <a:spcPct val="0"/>
              </a:spcBef>
            </a:pPr>
            <a:r>
              <a:rPr lang="en-GB"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Quality-assured, specialist resources &amp; training developed with our clinical and research partners at the Anna Freud Centre</a:t>
            </a:r>
          </a:p>
        </p:txBody>
      </p:sp>
      <p:sp>
        <p:nvSpPr>
          <p:cNvPr id="15" name="Rectangle: Rounded Corners 14">
            <a:extLst>
              <a:ext uri="{FF2B5EF4-FFF2-40B4-BE49-F238E27FC236}">
                <a16:creationId xmlns:a16="http://schemas.microsoft.com/office/drawing/2014/main" id="{40820814-7073-40AE-8E09-385E9AFF0D9E}"/>
              </a:ext>
            </a:extLst>
          </p:cNvPr>
          <p:cNvSpPr/>
          <p:nvPr/>
        </p:nvSpPr>
        <p:spPr>
          <a:xfrm>
            <a:off x="601249" y="4148497"/>
            <a:ext cx="3546388" cy="1549267"/>
          </a:xfrm>
          <a:prstGeom prst="roundRect">
            <a:avLst>
              <a:gd name="adj" fmla="val 10000"/>
            </a:avLst>
          </a:prstGeom>
          <a:ln w="38100">
            <a:solidFill>
              <a:srgbClr val="339966"/>
            </a:solidFill>
          </a:ln>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marL="214313" lvl="1" indent="-214313" algn="ctr" defTabSz="2667000">
              <a:spcBef>
                <a:spcPct val="0"/>
              </a:spcBef>
            </a:pPr>
            <a:endParaRPr lang="en-GB"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14313" lvl="1" indent="-214313" algn="ctr" defTabSz="2667000">
              <a:spcBef>
                <a:spcPct val="0"/>
              </a:spcBef>
            </a:pPr>
            <a:r>
              <a:rPr lang="en-GB"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Our </a:t>
            </a:r>
            <a:r>
              <a:rPr lang="en-GB" sz="14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9"/>
              </a:rPr>
              <a:t>free network</a:t>
            </a:r>
            <a:r>
              <a:rPr lang="en-GB"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for education staff and allied professionals which shares expertise on wellbeing &amp; mental health issues</a:t>
            </a:r>
          </a:p>
        </p:txBody>
      </p:sp>
      <p:pic>
        <p:nvPicPr>
          <p:cNvPr id="18" name="Picture 17">
            <a:extLst>
              <a:ext uri="{FF2B5EF4-FFF2-40B4-BE49-F238E27FC236}">
                <a16:creationId xmlns:a16="http://schemas.microsoft.com/office/drawing/2014/main" id="{32C264AE-39A3-433D-9858-BD5957EDD08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460623" y="4238380"/>
            <a:ext cx="1608215" cy="265019"/>
          </a:xfrm>
          <a:prstGeom prst="rect">
            <a:avLst/>
          </a:prstGeom>
        </p:spPr>
      </p:pic>
      <p:sp>
        <p:nvSpPr>
          <p:cNvPr id="20" name="Rectangle: Rounded Corners 19">
            <a:extLst>
              <a:ext uri="{FF2B5EF4-FFF2-40B4-BE49-F238E27FC236}">
                <a16:creationId xmlns:a16="http://schemas.microsoft.com/office/drawing/2014/main" id="{29E44015-AA26-4051-B14B-9208E706EB61}"/>
              </a:ext>
            </a:extLst>
          </p:cNvPr>
          <p:cNvSpPr/>
          <p:nvPr/>
        </p:nvSpPr>
        <p:spPr>
          <a:xfrm>
            <a:off x="8044361" y="4148497"/>
            <a:ext cx="3546388" cy="1549267"/>
          </a:xfrm>
          <a:prstGeom prst="roundRect">
            <a:avLst>
              <a:gd name="adj" fmla="val 10000"/>
            </a:avLst>
          </a:prstGeom>
          <a:ln w="38100">
            <a:solidFill>
              <a:srgbClr val="339966"/>
            </a:solidFill>
          </a:ln>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marL="214313" lvl="1" indent="-214313" algn="ctr" defTabSz="2667000">
              <a:spcBef>
                <a:spcPct val="0"/>
              </a:spcBef>
            </a:pPr>
            <a:endParaRPr lang="en-GB"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14313" lvl="1" indent="-214313" algn="ctr" defTabSz="2667000">
              <a:spcBef>
                <a:spcPct val="0"/>
              </a:spcBef>
            </a:pPr>
            <a:endParaRPr lang="en-GB"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14313" lvl="1" indent="-214313" algn="ctr" defTabSz="2667000">
              <a:spcBef>
                <a:spcPct val="0"/>
              </a:spcBef>
            </a:pPr>
            <a:r>
              <a:rPr lang="en-GB"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Our website for primary schools, providing quality-assured, practical resources &amp; guidance</a:t>
            </a:r>
          </a:p>
          <a:p>
            <a:pPr marL="214313" lvl="1" indent="-214313" algn="ctr" defTabSz="2667000">
              <a:spcBef>
                <a:spcPct val="0"/>
              </a:spcBef>
            </a:pPr>
            <a:r>
              <a:rPr lang="en-GB" sz="14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11"/>
              </a:rPr>
              <a:t>http://www.mentallyhealthyschools.co.uk</a:t>
            </a:r>
            <a:r>
              <a:rPr lang="en-GB"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23" name="Picture 22">
            <a:extLst>
              <a:ext uri="{FF2B5EF4-FFF2-40B4-BE49-F238E27FC236}">
                <a16:creationId xmlns:a16="http://schemas.microsoft.com/office/drawing/2014/main" id="{94186CB7-3146-454B-875E-66D185B2F28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018211" y="4209826"/>
            <a:ext cx="1598687" cy="322125"/>
          </a:xfrm>
          <a:prstGeom prst="rect">
            <a:avLst/>
          </a:prstGeom>
        </p:spPr>
      </p:pic>
      <p:pic>
        <p:nvPicPr>
          <p:cNvPr id="25" name="Picture 24" descr="A close up of a sign&#10;&#10;Description automatically generated">
            <a:extLst>
              <a:ext uri="{FF2B5EF4-FFF2-40B4-BE49-F238E27FC236}">
                <a16:creationId xmlns:a16="http://schemas.microsoft.com/office/drawing/2014/main" id="{813C74D4-8364-46D6-9470-E00FE34A61A4}"/>
              </a:ext>
            </a:extLst>
          </p:cNvPr>
          <p:cNvPicPr>
            <a:picLocks noChangeAspect="1"/>
          </p:cNvPicPr>
          <p:nvPr/>
        </p:nvPicPr>
        <p:blipFill>
          <a:blip r:embed="rId13"/>
          <a:stretch>
            <a:fillRect/>
          </a:stretch>
        </p:blipFill>
        <p:spPr>
          <a:xfrm>
            <a:off x="53790" y="6276699"/>
            <a:ext cx="2302135" cy="521238"/>
          </a:xfrm>
          <a:prstGeom prst="rect">
            <a:avLst/>
          </a:prstGeom>
        </p:spPr>
      </p:pic>
    </p:spTree>
    <p:extLst>
      <p:ext uri="{BB962C8B-B14F-4D97-AF65-F5344CB8AC3E}">
        <p14:creationId xmlns:p14="http://schemas.microsoft.com/office/powerpoint/2010/main" val="541808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0788BA93-E298-4ED4-9045-EFF4AB89BDE1}"/>
              </a:ext>
            </a:extLst>
          </p:cNvPr>
          <p:cNvPicPr>
            <a:picLocks noChangeAspect="1"/>
          </p:cNvPicPr>
          <p:nvPr/>
        </p:nvPicPr>
        <p:blipFill>
          <a:blip r:embed="rId3"/>
          <a:stretch>
            <a:fillRect/>
          </a:stretch>
        </p:blipFill>
        <p:spPr>
          <a:xfrm>
            <a:off x="4625969" y="939176"/>
            <a:ext cx="2938537" cy="2938537"/>
          </a:xfrm>
          <a:prstGeom prst="rect">
            <a:avLst/>
          </a:prstGeom>
        </p:spPr>
      </p:pic>
      <p:sp>
        <p:nvSpPr>
          <p:cNvPr id="3" name="Content Placeholder 2">
            <a:extLst>
              <a:ext uri="{FF2B5EF4-FFF2-40B4-BE49-F238E27FC236}">
                <a16:creationId xmlns:a16="http://schemas.microsoft.com/office/drawing/2014/main" id="{A538D423-104D-4045-A54F-65B4FBF05931}"/>
              </a:ext>
            </a:extLst>
          </p:cNvPr>
          <p:cNvSpPr>
            <a:spLocks noGrp="1"/>
          </p:cNvSpPr>
          <p:nvPr>
            <p:ph idx="4294967295"/>
          </p:nvPr>
        </p:nvSpPr>
        <p:spPr>
          <a:xfrm>
            <a:off x="230315" y="2410690"/>
            <a:ext cx="5627914" cy="4254809"/>
          </a:xfrm>
          <a:prstGeom prst="rect">
            <a:avLst/>
          </a:prstGeom>
          <a:solidFill>
            <a:srgbClr val="293C6C"/>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0" indent="0">
              <a:lnSpc>
                <a:spcPct val="100000"/>
              </a:lnSpc>
              <a:spcBef>
                <a:spcPts val="0"/>
              </a:spcBef>
              <a:buNone/>
            </a:pPr>
            <a:endPar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Ameera:</a:t>
            </a:r>
          </a:p>
          <a:p>
            <a:pPr marL="0" indent="0">
              <a:lnSpc>
                <a:spcPct val="100000"/>
              </a:lnSpc>
              <a:spcBef>
                <a:spcPts val="0"/>
              </a:spcBef>
              <a:buNone/>
            </a:pPr>
            <a:endPar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Clr>
                <a:schemeClr val="bg1"/>
              </a:buClr>
            </a:pP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Ameera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recognises</a:t>
            </a: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her challenges and uses her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relationships</a:t>
            </a: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to discuss her concerns</a:t>
            </a:r>
          </a:p>
          <a:p>
            <a:pPr>
              <a:lnSpc>
                <a:spcPct val="100000"/>
              </a:lnSpc>
              <a:spcBef>
                <a:spcPts val="0"/>
              </a:spcBef>
              <a:buClr>
                <a:schemeClr val="bg1"/>
              </a:buClr>
            </a:pP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She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reflects</a:t>
            </a: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on the future to start to make plans</a:t>
            </a:r>
          </a:p>
          <a:p>
            <a:pPr>
              <a:lnSpc>
                <a:spcPct val="100000"/>
              </a:lnSpc>
              <a:spcBef>
                <a:spcPts val="0"/>
              </a:spcBef>
              <a:buClr>
                <a:schemeClr val="bg1"/>
              </a:buClr>
            </a:pP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These step’s help to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regulate</a:t>
            </a: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Ameera’s feelings and emotions</a:t>
            </a:r>
          </a:p>
          <a:p>
            <a:pPr>
              <a:lnSpc>
                <a:spcPct val="100000"/>
              </a:lnSpc>
              <a:spcBef>
                <a:spcPts val="0"/>
              </a:spcBef>
              <a:buClr>
                <a:schemeClr val="bg1"/>
              </a:buClr>
            </a:pP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Doing this will help Ameera build her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resilience and coping</a:t>
            </a: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skills</a:t>
            </a:r>
          </a:p>
        </p:txBody>
      </p:sp>
      <p:sp>
        <p:nvSpPr>
          <p:cNvPr id="5" name="Content Placeholder 2">
            <a:extLst>
              <a:ext uri="{FF2B5EF4-FFF2-40B4-BE49-F238E27FC236}">
                <a16:creationId xmlns:a16="http://schemas.microsoft.com/office/drawing/2014/main" id="{6F5AAA03-970C-41B5-8300-7C7E6634F8D6}"/>
              </a:ext>
            </a:extLst>
          </p:cNvPr>
          <p:cNvSpPr txBox="1">
            <a:spLocks/>
          </p:cNvSpPr>
          <p:nvPr/>
        </p:nvSpPr>
        <p:spPr>
          <a:xfrm>
            <a:off x="6332246" y="2410689"/>
            <a:ext cx="5627914" cy="4254810"/>
          </a:xfrm>
          <a:prstGeom prst="rect">
            <a:avLst/>
          </a:prstGeom>
          <a:solidFill>
            <a:srgbClr val="293C6C"/>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latin typeface="Open Sans" panose="020B0606030504020204" pitchFamily="34" charset="0"/>
                <a:ea typeface="Open Sans" panose="020B0606030504020204" pitchFamily="34" charset="0"/>
                <a:cs typeface="Open Sans" panose="020B0606030504020204" pitchFamily="34" charset="0"/>
              </a:rPr>
              <a:t>School:</a:t>
            </a:r>
          </a:p>
          <a:p>
            <a:pPr marL="0" indent="0">
              <a:lnSpc>
                <a:spcPct val="100000"/>
              </a:lnSpc>
              <a:spcBef>
                <a:spcPts val="0"/>
              </a:spcBef>
              <a:buFont typeface="Arial" panose="020B0604020202020204" pitchFamily="34" charse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pPr>
            <a:r>
              <a:rPr lang="en-GB" sz="1800" dirty="0">
                <a:latin typeface="Open Sans" panose="020B0606030504020204" pitchFamily="34" charset="0"/>
                <a:ea typeface="Open Sans" panose="020B0606030504020204" pitchFamily="34" charset="0"/>
                <a:cs typeface="Open Sans" panose="020B0606030504020204" pitchFamily="34" charset="0"/>
              </a:rPr>
              <a:t>School/College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acknowledge</a:t>
            </a:r>
            <a:r>
              <a:rPr lang="en-GB" sz="1800" dirty="0">
                <a:latin typeface="Open Sans" panose="020B0606030504020204" pitchFamily="34" charset="0"/>
                <a:ea typeface="Open Sans" panose="020B0606030504020204" pitchFamily="34" charset="0"/>
                <a:cs typeface="Open Sans" panose="020B0606030504020204" pitchFamily="34" charset="0"/>
              </a:rPr>
              <a:t> Ameera’s and parents disappointment and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actively listen </a:t>
            </a:r>
            <a:r>
              <a:rPr lang="en-GB" sz="1800" dirty="0">
                <a:latin typeface="Open Sans" panose="020B0606030504020204" pitchFamily="34" charset="0"/>
                <a:ea typeface="Open Sans" panose="020B0606030504020204" pitchFamily="34" charset="0"/>
                <a:cs typeface="Open Sans" panose="020B0606030504020204" pitchFamily="34" charset="0"/>
              </a:rPr>
              <a:t>to discuss support and future options</a:t>
            </a:r>
          </a:p>
          <a:p>
            <a:pPr>
              <a:lnSpc>
                <a:spcPct val="100000"/>
              </a:lnSpc>
              <a:spcBef>
                <a:spcPts val="0"/>
              </a:spcBef>
            </a:pPr>
            <a:r>
              <a:rPr lang="en-GB" sz="1800" dirty="0">
                <a:latin typeface="Open Sans" panose="020B0606030504020204" pitchFamily="34" charset="0"/>
                <a:ea typeface="Open Sans" panose="020B0606030504020204" pitchFamily="34" charset="0"/>
                <a:cs typeface="Open Sans" panose="020B0606030504020204" pitchFamily="34" charset="0"/>
              </a:rPr>
              <a:t>School/College uses strategies to build positive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relationships</a:t>
            </a:r>
            <a:r>
              <a:rPr lang="en-GB" sz="1800" dirty="0">
                <a:latin typeface="Open Sans" panose="020B0606030504020204" pitchFamily="34" charset="0"/>
                <a:ea typeface="Open Sans" panose="020B0606030504020204" pitchFamily="34" charset="0"/>
                <a:cs typeface="Open Sans" panose="020B0606030504020204" pitchFamily="34" charset="0"/>
              </a:rPr>
              <a:t> with Ameera and parents</a:t>
            </a:r>
          </a:p>
          <a:p>
            <a:pPr>
              <a:lnSpc>
                <a:spcPct val="100000"/>
              </a:lnSpc>
              <a:spcBef>
                <a:spcPts val="0"/>
              </a:spcBef>
            </a:pPr>
            <a:r>
              <a:rPr lang="en-GB" sz="1800" dirty="0">
                <a:latin typeface="Open Sans" panose="020B0606030504020204" pitchFamily="34" charset="0"/>
                <a:ea typeface="Open Sans" panose="020B0606030504020204" pitchFamily="34" charset="0"/>
                <a:cs typeface="Open Sans" panose="020B0606030504020204" pitchFamily="34" charset="0"/>
              </a:rPr>
              <a:t>School adopt strategies to allow time for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reflection</a:t>
            </a:r>
            <a:r>
              <a:rPr lang="en-GB" sz="1800" dirty="0">
                <a:latin typeface="Open Sans" panose="020B0606030504020204" pitchFamily="34" charset="0"/>
                <a:ea typeface="Open Sans" panose="020B0606030504020204" pitchFamily="34" charset="0"/>
                <a:cs typeface="Open Sans" panose="020B0606030504020204" pitchFamily="34" charset="0"/>
              </a:rPr>
              <a:t> and help Ameera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regulate</a:t>
            </a:r>
            <a:r>
              <a:rPr lang="en-GB" sz="1800" dirty="0">
                <a:latin typeface="Open Sans" panose="020B0606030504020204" pitchFamily="34" charset="0"/>
                <a:ea typeface="Open Sans" panose="020B0606030504020204" pitchFamily="34" charset="0"/>
                <a:cs typeface="Open Sans" panose="020B0606030504020204" pitchFamily="34" charset="0"/>
              </a:rPr>
              <a:t> her feelings and emotions </a:t>
            </a:r>
          </a:p>
          <a:p>
            <a:pPr>
              <a:lnSpc>
                <a:spcPct val="100000"/>
              </a:lnSpc>
              <a:spcBef>
                <a:spcPts val="0"/>
              </a:spcBef>
            </a:pPr>
            <a:r>
              <a:rPr lang="en-GB" sz="1800" dirty="0">
                <a:latin typeface="Open Sans" panose="020B0606030504020204" pitchFamily="34" charset="0"/>
                <a:ea typeface="Open Sans" panose="020B0606030504020204" pitchFamily="34" charset="0"/>
                <a:cs typeface="Open Sans" panose="020B0606030504020204" pitchFamily="34" charset="0"/>
              </a:rPr>
              <a:t>Doing this will help Ameera build her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resilience</a:t>
            </a:r>
            <a:r>
              <a:rPr lang="en-GB" sz="1800" dirty="0">
                <a:latin typeface="Open Sans" panose="020B0606030504020204" pitchFamily="34" charset="0"/>
                <a:ea typeface="Open Sans" panose="020B0606030504020204" pitchFamily="34" charset="0"/>
                <a:cs typeface="Open Sans" panose="020B0606030504020204" pitchFamily="34" charset="0"/>
              </a:rPr>
              <a:t> and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coping</a:t>
            </a:r>
            <a:r>
              <a:rPr lang="en-GB" sz="1800" dirty="0">
                <a:latin typeface="Open Sans" panose="020B0606030504020204" pitchFamily="34" charset="0"/>
                <a:ea typeface="Open Sans" panose="020B0606030504020204" pitchFamily="34" charset="0"/>
                <a:cs typeface="Open Sans" panose="020B0606030504020204" pitchFamily="34" charset="0"/>
              </a:rPr>
              <a:t> skills</a:t>
            </a:r>
          </a:p>
        </p:txBody>
      </p:sp>
      <p:grpSp>
        <p:nvGrpSpPr>
          <p:cNvPr id="8" name="Group 7">
            <a:extLst>
              <a:ext uri="{FF2B5EF4-FFF2-40B4-BE49-F238E27FC236}">
                <a16:creationId xmlns:a16="http://schemas.microsoft.com/office/drawing/2014/main" id="{D0C3D94E-582E-4E0D-A547-9F5627451663}"/>
              </a:ext>
            </a:extLst>
          </p:cNvPr>
          <p:cNvGrpSpPr/>
          <p:nvPr/>
        </p:nvGrpSpPr>
        <p:grpSpPr>
          <a:xfrm>
            <a:off x="0" y="-13"/>
            <a:ext cx="12192000" cy="839972"/>
            <a:chOff x="0" y="-13"/>
            <a:chExt cx="12192000" cy="839972"/>
          </a:xfrm>
        </p:grpSpPr>
        <p:sp>
          <p:nvSpPr>
            <p:cNvPr id="9" name="Rectangle 8">
              <a:extLst>
                <a:ext uri="{FF2B5EF4-FFF2-40B4-BE49-F238E27FC236}">
                  <a16:creationId xmlns:a16="http://schemas.microsoft.com/office/drawing/2014/main" id="{97CC0C75-6284-410B-869B-AED4C38A6E22}"/>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BEA1C24B-E15C-4237-8A33-598B8172B416}"/>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What Do These Ideas Illustrate?</a:t>
              </a:r>
            </a:p>
          </p:txBody>
        </p:sp>
      </p:grpSp>
      <p:pic>
        <p:nvPicPr>
          <p:cNvPr id="17" name="Picture 16" descr="A close up of a logo&#10;&#10;Description automatically generated">
            <a:extLst>
              <a:ext uri="{FF2B5EF4-FFF2-40B4-BE49-F238E27FC236}">
                <a16:creationId xmlns:a16="http://schemas.microsoft.com/office/drawing/2014/main" id="{73EEA878-B92F-403F-836E-752DA72C3E2D}"/>
              </a:ext>
            </a:extLst>
          </p:cNvPr>
          <p:cNvPicPr>
            <a:picLocks noChangeAspect="1"/>
          </p:cNvPicPr>
          <p:nvPr/>
        </p:nvPicPr>
        <p:blipFill>
          <a:blip r:embed="rId4"/>
          <a:stretch>
            <a:fillRect/>
          </a:stretch>
        </p:blipFill>
        <p:spPr>
          <a:xfrm>
            <a:off x="5491924" y="994623"/>
            <a:ext cx="1208151" cy="1208151"/>
          </a:xfrm>
          <a:prstGeom prst="rect">
            <a:avLst/>
          </a:prstGeom>
        </p:spPr>
      </p:pic>
      <p:sp>
        <p:nvSpPr>
          <p:cNvPr id="4" name="TextBox 3">
            <a:extLst>
              <a:ext uri="{FF2B5EF4-FFF2-40B4-BE49-F238E27FC236}">
                <a16:creationId xmlns:a16="http://schemas.microsoft.com/office/drawing/2014/main" id="{1624F335-649C-4E11-BEB9-A58DDA11F60B}"/>
              </a:ext>
            </a:extLst>
          </p:cNvPr>
          <p:cNvSpPr txBox="1"/>
          <p:nvPr/>
        </p:nvSpPr>
        <p:spPr>
          <a:xfrm>
            <a:off x="5391629" y="2026377"/>
            <a:ext cx="1407217" cy="369332"/>
          </a:xfrm>
          <a:prstGeom prst="rect">
            <a:avLst/>
          </a:prstGeom>
          <a:noFill/>
        </p:spPr>
        <p:txBody>
          <a:bodyPr wrap="square" rtlCol="0">
            <a:spAutoFit/>
          </a:bodyPr>
          <a:lstStyle/>
          <a:p>
            <a:pPr algn="ctr"/>
            <a:r>
              <a:rPr lang="en-GB" dirty="0">
                <a:solidFill>
                  <a:srgbClr val="293C62"/>
                </a:solidFill>
                <a:latin typeface="Open Sans" panose="020B0606030504020204" pitchFamily="34" charset="0"/>
                <a:ea typeface="Open Sans" panose="020B0606030504020204" pitchFamily="34" charset="0"/>
                <a:cs typeface="Open Sans" panose="020B0606030504020204" pitchFamily="34" charset="0"/>
              </a:rPr>
              <a:t>Resilience</a:t>
            </a:r>
          </a:p>
        </p:txBody>
      </p:sp>
    </p:spTree>
    <p:extLst>
      <p:ext uri="{BB962C8B-B14F-4D97-AF65-F5344CB8AC3E}">
        <p14:creationId xmlns:p14="http://schemas.microsoft.com/office/powerpoint/2010/main" val="3260999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6FCDB96-342C-4FB9-B85E-01F009BD1130}"/>
              </a:ext>
            </a:extLst>
          </p:cNvPr>
          <p:cNvGrpSpPr/>
          <p:nvPr/>
        </p:nvGrpSpPr>
        <p:grpSpPr>
          <a:xfrm>
            <a:off x="0" y="0"/>
            <a:ext cx="12192000" cy="6858000"/>
            <a:chOff x="0" y="0"/>
            <a:chExt cx="12192000" cy="6858000"/>
          </a:xfrm>
        </p:grpSpPr>
        <p:pic>
          <p:nvPicPr>
            <p:cNvPr id="9" name="Picture 8">
              <a:extLst>
                <a:ext uri="{FF2B5EF4-FFF2-40B4-BE49-F238E27FC236}">
                  <a16:creationId xmlns:a16="http://schemas.microsoft.com/office/drawing/2014/main" id="{E671223A-873D-4F80-8AC6-72FE47545F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71AE3DFF-4D8D-4B72-9669-58B5FD667A49}"/>
                </a:ext>
              </a:extLst>
            </p:cNvPr>
            <p:cNvSpPr/>
            <p:nvPr/>
          </p:nvSpPr>
          <p:spPr>
            <a:xfrm>
              <a:off x="925032" y="1052623"/>
              <a:ext cx="4444409" cy="2690037"/>
            </a:xfrm>
            <a:prstGeom prst="rect">
              <a:avLst/>
            </a:prstGeom>
            <a:solidFill>
              <a:srgbClr val="407EC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5D457B0F-7BC8-4B99-99DE-68BFF77E4DC6}"/>
                </a:ext>
              </a:extLst>
            </p:cNvPr>
            <p:cNvSpPr txBox="1"/>
            <p:nvPr/>
          </p:nvSpPr>
          <p:spPr>
            <a:xfrm>
              <a:off x="1275907" y="1658682"/>
              <a:ext cx="3051544" cy="461665"/>
            </a:xfrm>
            <a:prstGeom prst="rect">
              <a:avLst/>
            </a:prstGeom>
            <a:noFill/>
          </p:spPr>
          <p:txBody>
            <a:bodyPr wrap="square" rtlCol="0">
              <a:spAutoFit/>
            </a:bodyPr>
            <a:lstStyle/>
            <a:p>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Section 3:</a:t>
              </a:r>
            </a:p>
          </p:txBody>
        </p:sp>
        <p:sp>
          <p:nvSpPr>
            <p:cNvPr id="12" name="TextBox 11">
              <a:extLst>
                <a:ext uri="{FF2B5EF4-FFF2-40B4-BE49-F238E27FC236}">
                  <a16:creationId xmlns:a16="http://schemas.microsoft.com/office/drawing/2014/main" id="{0FB8E07B-9684-4121-A755-78D2CAFBBF3D}"/>
                </a:ext>
              </a:extLst>
            </p:cNvPr>
            <p:cNvSpPr txBox="1"/>
            <p:nvPr/>
          </p:nvSpPr>
          <p:spPr>
            <a:xfrm>
              <a:off x="1275906" y="2120347"/>
              <a:ext cx="3296093" cy="707886"/>
            </a:xfrm>
            <a:prstGeom prst="rect">
              <a:avLst/>
            </a:prstGeom>
            <a:noFill/>
          </p:spPr>
          <p:txBody>
            <a:bodyPr wrap="square" rtlCol="0">
              <a:spAutoFit/>
            </a:bodyPr>
            <a:lstStyle/>
            <a:p>
              <a:r>
                <a:rPr lang="en-GB" sz="2000" dirty="0">
                  <a:solidFill>
                    <a:srgbClr val="C3DEFF"/>
                  </a:solidFill>
                  <a:latin typeface="Open Sans" panose="020B0606030504020204" pitchFamily="34" charset="0"/>
                  <a:ea typeface="Open Sans" panose="020B0606030504020204" pitchFamily="34" charset="0"/>
                  <a:cs typeface="Open Sans" panose="020B0606030504020204" pitchFamily="34" charset="0"/>
                </a:rPr>
                <a:t>Understanding Anxiety And Low Mood</a:t>
              </a:r>
            </a:p>
          </p:txBody>
        </p:sp>
      </p:grpSp>
    </p:spTree>
    <p:extLst>
      <p:ext uri="{BB962C8B-B14F-4D97-AF65-F5344CB8AC3E}">
        <p14:creationId xmlns:p14="http://schemas.microsoft.com/office/powerpoint/2010/main" val="2191808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DDB5D7-3C78-9E49-B21A-EB0C393E5D81}"/>
              </a:ext>
            </a:extLst>
          </p:cNvPr>
          <p:cNvSpPr>
            <a:spLocks noGrp="1"/>
          </p:cNvSpPr>
          <p:nvPr>
            <p:ph idx="1"/>
          </p:nvPr>
        </p:nvSpPr>
        <p:spPr>
          <a:xfrm>
            <a:off x="838200" y="1687121"/>
            <a:ext cx="10515600" cy="3777764"/>
          </a:xfrm>
        </p:spPr>
        <p:txBody>
          <a:bodyPr>
            <a:noAutofit/>
          </a:bodyPr>
          <a:lstStyle/>
          <a:p>
            <a:pPr marL="0" indent="0">
              <a:lnSpc>
                <a:spcPct val="100000"/>
              </a:lnSpc>
              <a:spcBef>
                <a:spcPts val="0"/>
              </a:spcBef>
              <a:buNone/>
            </a:pPr>
            <a:r>
              <a:rPr lang="en-GB" sz="2000" dirty="0">
                <a:latin typeface="Open Sans" panose="020B0606030504020204" pitchFamily="34" charset="0"/>
                <a:ea typeface="Open Sans" panose="020B0606030504020204" pitchFamily="34" charset="0"/>
                <a:cs typeface="Open Sans" panose="020B0606030504020204" pitchFamily="34" charset="0"/>
              </a:rPr>
              <a:t>Stress is a response to current challenges. It is normal to have some especially in extraordinary times like a pandemic.</a:t>
            </a:r>
          </a:p>
          <a:p>
            <a:pPr marL="0" indent="0">
              <a:lnSpc>
                <a:spcPct val="100000"/>
              </a:lnSpc>
              <a:spcBef>
                <a:spcPts val="0"/>
              </a:spcBef>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GB" sz="2000" dirty="0">
                <a:latin typeface="Open Sans" panose="020B0606030504020204" pitchFamily="34" charset="0"/>
                <a:ea typeface="Open Sans" panose="020B0606030504020204" pitchFamily="34" charset="0"/>
                <a:cs typeface="Open Sans" panose="020B0606030504020204" pitchFamily="34" charset="0"/>
              </a:rPr>
              <a:t>Anxieties are fears and worries that can occur without any objective threat.</a:t>
            </a:r>
          </a:p>
          <a:p>
            <a:pPr marL="0" indent="0">
              <a:lnSpc>
                <a:spcPct val="100000"/>
              </a:lnSpc>
              <a:spcBef>
                <a:spcPts val="0"/>
              </a:spcBef>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GB" sz="2000" dirty="0">
                <a:latin typeface="Open Sans" panose="020B0606030504020204" pitchFamily="34" charset="0"/>
                <a:ea typeface="Open Sans" panose="020B0606030504020204" pitchFamily="34" charset="0"/>
                <a:cs typeface="Open Sans" panose="020B0606030504020204" pitchFamily="34" charset="0"/>
              </a:rPr>
              <a:t>Some stress and some anxiety/worry is normal.</a:t>
            </a:r>
          </a:p>
          <a:p>
            <a:pPr marL="0" indent="0">
              <a:lnSpc>
                <a:spcPct val="100000"/>
              </a:lnSpc>
              <a:spcBef>
                <a:spcPts val="0"/>
              </a:spcBef>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GB" sz="2000" dirty="0">
                <a:latin typeface="Open Sans" panose="020B0606030504020204" pitchFamily="34" charset="0"/>
                <a:ea typeface="Open Sans" panose="020B0606030504020204" pitchFamily="34" charset="0"/>
                <a:cs typeface="Open Sans" panose="020B0606030504020204" pitchFamily="34" charset="0"/>
              </a:rPr>
              <a:t>W</a:t>
            </a:r>
            <a:r>
              <a:rPr lang="en-US" sz="2000" dirty="0">
                <a:latin typeface="Open Sans" panose="020B0606030504020204" pitchFamily="34" charset="0"/>
                <a:ea typeface="Open Sans" panose="020B0606030504020204" pitchFamily="34" charset="0"/>
                <a:cs typeface="Open Sans" panose="020B0606030504020204" pitchFamily="34" charset="0"/>
              </a:rPr>
              <a:t>hen there is too much stress, anxiety and worry for too long, symptoms or disorders may emerge:</a:t>
            </a:r>
          </a:p>
          <a:p>
            <a:pPr>
              <a:lnSpc>
                <a:spcPct val="100000"/>
              </a:lnSpc>
              <a:spcBef>
                <a:spcPts val="0"/>
              </a:spcBef>
              <a:buClr>
                <a:srgbClr val="0070C0"/>
              </a:buClr>
            </a:pPr>
            <a:r>
              <a:rPr lang="en-US" sz="2000" dirty="0">
                <a:latin typeface="Open Sans" panose="020B0606030504020204" pitchFamily="34" charset="0"/>
                <a:ea typeface="Open Sans" panose="020B0606030504020204" pitchFamily="34" charset="0"/>
                <a:cs typeface="Open Sans" panose="020B0606030504020204" pitchFamily="34" charset="0"/>
              </a:rPr>
              <a:t>Anxiety (symptoms/disorder)</a:t>
            </a:r>
          </a:p>
          <a:p>
            <a:pPr>
              <a:lnSpc>
                <a:spcPct val="100000"/>
              </a:lnSpc>
              <a:spcBef>
                <a:spcPts val="0"/>
              </a:spcBef>
              <a:buClr>
                <a:srgbClr val="0070C0"/>
              </a:buClr>
            </a:pPr>
            <a:r>
              <a:rPr lang="en-US" sz="2000" dirty="0">
                <a:latin typeface="Open Sans" panose="020B0606030504020204" pitchFamily="34" charset="0"/>
                <a:ea typeface="Open Sans" panose="020B0606030504020204" pitchFamily="34" charset="0"/>
                <a:cs typeface="Open Sans" panose="020B0606030504020204" pitchFamily="34" charset="0"/>
              </a:rPr>
              <a:t>Low mood, depression (symptoms/disorder)</a:t>
            </a:r>
          </a:p>
          <a:p>
            <a:pPr>
              <a:lnSpc>
                <a:spcPct val="100000"/>
              </a:lnSpc>
              <a:spcBef>
                <a:spcPts val="0"/>
              </a:spcBef>
              <a:buClr>
                <a:srgbClr val="0070C0"/>
              </a:buClr>
            </a:pPr>
            <a:r>
              <a:rPr lang="en-US" sz="2000" dirty="0">
                <a:latin typeface="Open Sans" panose="020B0606030504020204" pitchFamily="34" charset="0"/>
                <a:ea typeface="Open Sans" panose="020B0606030504020204" pitchFamily="34" charset="0"/>
                <a:cs typeface="Open Sans" panose="020B0606030504020204" pitchFamily="34" charset="0"/>
              </a:rPr>
              <a:t>Stress symptoms, trauma</a:t>
            </a:r>
          </a:p>
        </p:txBody>
      </p:sp>
      <p:grpSp>
        <p:nvGrpSpPr>
          <p:cNvPr id="4" name="Group 3">
            <a:extLst>
              <a:ext uri="{FF2B5EF4-FFF2-40B4-BE49-F238E27FC236}">
                <a16:creationId xmlns:a16="http://schemas.microsoft.com/office/drawing/2014/main" id="{120044EC-E2DB-49F4-866D-D6F94C810B13}"/>
              </a:ext>
            </a:extLst>
          </p:cNvPr>
          <p:cNvGrpSpPr/>
          <p:nvPr/>
        </p:nvGrpSpPr>
        <p:grpSpPr>
          <a:xfrm>
            <a:off x="0" y="-13"/>
            <a:ext cx="12192000" cy="840631"/>
            <a:chOff x="0" y="-13"/>
            <a:chExt cx="12192000" cy="840631"/>
          </a:xfrm>
        </p:grpSpPr>
        <p:sp>
          <p:nvSpPr>
            <p:cNvPr id="5" name="Rectangle 4">
              <a:extLst>
                <a:ext uri="{FF2B5EF4-FFF2-40B4-BE49-F238E27FC236}">
                  <a16:creationId xmlns:a16="http://schemas.microsoft.com/office/drawing/2014/main" id="{A114B7D8-21CE-4AB3-87B0-58FFCD5D0337}"/>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7D63C591-4456-4762-BE20-AA3BE606CDA0}"/>
                </a:ext>
              </a:extLst>
            </p:cNvPr>
            <p:cNvSpPr txBox="1"/>
            <p:nvPr/>
          </p:nvSpPr>
          <p:spPr>
            <a:xfrm>
              <a:off x="2030812" y="9621"/>
              <a:ext cx="8410356" cy="830997"/>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Excessive Persistent Distress Can Be The Forerunner For Later Problems</a:t>
              </a:r>
            </a:p>
          </p:txBody>
        </p:sp>
      </p:grpSp>
      <p:pic>
        <p:nvPicPr>
          <p:cNvPr id="7" name="Graphic 23" descr="Users">
            <a:extLst>
              <a:ext uri="{FF2B5EF4-FFF2-40B4-BE49-F238E27FC236}">
                <a16:creationId xmlns:a16="http://schemas.microsoft.com/office/drawing/2014/main" id="{05310493-748F-4482-9112-0DF2466DE634}"/>
              </a:ext>
            </a:extLst>
          </p:cNvPr>
          <p:cNvPicPr/>
          <p:nvPr/>
        </p:nvPicPr>
        <p:blipFill>
          <a:blip r:embed="rId3">
            <a:extLst>
              <a:ext uri="{96DAC541-7B7A-43D3-8B79-37D633B846F1}">
                <asvg:svgBlip xmlns:asvg="http://schemas.microsoft.com/office/drawing/2016/SVG/main" r:embed="rId4"/>
              </a:ext>
            </a:extLst>
          </a:blip>
          <a:stretch>
            <a:fillRect/>
          </a:stretch>
        </p:blipFill>
        <p:spPr>
          <a:xfrm>
            <a:off x="1750832" y="754622"/>
            <a:ext cx="1372870" cy="1276985"/>
          </a:xfrm>
          <a:prstGeom prst="rect">
            <a:avLst/>
          </a:prstGeom>
        </p:spPr>
      </p:pic>
    </p:spTree>
    <p:extLst>
      <p:ext uri="{BB962C8B-B14F-4D97-AF65-F5344CB8AC3E}">
        <p14:creationId xmlns:p14="http://schemas.microsoft.com/office/powerpoint/2010/main" val="923578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DD86B2A-05FC-45CB-8780-2968FC9F4948}"/>
              </a:ext>
            </a:extLst>
          </p:cNvPr>
          <p:cNvGrpSpPr/>
          <p:nvPr/>
        </p:nvGrpSpPr>
        <p:grpSpPr>
          <a:xfrm>
            <a:off x="0" y="-13"/>
            <a:ext cx="12192000" cy="839972"/>
            <a:chOff x="0" y="-13"/>
            <a:chExt cx="12192000" cy="839972"/>
          </a:xfrm>
        </p:grpSpPr>
        <p:sp>
          <p:nvSpPr>
            <p:cNvPr id="5" name="Rectangle 4">
              <a:extLst>
                <a:ext uri="{FF2B5EF4-FFF2-40B4-BE49-F238E27FC236}">
                  <a16:creationId xmlns:a16="http://schemas.microsoft.com/office/drawing/2014/main" id="{2EEDD74A-1145-4B52-8956-6B47EE24298D}"/>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D785C514-92B2-4B87-9A49-2FA32F714A0A}"/>
                </a:ext>
              </a:extLst>
            </p:cNvPr>
            <p:cNvSpPr txBox="1"/>
            <p:nvPr/>
          </p:nvSpPr>
          <p:spPr>
            <a:xfrm>
              <a:off x="1890822" y="189140"/>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Key Psychology Of Anxiety And Low Mood</a:t>
              </a:r>
            </a:p>
          </p:txBody>
        </p:sp>
      </p:grpSp>
      <p:sp>
        <p:nvSpPr>
          <p:cNvPr id="14" name="Oval 13">
            <a:extLst>
              <a:ext uri="{FF2B5EF4-FFF2-40B4-BE49-F238E27FC236}">
                <a16:creationId xmlns:a16="http://schemas.microsoft.com/office/drawing/2014/main" id="{A898F058-AF89-406A-9A59-87FD1A51904F}"/>
              </a:ext>
            </a:extLst>
          </p:cNvPr>
          <p:cNvSpPr/>
          <p:nvPr/>
        </p:nvSpPr>
        <p:spPr>
          <a:xfrm>
            <a:off x="504497" y="1597526"/>
            <a:ext cx="2816772" cy="2816772"/>
          </a:xfrm>
          <a:prstGeom prst="ellipse">
            <a:avLst/>
          </a:prstGeom>
          <a:solidFill>
            <a:srgbClr val="293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8A2A4131-74CC-47D2-8071-410B7C02E074}"/>
              </a:ext>
            </a:extLst>
          </p:cNvPr>
          <p:cNvSpPr/>
          <p:nvPr/>
        </p:nvSpPr>
        <p:spPr>
          <a:xfrm>
            <a:off x="8870733" y="3198164"/>
            <a:ext cx="2816772" cy="2816772"/>
          </a:xfrm>
          <a:prstGeom prst="ellipse">
            <a:avLst/>
          </a:prstGeom>
          <a:solidFill>
            <a:srgbClr val="293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748D7DC7-2A35-443C-9174-3699C224947C}"/>
              </a:ext>
            </a:extLst>
          </p:cNvPr>
          <p:cNvSpPr txBox="1"/>
          <p:nvPr/>
        </p:nvSpPr>
        <p:spPr>
          <a:xfrm>
            <a:off x="3510455" y="2660228"/>
            <a:ext cx="6211614" cy="830997"/>
          </a:xfrm>
          <a:prstGeom prst="rect">
            <a:avLst/>
          </a:prstGeom>
          <a:noFill/>
        </p:spPr>
        <p:txBody>
          <a:bodyPr wrap="square"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Anxiety usually has fear and avoidance of the feared thing at its core</a:t>
            </a:r>
          </a:p>
        </p:txBody>
      </p:sp>
      <p:sp>
        <p:nvSpPr>
          <p:cNvPr id="20" name="TextBox 19">
            <a:extLst>
              <a:ext uri="{FF2B5EF4-FFF2-40B4-BE49-F238E27FC236}">
                <a16:creationId xmlns:a16="http://schemas.microsoft.com/office/drawing/2014/main" id="{AC57065D-FF0D-4C80-8370-AC73DE500194}"/>
              </a:ext>
            </a:extLst>
          </p:cNvPr>
          <p:cNvSpPr txBox="1"/>
          <p:nvPr/>
        </p:nvSpPr>
        <p:spPr>
          <a:xfrm>
            <a:off x="2638096" y="4191051"/>
            <a:ext cx="6017173" cy="830997"/>
          </a:xfrm>
          <a:prstGeom prst="rect">
            <a:avLst/>
          </a:prstGeom>
          <a:noFill/>
        </p:spPr>
        <p:txBody>
          <a:bodyPr wrap="square" rtlCol="0">
            <a:spAutoFit/>
          </a:bodyPr>
          <a:lstStyle/>
          <a:p>
            <a:pPr algn="r"/>
            <a:r>
              <a:rPr lang="en-GB" sz="2400" dirty="0">
                <a:latin typeface="Open Sans" panose="020B0606030504020204" pitchFamily="34" charset="0"/>
                <a:ea typeface="Open Sans" panose="020B0606030504020204" pitchFamily="34" charset="0"/>
                <a:cs typeface="Open Sans" panose="020B0606030504020204" pitchFamily="34" charset="0"/>
              </a:rPr>
              <a:t>Low mood usually has loss, demotivation, rumination at its core</a:t>
            </a:r>
          </a:p>
        </p:txBody>
      </p:sp>
      <p:pic>
        <p:nvPicPr>
          <p:cNvPr id="22" name="Picture 21" descr="A picture containing drawing, light&#10;&#10;Description automatically generated">
            <a:extLst>
              <a:ext uri="{FF2B5EF4-FFF2-40B4-BE49-F238E27FC236}">
                <a16:creationId xmlns:a16="http://schemas.microsoft.com/office/drawing/2014/main" id="{C4336BFB-8A7F-4FC3-973B-CF5EE198B015}"/>
              </a:ext>
            </a:extLst>
          </p:cNvPr>
          <p:cNvPicPr>
            <a:picLocks noChangeAspect="1"/>
          </p:cNvPicPr>
          <p:nvPr/>
        </p:nvPicPr>
        <p:blipFill rotWithShape="1">
          <a:blip r:embed="rId3">
            <a:extLst>
              <a:ext uri="{28A0092B-C50C-407E-A947-70E740481C1C}">
                <a14:useLocalDpi xmlns:a14="http://schemas.microsoft.com/office/drawing/2010/main" val="0"/>
              </a:ext>
            </a:extLst>
          </a:blip>
          <a:srcRect l="64294" t="25968"/>
          <a:stretch/>
        </p:blipFill>
        <p:spPr>
          <a:xfrm>
            <a:off x="9154510" y="3413187"/>
            <a:ext cx="2054577" cy="2396237"/>
          </a:xfrm>
          <a:prstGeom prst="rect">
            <a:avLst/>
          </a:prstGeom>
        </p:spPr>
      </p:pic>
      <p:pic>
        <p:nvPicPr>
          <p:cNvPr id="24" name="Picture 23" descr="A picture containing drawing, light&#10;&#10;Description automatically generated">
            <a:extLst>
              <a:ext uri="{FF2B5EF4-FFF2-40B4-BE49-F238E27FC236}">
                <a16:creationId xmlns:a16="http://schemas.microsoft.com/office/drawing/2014/main" id="{7315F34D-B1CB-43A3-8BF9-F8CED889A08E}"/>
              </a:ext>
            </a:extLst>
          </p:cNvPr>
          <p:cNvPicPr>
            <a:picLocks noChangeAspect="1"/>
          </p:cNvPicPr>
          <p:nvPr/>
        </p:nvPicPr>
        <p:blipFill rotWithShape="1">
          <a:blip r:embed="rId3">
            <a:extLst>
              <a:ext uri="{28A0092B-C50C-407E-A947-70E740481C1C}">
                <a14:useLocalDpi xmlns:a14="http://schemas.microsoft.com/office/drawing/2010/main" val="0"/>
              </a:ext>
            </a:extLst>
          </a:blip>
          <a:srcRect l="64294" t="25968"/>
          <a:stretch/>
        </p:blipFill>
        <p:spPr>
          <a:xfrm flipH="1">
            <a:off x="1056289" y="1794814"/>
            <a:ext cx="2054577" cy="2396237"/>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03725BD6-DDA8-40A5-AAA0-E251545D10F0}"/>
              </a:ext>
            </a:extLst>
          </p:cNvPr>
          <p:cNvPicPr>
            <a:picLocks noChangeAspect="1"/>
          </p:cNvPicPr>
          <p:nvPr/>
        </p:nvPicPr>
        <p:blipFill rotWithShape="1">
          <a:blip r:embed="rId4">
            <a:extLst>
              <a:ext uri="{28A0092B-C50C-407E-A947-70E740481C1C}">
                <a14:useLocalDpi xmlns:a14="http://schemas.microsoft.com/office/drawing/2010/main" val="0"/>
              </a:ext>
            </a:extLst>
          </a:blip>
          <a:srcRect l="73448" t="31111" r="3448" b="31341"/>
          <a:stretch/>
        </p:blipFill>
        <p:spPr>
          <a:xfrm>
            <a:off x="1382515" y="2040997"/>
            <a:ext cx="1135977" cy="1038486"/>
          </a:xfrm>
          <a:prstGeom prst="rect">
            <a:avLst/>
          </a:prstGeom>
        </p:spPr>
      </p:pic>
      <p:pic>
        <p:nvPicPr>
          <p:cNvPr id="28" name="Picture 27" descr="A close up of a logo&#10;&#10;Description automatically generated">
            <a:extLst>
              <a:ext uri="{FF2B5EF4-FFF2-40B4-BE49-F238E27FC236}">
                <a16:creationId xmlns:a16="http://schemas.microsoft.com/office/drawing/2014/main" id="{A86750A4-EE85-4722-BAA1-B83D14D98250}"/>
              </a:ext>
            </a:extLst>
          </p:cNvPr>
          <p:cNvPicPr>
            <a:picLocks noChangeAspect="1"/>
          </p:cNvPicPr>
          <p:nvPr/>
        </p:nvPicPr>
        <p:blipFill rotWithShape="1">
          <a:blip r:embed="rId5">
            <a:extLst>
              <a:ext uri="{28A0092B-C50C-407E-A947-70E740481C1C}">
                <a14:useLocalDpi xmlns:a14="http://schemas.microsoft.com/office/drawing/2010/main" val="0"/>
              </a:ext>
            </a:extLst>
          </a:blip>
          <a:srcRect l="73534" t="30958" r="3362" b="32718"/>
          <a:stretch/>
        </p:blipFill>
        <p:spPr>
          <a:xfrm>
            <a:off x="9680029" y="3578428"/>
            <a:ext cx="1385456" cy="1225246"/>
          </a:xfrm>
          <a:prstGeom prst="rect">
            <a:avLst/>
          </a:prstGeom>
        </p:spPr>
      </p:pic>
      <p:pic>
        <p:nvPicPr>
          <p:cNvPr id="13" name="Graphic 23" descr="Users">
            <a:extLst>
              <a:ext uri="{FF2B5EF4-FFF2-40B4-BE49-F238E27FC236}">
                <a16:creationId xmlns:a16="http://schemas.microsoft.com/office/drawing/2014/main" id="{C4FCF461-FF51-483B-B5AC-7A74E4FDAB3B}"/>
              </a:ext>
            </a:extLst>
          </p:cNvPr>
          <p:cNvPicPr/>
          <p:nvPr/>
        </p:nvPicPr>
        <p:blipFill>
          <a:blip r:embed="rId6">
            <a:extLst>
              <a:ext uri="{96DAC541-7B7A-43D3-8B79-37D633B846F1}">
                <asvg:svgBlip xmlns:asvg="http://schemas.microsoft.com/office/drawing/2016/SVG/main" r:embed="rId7"/>
              </a:ext>
            </a:extLst>
          </a:blip>
          <a:stretch>
            <a:fillRect/>
          </a:stretch>
        </p:blipFill>
        <p:spPr>
          <a:xfrm>
            <a:off x="3437092" y="1029112"/>
            <a:ext cx="1372870" cy="1276985"/>
          </a:xfrm>
          <a:prstGeom prst="rect">
            <a:avLst/>
          </a:prstGeom>
        </p:spPr>
      </p:pic>
    </p:spTree>
    <p:extLst>
      <p:ext uri="{BB962C8B-B14F-4D97-AF65-F5344CB8AC3E}">
        <p14:creationId xmlns:p14="http://schemas.microsoft.com/office/powerpoint/2010/main" val="8246305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E0FA8E1-08A6-4DBB-B9CF-2DE979C257E4}"/>
              </a:ext>
            </a:extLst>
          </p:cNvPr>
          <p:cNvGrpSpPr/>
          <p:nvPr/>
        </p:nvGrpSpPr>
        <p:grpSpPr>
          <a:xfrm>
            <a:off x="0" y="-13"/>
            <a:ext cx="12192000" cy="839972"/>
            <a:chOff x="0" y="-13"/>
            <a:chExt cx="12192000" cy="839972"/>
          </a:xfrm>
        </p:grpSpPr>
        <p:sp>
          <p:nvSpPr>
            <p:cNvPr id="7" name="Rectangle 6">
              <a:extLst>
                <a:ext uri="{FF2B5EF4-FFF2-40B4-BE49-F238E27FC236}">
                  <a16:creationId xmlns:a16="http://schemas.microsoft.com/office/drawing/2014/main" id="{F2471E75-6247-4C0B-9033-029D4A8E501A}"/>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BFF17D9A-3FA5-48F4-931E-47379DA408FB}"/>
                </a:ext>
              </a:extLst>
            </p:cNvPr>
            <p:cNvSpPr txBox="1"/>
            <p:nvPr/>
          </p:nvSpPr>
          <p:spPr>
            <a:xfrm>
              <a:off x="1890822" y="6260"/>
              <a:ext cx="8410356" cy="830997"/>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So What? How Does Knowing About These Patterns Of Psychology Help?</a:t>
              </a:r>
            </a:p>
          </p:txBody>
        </p:sp>
      </p:grpSp>
      <p:sp>
        <p:nvSpPr>
          <p:cNvPr id="14" name="Content Placeholder 2">
            <a:extLst>
              <a:ext uri="{FF2B5EF4-FFF2-40B4-BE49-F238E27FC236}">
                <a16:creationId xmlns:a16="http://schemas.microsoft.com/office/drawing/2014/main" id="{39AE7EB8-FE42-4336-9C3A-9215586854B3}"/>
              </a:ext>
            </a:extLst>
          </p:cNvPr>
          <p:cNvSpPr txBox="1">
            <a:spLocks/>
          </p:cNvSpPr>
          <p:nvPr/>
        </p:nvSpPr>
        <p:spPr>
          <a:xfrm>
            <a:off x="10012681" y="6564591"/>
            <a:ext cx="2179320" cy="38214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Clr>
                <a:srgbClr val="78BF20"/>
              </a:buClr>
              <a:buFont typeface="Arial" panose="020B0604020202020204" pitchFamily="34" charset="0"/>
              <a:buNone/>
            </a:pPr>
            <a:r>
              <a:rPr lang="en-GB" sz="1400" i="1" dirty="0">
                <a:latin typeface="Open Sans" panose="020B0606030504020204" pitchFamily="34" charset="0"/>
                <a:ea typeface="Open Sans" panose="020B0606030504020204" pitchFamily="34" charset="0"/>
                <a:cs typeface="Open Sans" panose="020B0606030504020204" pitchFamily="34" charset="0"/>
              </a:rPr>
              <a:t>(Overstreet et al 2016)</a:t>
            </a:r>
          </a:p>
        </p:txBody>
      </p:sp>
      <p:sp>
        <p:nvSpPr>
          <p:cNvPr id="15" name="Content Placeholder 2">
            <a:extLst>
              <a:ext uri="{FF2B5EF4-FFF2-40B4-BE49-F238E27FC236}">
                <a16:creationId xmlns:a16="http://schemas.microsoft.com/office/drawing/2014/main" id="{01D0730D-106F-4CDF-8C0D-C9C7776B5D6C}"/>
              </a:ext>
            </a:extLst>
          </p:cNvPr>
          <p:cNvSpPr>
            <a:spLocks noGrp="1"/>
          </p:cNvSpPr>
          <p:nvPr>
            <p:ph idx="1"/>
          </p:nvPr>
        </p:nvSpPr>
        <p:spPr>
          <a:xfrm>
            <a:off x="3394643" y="2035663"/>
            <a:ext cx="5603884" cy="1948460"/>
          </a:xfrm>
        </p:spPr>
        <p:txBody>
          <a:bodyPr>
            <a:normAutofit/>
          </a:bodyPr>
          <a:lstStyle/>
          <a:p>
            <a:pPr marL="0" indent="0">
              <a:lnSpc>
                <a:spcPct val="100000"/>
              </a:lnSpc>
              <a:spcBef>
                <a:spcPts val="0"/>
              </a:spcBef>
              <a:buNone/>
            </a:pPr>
            <a:r>
              <a:rPr lang="en-US" sz="2000" dirty="0">
                <a:latin typeface="Open Sans" panose="020B0606030504020204" pitchFamily="34" charset="0"/>
                <a:ea typeface="Open Sans" panose="020B0606030504020204" pitchFamily="34" charset="0"/>
                <a:cs typeface="Open Sans" panose="020B0606030504020204" pitchFamily="34" charset="0"/>
              </a:rPr>
              <a:t>Knowing about these core patterns helps set a direction for how to support the person - remember social scaffolding, as described earlier with community wide options for engagement, resources, signposting, on-line offline in person or virtually.</a:t>
            </a:r>
          </a:p>
        </p:txBody>
      </p:sp>
      <p:sp>
        <p:nvSpPr>
          <p:cNvPr id="16" name="Content Placeholder 2">
            <a:extLst>
              <a:ext uri="{FF2B5EF4-FFF2-40B4-BE49-F238E27FC236}">
                <a16:creationId xmlns:a16="http://schemas.microsoft.com/office/drawing/2014/main" id="{8917FAFF-C25E-43B2-94FF-370F3DAB9B24}"/>
              </a:ext>
            </a:extLst>
          </p:cNvPr>
          <p:cNvSpPr txBox="1">
            <a:spLocks/>
          </p:cNvSpPr>
          <p:nvPr/>
        </p:nvSpPr>
        <p:spPr>
          <a:xfrm>
            <a:off x="1359879" y="4254243"/>
            <a:ext cx="7510854" cy="1006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US" sz="2000" dirty="0">
                <a:latin typeface="Open Sans" panose="020B0606030504020204" pitchFamily="34" charset="0"/>
                <a:ea typeface="Open Sans" panose="020B0606030504020204" pitchFamily="34" charset="0"/>
                <a:cs typeface="Open Sans" panose="020B0606030504020204" pitchFamily="34" charset="0"/>
              </a:rPr>
              <a:t>The aide-memoire of the 5 Rs apply. Also, </a:t>
            </a:r>
          </a:p>
          <a:p>
            <a:pPr marL="0" indent="0" algn="r">
              <a:lnSpc>
                <a:spcPct val="100000"/>
              </a:lnSpc>
              <a:spcBef>
                <a:spcPts val="0"/>
              </a:spcBef>
              <a:buFont typeface="Arial" panose="020B0604020202020204" pitchFamily="34" charset="0"/>
              <a:buNone/>
            </a:pPr>
            <a:r>
              <a:rPr lang="en-US" sz="2000" dirty="0">
                <a:latin typeface="Open Sans" panose="020B0606030504020204" pitchFamily="34" charset="0"/>
                <a:ea typeface="Open Sans" panose="020B0606030504020204" pitchFamily="34" charset="0"/>
                <a:cs typeface="Open Sans" panose="020B0606030504020204" pitchFamily="34" charset="0"/>
              </a:rPr>
              <a:t>knowing the core patterns helps to </a:t>
            </a:r>
          </a:p>
          <a:p>
            <a:pPr marL="0" indent="0" algn="r">
              <a:lnSpc>
                <a:spcPct val="100000"/>
              </a:lnSpc>
              <a:spcBef>
                <a:spcPts val="0"/>
              </a:spcBef>
              <a:buFont typeface="Arial" panose="020B0604020202020204" pitchFamily="34" charset="0"/>
              <a:buNone/>
            </a:pPr>
            <a:r>
              <a:rPr lang="en-US" sz="2000" dirty="0">
                <a:latin typeface="Open Sans" panose="020B0606030504020204" pitchFamily="34" charset="0"/>
                <a:ea typeface="Open Sans" panose="020B0606030504020204" pitchFamily="34" charset="0"/>
                <a:cs typeface="Open Sans" panose="020B0606030504020204" pitchFamily="34" charset="0"/>
              </a:rPr>
              <a:t>orientate within this framework.</a:t>
            </a:r>
          </a:p>
        </p:txBody>
      </p:sp>
      <p:sp>
        <p:nvSpPr>
          <p:cNvPr id="17" name="Oval 16">
            <a:extLst>
              <a:ext uri="{FF2B5EF4-FFF2-40B4-BE49-F238E27FC236}">
                <a16:creationId xmlns:a16="http://schemas.microsoft.com/office/drawing/2014/main" id="{5B51D8EE-2DF5-4E31-87E6-CD66F91A6C68}"/>
              </a:ext>
            </a:extLst>
          </p:cNvPr>
          <p:cNvSpPr/>
          <p:nvPr/>
        </p:nvSpPr>
        <p:spPr>
          <a:xfrm>
            <a:off x="504497" y="1597526"/>
            <a:ext cx="2816772" cy="2816772"/>
          </a:xfrm>
          <a:prstGeom prst="ellipse">
            <a:avLst/>
          </a:prstGeom>
          <a:solidFill>
            <a:srgbClr val="293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descr="A picture containing drawing, light&#10;&#10;Description automatically generated">
            <a:extLst>
              <a:ext uri="{FF2B5EF4-FFF2-40B4-BE49-F238E27FC236}">
                <a16:creationId xmlns:a16="http://schemas.microsoft.com/office/drawing/2014/main" id="{47BF084A-A9C0-4A10-9CED-C615CADAEC39}"/>
              </a:ext>
            </a:extLst>
          </p:cNvPr>
          <p:cNvPicPr>
            <a:picLocks noChangeAspect="1"/>
          </p:cNvPicPr>
          <p:nvPr/>
        </p:nvPicPr>
        <p:blipFill rotWithShape="1">
          <a:blip r:embed="rId3">
            <a:extLst>
              <a:ext uri="{28A0092B-C50C-407E-A947-70E740481C1C}">
                <a14:useLocalDpi xmlns:a14="http://schemas.microsoft.com/office/drawing/2010/main" val="0"/>
              </a:ext>
            </a:extLst>
          </a:blip>
          <a:srcRect l="64294" t="25968"/>
          <a:stretch/>
        </p:blipFill>
        <p:spPr>
          <a:xfrm flipH="1">
            <a:off x="1056289" y="1794814"/>
            <a:ext cx="2054577" cy="2396237"/>
          </a:xfrm>
          <a:prstGeom prst="rect">
            <a:avLst/>
          </a:prstGeom>
        </p:spPr>
      </p:pic>
      <p:sp>
        <p:nvSpPr>
          <p:cNvPr id="20" name="Oval 19">
            <a:extLst>
              <a:ext uri="{FF2B5EF4-FFF2-40B4-BE49-F238E27FC236}">
                <a16:creationId xmlns:a16="http://schemas.microsoft.com/office/drawing/2014/main" id="{7CDFB40C-3A53-4C11-96A3-B58D6F385E87}"/>
              </a:ext>
            </a:extLst>
          </p:cNvPr>
          <p:cNvSpPr/>
          <p:nvPr/>
        </p:nvSpPr>
        <p:spPr>
          <a:xfrm>
            <a:off x="8870733" y="3198164"/>
            <a:ext cx="2816772" cy="2816772"/>
          </a:xfrm>
          <a:prstGeom prst="ellipse">
            <a:avLst/>
          </a:prstGeom>
          <a:solidFill>
            <a:srgbClr val="293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descr="A picture containing drawing, light&#10;&#10;Description automatically generated">
            <a:extLst>
              <a:ext uri="{FF2B5EF4-FFF2-40B4-BE49-F238E27FC236}">
                <a16:creationId xmlns:a16="http://schemas.microsoft.com/office/drawing/2014/main" id="{E8D6BA10-6561-4943-A6EA-340A5CA908C9}"/>
              </a:ext>
            </a:extLst>
          </p:cNvPr>
          <p:cNvPicPr>
            <a:picLocks noChangeAspect="1"/>
          </p:cNvPicPr>
          <p:nvPr/>
        </p:nvPicPr>
        <p:blipFill rotWithShape="1">
          <a:blip r:embed="rId3">
            <a:extLst>
              <a:ext uri="{28A0092B-C50C-407E-A947-70E740481C1C}">
                <a14:useLocalDpi xmlns:a14="http://schemas.microsoft.com/office/drawing/2010/main" val="0"/>
              </a:ext>
            </a:extLst>
          </a:blip>
          <a:srcRect l="64294" t="25968"/>
          <a:stretch/>
        </p:blipFill>
        <p:spPr>
          <a:xfrm>
            <a:off x="9154510" y="3413187"/>
            <a:ext cx="2054577" cy="2396237"/>
          </a:xfrm>
          <a:prstGeom prst="rect">
            <a:avLst/>
          </a:prstGeom>
        </p:spPr>
      </p:pic>
      <p:pic>
        <p:nvPicPr>
          <p:cNvPr id="12" name="Graphic 23" descr="Users">
            <a:extLst>
              <a:ext uri="{FF2B5EF4-FFF2-40B4-BE49-F238E27FC236}">
                <a16:creationId xmlns:a16="http://schemas.microsoft.com/office/drawing/2014/main" id="{2C6D5EE2-4241-473B-B017-8A5895E41142}"/>
              </a:ext>
            </a:extLst>
          </p:cNvPr>
          <p:cNvPicPr/>
          <p:nvPr/>
        </p:nvPicPr>
        <p:blipFill>
          <a:blip r:embed="rId4">
            <a:extLst>
              <a:ext uri="{96DAC541-7B7A-43D3-8B79-37D633B846F1}">
                <asvg:svgBlip xmlns:asvg="http://schemas.microsoft.com/office/drawing/2016/SVG/main" r:embed="rId5"/>
              </a:ext>
            </a:extLst>
          </a:blip>
          <a:stretch>
            <a:fillRect/>
          </a:stretch>
        </p:blipFill>
        <p:spPr>
          <a:xfrm>
            <a:off x="3110866" y="948637"/>
            <a:ext cx="1372870" cy="1276985"/>
          </a:xfrm>
          <a:prstGeom prst="rect">
            <a:avLst/>
          </a:prstGeom>
        </p:spPr>
      </p:pic>
    </p:spTree>
    <p:extLst>
      <p:ext uri="{BB962C8B-B14F-4D97-AF65-F5344CB8AC3E}">
        <p14:creationId xmlns:p14="http://schemas.microsoft.com/office/powerpoint/2010/main" val="2225551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18107FE-DDB9-4287-816E-7DF21707A065}"/>
              </a:ext>
            </a:extLst>
          </p:cNvPr>
          <p:cNvGrpSpPr/>
          <p:nvPr/>
        </p:nvGrpSpPr>
        <p:grpSpPr>
          <a:xfrm>
            <a:off x="0" y="-13"/>
            <a:ext cx="12192000" cy="839972"/>
            <a:chOff x="0" y="-13"/>
            <a:chExt cx="12192000" cy="839972"/>
          </a:xfrm>
        </p:grpSpPr>
        <p:sp>
          <p:nvSpPr>
            <p:cNvPr id="5" name="Rectangle 4">
              <a:extLst>
                <a:ext uri="{FF2B5EF4-FFF2-40B4-BE49-F238E27FC236}">
                  <a16:creationId xmlns:a16="http://schemas.microsoft.com/office/drawing/2014/main" id="{5964D496-F5B0-49DA-A6E6-32CBD977B8AB}"/>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8199AB6-F0A7-4A64-B3B5-39CD66539EA5}"/>
                </a:ext>
              </a:extLst>
            </p:cNvPr>
            <p:cNvSpPr txBox="1"/>
            <p:nvPr/>
          </p:nvSpPr>
          <p:spPr>
            <a:xfrm>
              <a:off x="1890822" y="190582"/>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Anxiety – What Should You Look Out For?</a:t>
              </a:r>
            </a:p>
          </p:txBody>
        </p:sp>
      </p:grpSp>
      <p:pic>
        <p:nvPicPr>
          <p:cNvPr id="2" name="Picture 1" descr="A picture containing drawing&#10;&#10;Description automatically generated">
            <a:extLst>
              <a:ext uri="{FF2B5EF4-FFF2-40B4-BE49-F238E27FC236}">
                <a16:creationId xmlns:a16="http://schemas.microsoft.com/office/drawing/2014/main" id="{11302EB4-D49B-454C-A931-52CFEAE78332}"/>
              </a:ext>
            </a:extLst>
          </p:cNvPr>
          <p:cNvPicPr>
            <a:picLocks noChangeAspect="1"/>
          </p:cNvPicPr>
          <p:nvPr/>
        </p:nvPicPr>
        <p:blipFill rotWithShape="1">
          <a:blip r:embed="rId3">
            <a:extLst>
              <a:ext uri="{28A0092B-C50C-407E-A947-70E740481C1C}">
                <a14:useLocalDpi xmlns:a14="http://schemas.microsoft.com/office/drawing/2010/main" val="0"/>
              </a:ext>
            </a:extLst>
          </a:blip>
          <a:srcRect t="15027"/>
          <a:stretch/>
        </p:blipFill>
        <p:spPr>
          <a:xfrm>
            <a:off x="0" y="981546"/>
            <a:ext cx="12192000" cy="5827446"/>
          </a:xfrm>
          <a:prstGeom prst="rect">
            <a:avLst/>
          </a:prstGeom>
        </p:spPr>
      </p:pic>
      <p:sp>
        <p:nvSpPr>
          <p:cNvPr id="7" name="TextBox 6">
            <a:extLst>
              <a:ext uri="{FF2B5EF4-FFF2-40B4-BE49-F238E27FC236}">
                <a16:creationId xmlns:a16="http://schemas.microsoft.com/office/drawing/2014/main" id="{0A210250-B707-45DB-86B7-3D5879D61DEE}"/>
              </a:ext>
            </a:extLst>
          </p:cNvPr>
          <p:cNvSpPr txBox="1"/>
          <p:nvPr/>
        </p:nvSpPr>
        <p:spPr>
          <a:xfrm>
            <a:off x="2319703" y="5384392"/>
            <a:ext cx="6600824" cy="646331"/>
          </a:xfrm>
          <a:prstGeom prst="rect">
            <a:avLst/>
          </a:prstGeom>
          <a:noFill/>
        </p:spPr>
        <p:txBody>
          <a:bodyPr wrap="square">
            <a:spAutoFit/>
          </a:bodyPr>
          <a:lstStyle/>
          <a:p>
            <a:pPr marL="0" indent="0" algn="ctr">
              <a:lnSpc>
                <a:spcPct val="100000"/>
              </a:lnSpc>
              <a:spcBef>
                <a:spcPts val="0"/>
              </a:spcBef>
              <a:buNone/>
            </a:pPr>
            <a:r>
              <a:rPr lang="en-GB" sz="1800" dirty="0">
                <a:latin typeface="Open Sans" panose="020B0606030504020204" pitchFamily="34" charset="0"/>
                <a:ea typeface="Open Sans" panose="020B0606030504020204" pitchFamily="34" charset="0"/>
                <a:cs typeface="Open Sans" panose="020B0606030504020204" pitchFamily="34" charset="0"/>
              </a:rPr>
              <a:t>Be aware of anyone (children, staff, parents/carers) showing too many problems, for too long, with too wide an impact.</a:t>
            </a:r>
          </a:p>
        </p:txBody>
      </p:sp>
      <p:sp>
        <p:nvSpPr>
          <p:cNvPr id="8" name="TextBox 7">
            <a:extLst>
              <a:ext uri="{FF2B5EF4-FFF2-40B4-BE49-F238E27FC236}">
                <a16:creationId xmlns:a16="http://schemas.microsoft.com/office/drawing/2014/main" id="{73A207D9-5626-46C0-8DCB-92D7E21C7FD5}"/>
              </a:ext>
            </a:extLst>
          </p:cNvPr>
          <p:cNvSpPr txBox="1"/>
          <p:nvPr/>
        </p:nvSpPr>
        <p:spPr>
          <a:xfrm>
            <a:off x="1579419" y="3479898"/>
            <a:ext cx="2351453" cy="1077218"/>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Spend time alone (e.g. always go to library </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at break time in school)</a:t>
            </a:r>
          </a:p>
        </p:txBody>
      </p:sp>
      <p:sp>
        <p:nvSpPr>
          <p:cNvPr id="9" name="TextBox 8">
            <a:extLst>
              <a:ext uri="{FF2B5EF4-FFF2-40B4-BE49-F238E27FC236}">
                <a16:creationId xmlns:a16="http://schemas.microsoft.com/office/drawing/2014/main" id="{1BA85155-FD29-4F30-A083-F2C4DB1A348C}"/>
              </a:ext>
            </a:extLst>
          </p:cNvPr>
          <p:cNvSpPr txBox="1"/>
          <p:nvPr/>
        </p:nvSpPr>
        <p:spPr>
          <a:xfrm>
            <a:off x="3086276" y="2299041"/>
            <a:ext cx="1997242" cy="1077218"/>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Not interacting</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in class, always worrying, perfectionist</a:t>
            </a:r>
          </a:p>
        </p:txBody>
      </p:sp>
      <p:sp>
        <p:nvSpPr>
          <p:cNvPr id="10" name="TextBox 9">
            <a:extLst>
              <a:ext uri="{FF2B5EF4-FFF2-40B4-BE49-F238E27FC236}">
                <a16:creationId xmlns:a16="http://schemas.microsoft.com/office/drawing/2014/main" id="{96530DF7-3516-416D-A456-3C40CBAAE491}"/>
              </a:ext>
            </a:extLst>
          </p:cNvPr>
          <p:cNvSpPr txBox="1"/>
          <p:nvPr/>
        </p:nvSpPr>
        <p:spPr>
          <a:xfrm>
            <a:off x="4332260" y="3479771"/>
            <a:ext cx="2163320" cy="830997"/>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Look physically anxious (e.g. tense, on edge, or shaky)</a:t>
            </a:r>
          </a:p>
        </p:txBody>
      </p:sp>
      <p:sp>
        <p:nvSpPr>
          <p:cNvPr id="11" name="TextBox 10">
            <a:extLst>
              <a:ext uri="{FF2B5EF4-FFF2-40B4-BE49-F238E27FC236}">
                <a16:creationId xmlns:a16="http://schemas.microsoft.com/office/drawing/2014/main" id="{FAA8D455-AAE9-49E7-BD7B-C035F0271D85}"/>
              </a:ext>
            </a:extLst>
          </p:cNvPr>
          <p:cNvSpPr txBox="1"/>
          <p:nvPr/>
        </p:nvSpPr>
        <p:spPr>
          <a:xfrm>
            <a:off x="5620115" y="2295173"/>
            <a:ext cx="2309260" cy="1077218"/>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Suffer </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temper outbursts </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or ‘freeze’ if demands placed on them</a:t>
            </a:r>
          </a:p>
        </p:txBody>
      </p:sp>
      <p:sp>
        <p:nvSpPr>
          <p:cNvPr id="12" name="TextBox 11">
            <a:extLst>
              <a:ext uri="{FF2B5EF4-FFF2-40B4-BE49-F238E27FC236}">
                <a16:creationId xmlns:a16="http://schemas.microsoft.com/office/drawing/2014/main" id="{37A86361-4AC7-43AE-B664-6DEABD52F261}"/>
              </a:ext>
            </a:extLst>
          </p:cNvPr>
          <p:cNvSpPr txBox="1"/>
          <p:nvPr/>
        </p:nvSpPr>
        <p:spPr>
          <a:xfrm>
            <a:off x="7098059" y="3467477"/>
            <a:ext cx="1997242" cy="584775"/>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Have difficulty concentrating</a:t>
            </a:r>
          </a:p>
        </p:txBody>
      </p:sp>
      <p:sp>
        <p:nvSpPr>
          <p:cNvPr id="13" name="TextBox 12">
            <a:extLst>
              <a:ext uri="{FF2B5EF4-FFF2-40B4-BE49-F238E27FC236}">
                <a16:creationId xmlns:a16="http://schemas.microsoft.com/office/drawing/2014/main" id="{010A2513-6C69-4BFF-BB56-40233788C7B4}"/>
              </a:ext>
            </a:extLst>
          </p:cNvPr>
          <p:cNvSpPr txBox="1"/>
          <p:nvPr/>
        </p:nvSpPr>
        <p:spPr>
          <a:xfrm>
            <a:off x="8288250" y="2313306"/>
            <a:ext cx="2309261" cy="1077218"/>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Have difficulty</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sleeping, suffer stomach- headaches, health anxieties</a:t>
            </a:r>
          </a:p>
        </p:txBody>
      </p:sp>
      <p:sp>
        <p:nvSpPr>
          <p:cNvPr id="14" name="TextBox 13">
            <a:extLst>
              <a:ext uri="{FF2B5EF4-FFF2-40B4-BE49-F238E27FC236}">
                <a16:creationId xmlns:a16="http://schemas.microsoft.com/office/drawing/2014/main" id="{E270F7B1-48DC-4768-A228-54E22983B85C}"/>
              </a:ext>
            </a:extLst>
          </p:cNvPr>
          <p:cNvSpPr txBox="1"/>
          <p:nvPr/>
        </p:nvSpPr>
        <p:spPr>
          <a:xfrm>
            <a:off x="9766677" y="3469379"/>
            <a:ext cx="1997242" cy="1077218"/>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Cling to parents or episodes of school refusal in older pupils</a:t>
            </a:r>
          </a:p>
        </p:txBody>
      </p:sp>
      <p:sp>
        <p:nvSpPr>
          <p:cNvPr id="15" name="TextBox 14">
            <a:extLst>
              <a:ext uri="{FF2B5EF4-FFF2-40B4-BE49-F238E27FC236}">
                <a16:creationId xmlns:a16="http://schemas.microsoft.com/office/drawing/2014/main" id="{A974D0B3-57C9-48FE-934E-3B7C68580E8D}"/>
              </a:ext>
            </a:extLst>
          </p:cNvPr>
          <p:cNvSpPr txBox="1"/>
          <p:nvPr/>
        </p:nvSpPr>
        <p:spPr>
          <a:xfrm>
            <a:off x="410824" y="2554435"/>
            <a:ext cx="1997242" cy="830997"/>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Avoid </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things linked </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to the fears</a:t>
            </a:r>
          </a:p>
        </p:txBody>
      </p:sp>
      <p:pic>
        <p:nvPicPr>
          <p:cNvPr id="16" name="Graphic 23" descr="Users">
            <a:extLst>
              <a:ext uri="{FF2B5EF4-FFF2-40B4-BE49-F238E27FC236}">
                <a16:creationId xmlns:a16="http://schemas.microsoft.com/office/drawing/2014/main" id="{F853D015-297A-4574-8FDA-19FC257451DD}"/>
              </a:ext>
            </a:extLst>
          </p:cNvPr>
          <p:cNvPicPr/>
          <p:nvPr/>
        </p:nvPicPr>
        <p:blipFill>
          <a:blip r:embed="rId4">
            <a:extLst>
              <a:ext uri="{96DAC541-7B7A-43D3-8B79-37D633B846F1}">
                <asvg:svgBlip xmlns:asvg="http://schemas.microsoft.com/office/drawing/2016/SVG/main" r:embed="rId5"/>
              </a:ext>
            </a:extLst>
          </a:blip>
          <a:stretch>
            <a:fillRect/>
          </a:stretch>
        </p:blipFill>
        <p:spPr>
          <a:xfrm>
            <a:off x="2219155" y="876169"/>
            <a:ext cx="1372870" cy="1276985"/>
          </a:xfrm>
          <a:prstGeom prst="rect">
            <a:avLst/>
          </a:prstGeom>
        </p:spPr>
      </p:pic>
    </p:spTree>
    <p:extLst>
      <p:ext uri="{BB962C8B-B14F-4D97-AF65-F5344CB8AC3E}">
        <p14:creationId xmlns:p14="http://schemas.microsoft.com/office/powerpoint/2010/main" val="18743389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F96D91F-84C0-4124-B944-92088CCCA08C}"/>
              </a:ext>
            </a:extLst>
          </p:cNvPr>
          <p:cNvGrpSpPr/>
          <p:nvPr/>
        </p:nvGrpSpPr>
        <p:grpSpPr>
          <a:xfrm>
            <a:off x="0" y="-13"/>
            <a:ext cx="12192000" cy="839972"/>
            <a:chOff x="0" y="-13"/>
            <a:chExt cx="12192000" cy="839972"/>
          </a:xfrm>
        </p:grpSpPr>
        <p:sp>
          <p:nvSpPr>
            <p:cNvPr id="9" name="Rectangle 8">
              <a:extLst>
                <a:ext uri="{FF2B5EF4-FFF2-40B4-BE49-F238E27FC236}">
                  <a16:creationId xmlns:a16="http://schemas.microsoft.com/office/drawing/2014/main" id="{8AE6377C-4159-4ABE-906D-F89E8E192916}"/>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F648551D-32D6-431C-8093-F6E7BC317F96}"/>
                </a:ext>
              </a:extLst>
            </p:cNvPr>
            <p:cNvSpPr txBox="1"/>
            <p:nvPr/>
          </p:nvSpPr>
          <p:spPr>
            <a:xfrm>
              <a:off x="1890822" y="189140"/>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Low Mood, Depression – What Should You Look Out For?</a:t>
              </a:r>
            </a:p>
          </p:txBody>
        </p:sp>
      </p:grpSp>
      <p:pic>
        <p:nvPicPr>
          <p:cNvPr id="3" name="Picture 2" descr="A picture containing drawing&#10;&#10;Description automatically generated">
            <a:extLst>
              <a:ext uri="{FF2B5EF4-FFF2-40B4-BE49-F238E27FC236}">
                <a16:creationId xmlns:a16="http://schemas.microsoft.com/office/drawing/2014/main" id="{AB4F87BE-B8EE-40CB-9CAA-CC98DE13439B}"/>
              </a:ext>
            </a:extLst>
          </p:cNvPr>
          <p:cNvPicPr>
            <a:picLocks noChangeAspect="1"/>
          </p:cNvPicPr>
          <p:nvPr/>
        </p:nvPicPr>
        <p:blipFill rotWithShape="1">
          <a:blip r:embed="rId3">
            <a:extLst>
              <a:ext uri="{28A0092B-C50C-407E-A947-70E740481C1C}">
                <a14:useLocalDpi xmlns:a14="http://schemas.microsoft.com/office/drawing/2010/main" val="0"/>
              </a:ext>
            </a:extLst>
          </a:blip>
          <a:srcRect t="15027"/>
          <a:stretch/>
        </p:blipFill>
        <p:spPr>
          <a:xfrm>
            <a:off x="0" y="1030554"/>
            <a:ext cx="12192000" cy="5827446"/>
          </a:xfrm>
          <a:prstGeom prst="rect">
            <a:avLst/>
          </a:prstGeom>
        </p:spPr>
      </p:pic>
      <p:sp>
        <p:nvSpPr>
          <p:cNvPr id="5" name="TextBox 4">
            <a:extLst>
              <a:ext uri="{FF2B5EF4-FFF2-40B4-BE49-F238E27FC236}">
                <a16:creationId xmlns:a16="http://schemas.microsoft.com/office/drawing/2014/main" id="{D2C6022A-449C-405F-9041-343F9ACEFBF1}"/>
              </a:ext>
            </a:extLst>
          </p:cNvPr>
          <p:cNvSpPr txBox="1"/>
          <p:nvPr/>
        </p:nvSpPr>
        <p:spPr>
          <a:xfrm>
            <a:off x="2358401" y="5399159"/>
            <a:ext cx="6600824" cy="646331"/>
          </a:xfrm>
          <a:prstGeom prst="rect">
            <a:avLst/>
          </a:prstGeom>
          <a:noFill/>
        </p:spPr>
        <p:txBody>
          <a:bodyPr wrap="square">
            <a:spAutoFit/>
          </a:bodyPr>
          <a:lstStyle/>
          <a:p>
            <a:pPr marL="0" indent="0" algn="ctr">
              <a:lnSpc>
                <a:spcPct val="100000"/>
              </a:lnSpc>
              <a:spcBef>
                <a:spcPts val="0"/>
              </a:spcBef>
              <a:buNone/>
            </a:pPr>
            <a:r>
              <a:rPr lang="en-GB" sz="1800" dirty="0">
                <a:latin typeface="Open Sans" panose="020B0606030504020204" pitchFamily="34" charset="0"/>
                <a:ea typeface="Open Sans" panose="020B0606030504020204" pitchFamily="34" charset="0"/>
                <a:cs typeface="Open Sans" panose="020B0606030504020204" pitchFamily="34" charset="0"/>
              </a:rPr>
              <a:t>Be aware of anyone (children, staff, parents/carers) showing too many problems, for too long, with too wide an impact.</a:t>
            </a:r>
          </a:p>
        </p:txBody>
      </p:sp>
      <p:sp>
        <p:nvSpPr>
          <p:cNvPr id="6" name="TextBox 5">
            <a:extLst>
              <a:ext uri="{FF2B5EF4-FFF2-40B4-BE49-F238E27FC236}">
                <a16:creationId xmlns:a16="http://schemas.microsoft.com/office/drawing/2014/main" id="{8BDD5A4B-24E4-4BDF-91C2-4D09805E5409}"/>
              </a:ext>
            </a:extLst>
          </p:cNvPr>
          <p:cNvSpPr txBox="1"/>
          <p:nvPr/>
        </p:nvSpPr>
        <p:spPr>
          <a:xfrm>
            <a:off x="447236" y="2799560"/>
            <a:ext cx="199724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Become quiet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withdrawn</a:t>
            </a:r>
          </a:p>
        </p:txBody>
      </p:sp>
      <p:sp>
        <p:nvSpPr>
          <p:cNvPr id="7" name="TextBox 6">
            <a:extLst>
              <a:ext uri="{FF2B5EF4-FFF2-40B4-BE49-F238E27FC236}">
                <a16:creationId xmlns:a16="http://schemas.microsoft.com/office/drawing/2014/main" id="{9F14A0D4-D200-41C9-9B77-31B4BFC22972}"/>
              </a:ext>
            </a:extLst>
          </p:cNvPr>
          <p:cNvSpPr txBox="1"/>
          <p:nvPr/>
        </p:nvSpPr>
        <p:spPr>
          <a:xfrm>
            <a:off x="1674033" y="3523583"/>
            <a:ext cx="21633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Become irritable with temper flares</a:t>
            </a:r>
          </a:p>
        </p:txBody>
      </p:sp>
      <p:sp>
        <p:nvSpPr>
          <p:cNvPr id="11" name="TextBox 10">
            <a:extLst>
              <a:ext uri="{FF2B5EF4-FFF2-40B4-BE49-F238E27FC236}">
                <a16:creationId xmlns:a16="http://schemas.microsoft.com/office/drawing/2014/main" id="{513F89B1-7A44-4904-A22A-726670E7A277}"/>
              </a:ext>
            </a:extLst>
          </p:cNvPr>
          <p:cNvSpPr txBox="1"/>
          <p:nvPr/>
        </p:nvSpPr>
        <p:spPr>
          <a:xfrm>
            <a:off x="3053024" y="2553339"/>
            <a:ext cx="216045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Alternate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between withdrawn and irritable</a:t>
            </a:r>
          </a:p>
        </p:txBody>
      </p:sp>
      <p:sp>
        <p:nvSpPr>
          <p:cNvPr id="12" name="TextBox 11">
            <a:extLst>
              <a:ext uri="{FF2B5EF4-FFF2-40B4-BE49-F238E27FC236}">
                <a16:creationId xmlns:a16="http://schemas.microsoft.com/office/drawing/2014/main" id="{2EAE28F7-3416-44C8-9E38-6890C92CD23E}"/>
              </a:ext>
            </a:extLst>
          </p:cNvPr>
          <p:cNvSpPr txBox="1"/>
          <p:nvPr/>
        </p:nvSpPr>
        <p:spPr>
          <a:xfrm>
            <a:off x="4592035" y="3523456"/>
            <a:ext cx="168061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Looks tired</a:t>
            </a:r>
          </a:p>
        </p:txBody>
      </p:sp>
      <p:sp>
        <p:nvSpPr>
          <p:cNvPr id="13" name="TextBox 12">
            <a:extLst>
              <a:ext uri="{FF2B5EF4-FFF2-40B4-BE49-F238E27FC236}">
                <a16:creationId xmlns:a16="http://schemas.microsoft.com/office/drawing/2014/main" id="{65938C1D-C69C-48BB-8507-ACB3207E9A42}"/>
              </a:ext>
            </a:extLst>
          </p:cNvPr>
          <p:cNvSpPr txBox="1"/>
          <p:nvPr/>
        </p:nvSpPr>
        <p:spPr>
          <a:xfrm>
            <a:off x="5658813" y="2566409"/>
            <a:ext cx="216332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Keep away from friends and stay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by themselves</a:t>
            </a:r>
          </a:p>
        </p:txBody>
      </p:sp>
      <p:sp>
        <p:nvSpPr>
          <p:cNvPr id="14" name="TextBox 13">
            <a:extLst>
              <a:ext uri="{FF2B5EF4-FFF2-40B4-BE49-F238E27FC236}">
                <a16:creationId xmlns:a16="http://schemas.microsoft.com/office/drawing/2014/main" id="{3519D9AC-319B-48F2-8526-2E84DD7B2CAB}"/>
              </a:ext>
            </a:extLst>
          </p:cNvPr>
          <p:cNvSpPr txBox="1"/>
          <p:nvPr/>
        </p:nvSpPr>
        <p:spPr>
          <a:xfrm>
            <a:off x="7085837" y="3520978"/>
            <a:ext cx="199724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Have poor attendance</a:t>
            </a:r>
          </a:p>
        </p:txBody>
      </p:sp>
      <p:sp>
        <p:nvSpPr>
          <p:cNvPr id="15" name="TextBox 14">
            <a:extLst>
              <a:ext uri="{FF2B5EF4-FFF2-40B4-BE49-F238E27FC236}">
                <a16:creationId xmlns:a16="http://schemas.microsoft.com/office/drawing/2014/main" id="{AE176FAB-B14F-4894-9ECB-C68B4376E7CB}"/>
              </a:ext>
            </a:extLst>
          </p:cNvPr>
          <p:cNvSpPr txBox="1"/>
          <p:nvPr/>
        </p:nvSpPr>
        <p:spPr>
          <a:xfrm>
            <a:off x="8266503" y="2804687"/>
            <a:ext cx="23092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Deterioration 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self-care</a:t>
            </a:r>
          </a:p>
        </p:txBody>
      </p:sp>
      <p:sp>
        <p:nvSpPr>
          <p:cNvPr id="17" name="TextBox 16">
            <a:extLst>
              <a:ext uri="{FF2B5EF4-FFF2-40B4-BE49-F238E27FC236}">
                <a16:creationId xmlns:a16="http://schemas.microsoft.com/office/drawing/2014/main" id="{B3FDDAC8-2111-4912-8CAB-BD7B8D6F4081}"/>
              </a:ext>
            </a:extLst>
          </p:cNvPr>
          <p:cNvSpPr txBox="1"/>
          <p:nvPr/>
        </p:nvSpPr>
        <p:spPr>
          <a:xfrm>
            <a:off x="9756286" y="3523455"/>
            <a:ext cx="199724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Self-harm, suicidality</a:t>
            </a:r>
          </a:p>
        </p:txBody>
      </p:sp>
      <p:pic>
        <p:nvPicPr>
          <p:cNvPr id="16" name="Graphic 23" descr="Users">
            <a:extLst>
              <a:ext uri="{FF2B5EF4-FFF2-40B4-BE49-F238E27FC236}">
                <a16:creationId xmlns:a16="http://schemas.microsoft.com/office/drawing/2014/main" id="{DC994764-ECC3-449E-A045-4569B236C30B}"/>
              </a:ext>
            </a:extLst>
          </p:cNvPr>
          <p:cNvPicPr/>
          <p:nvPr/>
        </p:nvPicPr>
        <p:blipFill>
          <a:blip r:embed="rId4">
            <a:extLst>
              <a:ext uri="{96DAC541-7B7A-43D3-8B79-37D633B846F1}">
                <asvg:svgBlip xmlns:asvg="http://schemas.microsoft.com/office/drawing/2016/SVG/main" r:embed="rId5"/>
              </a:ext>
            </a:extLst>
          </a:blip>
          <a:stretch>
            <a:fillRect/>
          </a:stretch>
        </p:blipFill>
        <p:spPr>
          <a:xfrm>
            <a:off x="2069258" y="896605"/>
            <a:ext cx="1372870" cy="1276985"/>
          </a:xfrm>
          <a:prstGeom prst="rect">
            <a:avLst/>
          </a:prstGeom>
        </p:spPr>
      </p:pic>
    </p:spTree>
    <p:extLst>
      <p:ext uri="{BB962C8B-B14F-4D97-AF65-F5344CB8AC3E}">
        <p14:creationId xmlns:p14="http://schemas.microsoft.com/office/powerpoint/2010/main" val="1831561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EEA580-2D06-4D25-8328-96A40BC5CA69}"/>
              </a:ext>
            </a:extLst>
          </p:cNvPr>
          <p:cNvSpPr>
            <a:spLocks noGrp="1"/>
          </p:cNvSpPr>
          <p:nvPr>
            <p:ph idx="1"/>
          </p:nvPr>
        </p:nvSpPr>
        <p:spPr>
          <a:xfrm>
            <a:off x="458637" y="900319"/>
            <a:ext cx="11204275" cy="5768541"/>
          </a:xfrm>
        </p:spPr>
        <p:txBody>
          <a:bodyPr>
            <a:noAutofit/>
          </a:bodyPr>
          <a:lstStyle/>
          <a:p>
            <a:pPr marL="0" indent="0">
              <a:lnSpc>
                <a:spcPct val="100000"/>
              </a:lnSpc>
              <a:spcBef>
                <a:spcPts val="0"/>
              </a:spcBef>
              <a:buNone/>
            </a:pPr>
            <a:r>
              <a:rPr lang="en-GB" sz="1600" dirty="0">
                <a:latin typeface="Open Sans" panose="020B0606030504020204" pitchFamily="34" charset="0"/>
                <a:ea typeface="Open Sans" panose="020B0606030504020204" pitchFamily="34" charset="0"/>
                <a:cs typeface="Open Sans" panose="020B0606030504020204" pitchFamily="34" charset="0"/>
              </a:rPr>
              <a:t>Remember do the </a:t>
            </a:r>
            <a:r>
              <a:rPr lang="en-GB" sz="1600" b="1" dirty="0">
                <a:latin typeface="Open Sans" panose="020B0606030504020204" pitchFamily="34" charset="0"/>
                <a:ea typeface="Open Sans" panose="020B0606030504020204" pitchFamily="34" charset="0"/>
                <a:cs typeface="Open Sans" panose="020B0606030504020204" pitchFamily="34" charset="0"/>
              </a:rPr>
              <a:t>simple things first</a:t>
            </a:r>
            <a:r>
              <a:rPr lang="en-GB" sz="1600" dirty="0">
                <a:latin typeface="Open Sans" panose="020B0606030504020204" pitchFamily="34" charset="0"/>
                <a:ea typeface="Open Sans" panose="020B0606030504020204" pitchFamily="34" charset="0"/>
                <a:cs typeface="Open Sans" panose="020B0606030504020204" pitchFamily="34" charset="0"/>
              </a:rPr>
              <a:t>:</a:t>
            </a:r>
          </a:p>
          <a:p>
            <a:pPr marL="0" indent="0">
              <a:lnSpc>
                <a:spcPct val="100000"/>
              </a:lnSpc>
              <a:spcBef>
                <a:spcPts val="0"/>
              </a:spcBef>
              <a:buClr>
                <a:srgbClr val="0070C0"/>
              </a:buClr>
              <a:buNone/>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rgbClr val="0070C0"/>
              </a:buClr>
              <a:buNone/>
            </a:pPr>
            <a:r>
              <a:rPr lang="en-GB" sz="1600" dirty="0">
                <a:latin typeface="Open Sans" panose="020B0606030504020204" pitchFamily="34" charset="0"/>
                <a:ea typeface="Open Sans" panose="020B0606030504020204" pitchFamily="34" charset="0"/>
                <a:cs typeface="Open Sans" panose="020B0606030504020204" pitchFamily="34" charset="0"/>
              </a:rPr>
              <a:t>Implement the Whole School/College approach:</a:t>
            </a:r>
          </a:p>
          <a:p>
            <a:pPr>
              <a:lnSpc>
                <a:spcPct val="100000"/>
              </a:lnSpc>
              <a:spcBef>
                <a:spcPts val="0"/>
              </a:spcBef>
              <a:buClr>
                <a:srgbClr val="0070C0"/>
              </a:buClr>
            </a:pPr>
            <a:r>
              <a:rPr lang="en-GB" sz="1600" dirty="0">
                <a:latin typeface="Open Sans" panose="020B0606030504020204" pitchFamily="34" charset="0"/>
                <a:ea typeface="Open Sans" panose="020B0606030504020204" pitchFamily="34" charset="0"/>
                <a:cs typeface="Open Sans" panose="020B0606030504020204" pitchFamily="34" charset="0"/>
              </a:rPr>
              <a:t>Includes speaking with parents/carers to ensure everyone works together*</a:t>
            </a:r>
          </a:p>
          <a:p>
            <a:pPr>
              <a:lnSpc>
                <a:spcPct val="100000"/>
              </a:lnSpc>
              <a:spcBef>
                <a:spcPts val="0"/>
              </a:spcBef>
              <a:buClr>
                <a:srgbClr val="0070C0"/>
              </a:buClr>
            </a:pPr>
            <a:r>
              <a:rPr lang="en-GB" sz="1600" dirty="0">
                <a:latin typeface="Open Sans" panose="020B0606030504020204" pitchFamily="34" charset="0"/>
                <a:ea typeface="Open Sans" panose="020B0606030504020204" pitchFamily="34" charset="0"/>
                <a:cs typeface="Open Sans" panose="020B0606030504020204" pitchFamily="34" charset="0"/>
              </a:rPr>
              <a:t>Remember safeguarding</a:t>
            </a:r>
          </a:p>
          <a:p>
            <a:pPr marL="0" indent="0">
              <a:lnSpc>
                <a:spcPct val="100000"/>
              </a:lnSpc>
              <a:spcBef>
                <a:spcPts val="0"/>
              </a:spcBef>
              <a:buClr>
                <a:srgbClr val="0070C0"/>
              </a:buClr>
              <a:buNone/>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rgbClr val="0070C0"/>
              </a:buClr>
              <a:buNone/>
            </a:pPr>
            <a:r>
              <a:rPr lang="en-GB" sz="1600" dirty="0">
                <a:latin typeface="Open Sans" panose="020B0606030504020204" pitchFamily="34" charset="0"/>
                <a:ea typeface="Open Sans" panose="020B0606030504020204" pitchFamily="34" charset="0"/>
                <a:cs typeface="Open Sans" panose="020B0606030504020204" pitchFamily="34" charset="0"/>
              </a:rPr>
              <a:t>If concerns persist: liaise with Wellbeing for Education Return local expert(s), Educational Psychologists, (where available), CYPMHS, School/College Mental Health Support Teams (where available), school nurses and/or school/college counselling services (if available). Also applies where EHCPs in place</a:t>
            </a:r>
          </a:p>
          <a:p>
            <a:pPr marL="0" indent="0">
              <a:lnSpc>
                <a:spcPct val="100000"/>
              </a:lnSpc>
              <a:spcBef>
                <a:spcPts val="0"/>
              </a:spcBef>
              <a:buClr>
                <a:srgbClr val="0070C0"/>
              </a:buClr>
              <a:buNone/>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rgbClr val="0070C0"/>
              </a:buClr>
              <a:buNone/>
            </a:pPr>
            <a:r>
              <a:rPr lang="en-GB" sz="1600" dirty="0">
                <a:latin typeface="Open Sans" panose="020B0606030504020204" pitchFamily="34" charset="0"/>
                <a:ea typeface="Open Sans" panose="020B0606030504020204" pitchFamily="34" charset="0"/>
                <a:cs typeface="Open Sans" panose="020B0606030504020204" pitchFamily="34" charset="0"/>
              </a:rPr>
              <a:t>Further support for Children and Young People:</a:t>
            </a:r>
          </a:p>
          <a:p>
            <a:pPr>
              <a:lnSpc>
                <a:spcPct val="100000"/>
              </a:lnSpc>
              <a:spcBef>
                <a:spcPts val="0"/>
              </a:spcBef>
              <a:buClr>
                <a:srgbClr val="0070C0"/>
              </a:buClr>
            </a:pPr>
            <a:r>
              <a:rPr lang="en-GB" sz="1600" dirty="0">
                <a:latin typeface="Open Sans" panose="020B0606030504020204"/>
                <a:ea typeface="Open Sans" panose="020B0606030504020204" pitchFamily="34" charset="0"/>
                <a:cs typeface="Open Sans" panose="020B0606030504020204" pitchFamily="34" charset="0"/>
              </a:rPr>
              <a:t>The NHS has provided advice for parents and teachers </a:t>
            </a:r>
            <a:r>
              <a:rPr lang="en-GB" sz="1600" u="sng" dirty="0">
                <a:solidFill>
                  <a:srgbClr val="0070C0"/>
                </a:solidFill>
                <a:effectLst/>
                <a:latin typeface="Open Sans" panose="020B0606030504020204"/>
                <a:ea typeface="Calibri" panose="020F0502020204030204" pitchFamily="34" charset="0"/>
                <a:hlinkClick r:id="rId3">
                  <a:extLst>
                    <a:ext uri="{A12FA001-AC4F-418D-AE19-62706E023703}">
                      <ahyp:hlinkClr xmlns:ahyp="http://schemas.microsoft.com/office/drawing/2018/hyperlinkcolor" val="tx"/>
                    </a:ext>
                  </a:extLst>
                </a:hlinkClick>
              </a:rPr>
              <a:t>here</a:t>
            </a:r>
            <a:r>
              <a:rPr lang="en-GB" sz="1600" dirty="0">
                <a:effectLst/>
                <a:latin typeface="Open Sans" panose="020B0606030504020204"/>
                <a:ea typeface="Calibri" panose="020F0502020204030204" pitchFamily="34" charset="0"/>
              </a:rPr>
              <a:t>, alongside </a:t>
            </a:r>
            <a:r>
              <a:rPr lang="en-GB" sz="1600" u="sng" dirty="0">
                <a:solidFill>
                  <a:srgbClr val="0070C0"/>
                </a:solidFill>
                <a:latin typeface="Open Sans" panose="020B0606030504020204"/>
                <a:ea typeface="Calibri" panose="020F0502020204030204" pitchFamily="34" charset="0"/>
              </a:rPr>
              <a:t>advice on what to do if you are a young person</a:t>
            </a:r>
            <a:r>
              <a:rPr lang="en-GB" sz="1600" dirty="0">
                <a:solidFill>
                  <a:srgbClr val="202A30"/>
                </a:solidFill>
                <a:effectLst/>
                <a:latin typeface="Open Sans" panose="020B0606030504020204"/>
                <a:ea typeface="Calibri" panose="020F0502020204030204" pitchFamily="34" charset="0"/>
              </a:rPr>
              <a:t> and </a:t>
            </a:r>
            <a:r>
              <a:rPr lang="en-GB" sz="1600" u="sng" dirty="0">
                <a:solidFill>
                  <a:srgbClr val="0070C0"/>
                </a:solidFill>
                <a:effectLst/>
                <a:latin typeface="Open Sans" panose="020B0606030504020204"/>
                <a:ea typeface="Calibri" panose="020F0502020204030204" pitchFamily="34" charset="0"/>
                <a:hlinkClick r:id="rId4">
                  <a:extLst>
                    <a:ext uri="{A12FA001-AC4F-418D-AE19-62706E023703}">
                      <ahyp:hlinkClr xmlns:ahyp="http://schemas.microsoft.com/office/drawing/2018/hyperlinkcolor" val="tx"/>
                    </a:ext>
                  </a:extLst>
                </a:hlinkClick>
              </a:rPr>
              <a:t>advice for parents, guardians and carers</a:t>
            </a:r>
            <a:endParaRPr lang="en-GB" sz="1600" dirty="0">
              <a:solidFill>
                <a:srgbClr val="0070C0"/>
              </a:solidFill>
              <a:latin typeface="Open Sans" panose="020B0606030504020204"/>
              <a:ea typeface="Open Sans" panose="020B0606030504020204" pitchFamily="34" charset="0"/>
              <a:cs typeface="Open Sans" panose="020B0606030504020204" pitchFamily="34" charset="0"/>
            </a:endParaRPr>
          </a:p>
          <a:p>
            <a:pPr>
              <a:lnSpc>
                <a:spcPct val="100000"/>
              </a:lnSpc>
              <a:spcBef>
                <a:spcPts val="0"/>
              </a:spcBef>
              <a:buClr>
                <a:srgbClr val="0070C0"/>
              </a:buClr>
            </a:pPr>
            <a:r>
              <a:rPr lang="en-GB" sz="1600" dirty="0">
                <a:latin typeface="Open Sans" panose="020B0606030504020204" pitchFamily="34" charset="0"/>
                <a:ea typeface="Open Sans" panose="020B0606030504020204" pitchFamily="34" charset="0"/>
                <a:cs typeface="Open Sans" panose="020B0606030504020204" pitchFamily="34" charset="0"/>
              </a:rPr>
              <a:t>Parents/carers should contact their GP or NHS 111 immediately if they notice physical injuries on a child, such as deep cuts or burns. </a:t>
            </a:r>
          </a:p>
          <a:p>
            <a:pPr>
              <a:lnSpc>
                <a:spcPct val="100000"/>
              </a:lnSpc>
              <a:spcBef>
                <a:spcPts val="0"/>
              </a:spcBef>
              <a:buClr>
                <a:srgbClr val="0070C0"/>
              </a:buClr>
            </a:pPr>
            <a:r>
              <a:rPr lang="en-GB" sz="1600" dirty="0">
                <a:latin typeface="Open Sans" panose="020B0606030504020204" pitchFamily="34" charset="0"/>
                <a:ea typeface="Open Sans" panose="020B0606030504020204" pitchFamily="34" charset="0"/>
                <a:cs typeface="Open Sans" panose="020B0606030504020204" pitchFamily="34" charset="0"/>
              </a:rPr>
              <a:t>Barnardo’s </a:t>
            </a:r>
            <a:r>
              <a:rPr lang="en-GB" sz="1600" dirty="0">
                <a:solidFill>
                  <a:srgbClr val="0070C0"/>
                </a:solidFill>
                <a:latin typeface="Open Sans" panose="020B0606030504020204"/>
                <a:hlinkClick r:id="rId5">
                  <a:extLst>
                    <a:ext uri="{A12FA001-AC4F-418D-AE19-62706E023703}">
                      <ahyp:hlinkClr xmlns:ahyp="http://schemas.microsoft.com/office/drawing/2018/hyperlinkcolor" val="tx"/>
                    </a:ext>
                  </a:extLst>
                </a:hlinkClick>
              </a:rPr>
              <a:t>See, Hear, Respond</a:t>
            </a:r>
            <a:r>
              <a:rPr lang="en-GB" sz="1600" dirty="0">
                <a:latin typeface="Open Sans" panose="020B0606030504020204"/>
              </a:rPr>
              <a:t> </a:t>
            </a:r>
            <a:r>
              <a:rPr lang="en-GB" sz="1600" dirty="0">
                <a:latin typeface="Open Sans" panose="020B0606030504020204" pitchFamily="34" charset="0"/>
                <a:ea typeface="Open Sans" panose="020B0606030504020204" pitchFamily="34" charset="0"/>
                <a:cs typeface="Open Sans" panose="020B0606030504020204" pitchFamily="34" charset="0"/>
              </a:rPr>
              <a:t>partnership to support vulnerable CYP not currently in receipt of statutory support – includes advice for staff, parents/carers and CYP (Covid-19 specific – available until November 2020)</a:t>
            </a:r>
          </a:p>
          <a:p>
            <a:pPr>
              <a:lnSpc>
                <a:spcPct val="100000"/>
              </a:lnSpc>
              <a:spcBef>
                <a:spcPts val="0"/>
              </a:spcBef>
              <a:buClr>
                <a:srgbClr val="0070C0"/>
              </a:buClr>
            </a:pPr>
            <a:r>
              <a:rPr lang="en-GB" sz="1600" dirty="0">
                <a:latin typeface="Open Sans" panose="020B0606030504020204" pitchFamily="34" charset="0"/>
              </a:rPr>
              <a:t>Local experts should adapt this slide to include their local mental health and wider, relevant services’ contact details (statutory and voluntary). NHS mental health urgent access support lines (for all ages) can be checked </a:t>
            </a:r>
            <a:r>
              <a:rPr lang="en-GB" sz="1600" u="sng" dirty="0">
                <a:solidFill>
                  <a:srgbClr val="0563C1"/>
                </a:solidFill>
                <a:effectLst/>
                <a:latin typeface="Open Sans" panose="020B0606030504020204"/>
                <a:ea typeface="Calibri" panose="020F0502020204030204" pitchFamily="34" charset="0"/>
                <a:cs typeface="Times New Roman" panose="02020603050405020304" pitchFamily="18" charset="0"/>
                <a:hlinkClick r:id="rId6"/>
              </a:rPr>
              <a:t>here</a:t>
            </a:r>
            <a:endParaRPr lang="en-GB" sz="1600" dirty="0">
              <a:effectLst/>
              <a:latin typeface="Open Sans" panose="020B0606030504020204"/>
              <a:ea typeface="Calibri" panose="020F0502020204030204" pitchFamily="34" charset="0"/>
              <a:cs typeface="Times New Roman" panose="02020603050405020304" pitchFamily="18" charset="0"/>
            </a:endParaRPr>
          </a:p>
          <a:p>
            <a:pPr>
              <a:lnSpc>
                <a:spcPct val="100000"/>
              </a:lnSpc>
              <a:spcBef>
                <a:spcPts val="0"/>
              </a:spcBef>
              <a:buClr>
                <a:srgbClr val="0070C0"/>
              </a:buCl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rgbClr val="0070C0"/>
              </a:buClr>
              <a:buNone/>
            </a:pPr>
            <a:r>
              <a:rPr lang="en-GB" sz="1600" dirty="0">
                <a:latin typeface="Open Sans" panose="020B0606030504020204" pitchFamily="34" charset="0"/>
                <a:ea typeface="Open Sans" panose="020B0606030504020204" pitchFamily="34" charset="0"/>
                <a:cs typeface="Open Sans" panose="020B0606030504020204" pitchFamily="34" charset="0"/>
              </a:rPr>
              <a:t>In addition further support for adults includes:</a:t>
            </a:r>
          </a:p>
          <a:p>
            <a:pPr>
              <a:lnSpc>
                <a:spcPct val="100000"/>
              </a:lnSpc>
              <a:spcBef>
                <a:spcPts val="0"/>
              </a:spcBef>
              <a:buClr>
                <a:srgbClr val="0070C0"/>
              </a:buClr>
            </a:pPr>
            <a:r>
              <a:rPr lang="en-GB" sz="1600" dirty="0">
                <a:latin typeface="Open Sans" panose="020B0606030504020204" pitchFamily="34" charset="0"/>
                <a:ea typeface="Open Sans" panose="020B0606030504020204" pitchFamily="34" charset="0"/>
                <a:cs typeface="Open Sans" panose="020B0606030504020204" pitchFamily="34" charset="0"/>
              </a:rPr>
              <a:t>IAPT (Improving access to Psychological Therapies)</a:t>
            </a:r>
          </a:p>
          <a:p>
            <a:pPr>
              <a:lnSpc>
                <a:spcPct val="100000"/>
              </a:lnSpc>
              <a:spcBef>
                <a:spcPts val="0"/>
              </a:spcBef>
              <a:buClr>
                <a:srgbClr val="0070C0"/>
              </a:buClr>
            </a:pPr>
            <a:r>
              <a:rPr lang="en-GB" sz="1600" dirty="0">
                <a:latin typeface="Open Sans" panose="020B0606030504020204" pitchFamily="34" charset="0"/>
                <a:ea typeface="Open Sans" panose="020B0606030504020204" pitchFamily="34" charset="0"/>
                <a:cs typeface="Open Sans" panose="020B0606030504020204" pitchFamily="34" charset="0"/>
              </a:rPr>
              <a:t>Adult mental health services</a:t>
            </a:r>
          </a:p>
        </p:txBody>
      </p:sp>
      <p:grpSp>
        <p:nvGrpSpPr>
          <p:cNvPr id="4" name="Group 3">
            <a:extLst>
              <a:ext uri="{FF2B5EF4-FFF2-40B4-BE49-F238E27FC236}">
                <a16:creationId xmlns:a16="http://schemas.microsoft.com/office/drawing/2014/main" id="{7B452E20-2D7B-4589-BE35-139BA141E459}"/>
              </a:ext>
            </a:extLst>
          </p:cNvPr>
          <p:cNvGrpSpPr/>
          <p:nvPr/>
        </p:nvGrpSpPr>
        <p:grpSpPr>
          <a:xfrm>
            <a:off x="0" y="-13"/>
            <a:ext cx="12192000" cy="839972"/>
            <a:chOff x="0" y="-13"/>
            <a:chExt cx="12192000" cy="839972"/>
          </a:xfrm>
        </p:grpSpPr>
        <p:sp>
          <p:nvSpPr>
            <p:cNvPr id="5" name="Rectangle 4">
              <a:extLst>
                <a:ext uri="{FF2B5EF4-FFF2-40B4-BE49-F238E27FC236}">
                  <a16:creationId xmlns:a16="http://schemas.microsoft.com/office/drawing/2014/main" id="{A0D9770C-86D2-4B6B-B6AB-99AB52281B83}"/>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8850915-19D9-4B50-A9B5-55731A338FA9}"/>
                </a:ext>
              </a:extLst>
            </p:cNvPr>
            <p:cNvSpPr txBox="1"/>
            <p:nvPr/>
          </p:nvSpPr>
          <p:spPr>
            <a:xfrm>
              <a:off x="1890822" y="189140"/>
              <a:ext cx="8410356"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Seeking Additional Or Specialist Help</a:t>
              </a:r>
            </a:p>
          </p:txBody>
        </p:sp>
      </p:grpSp>
      <p:pic>
        <p:nvPicPr>
          <p:cNvPr id="7" name="Graphic 23" descr="Users">
            <a:extLst>
              <a:ext uri="{FF2B5EF4-FFF2-40B4-BE49-F238E27FC236}">
                <a16:creationId xmlns:a16="http://schemas.microsoft.com/office/drawing/2014/main" id="{B85751AB-114D-4C09-A714-9E21365DEC55}"/>
              </a:ext>
            </a:extLst>
          </p:cNvPr>
          <p:cNvPicPr/>
          <p:nvPr/>
        </p:nvPicPr>
        <p:blipFill>
          <a:blip r:embed="rId7">
            <a:extLst>
              <a:ext uri="{96DAC541-7B7A-43D3-8B79-37D633B846F1}">
                <asvg:svgBlip xmlns:asvg="http://schemas.microsoft.com/office/drawing/2016/SVG/main" r:embed="rId8"/>
              </a:ext>
            </a:extLst>
          </a:blip>
          <a:stretch>
            <a:fillRect/>
          </a:stretch>
        </p:blipFill>
        <p:spPr>
          <a:xfrm>
            <a:off x="5936923" y="650805"/>
            <a:ext cx="1372870" cy="1276985"/>
          </a:xfrm>
          <a:prstGeom prst="rect">
            <a:avLst/>
          </a:prstGeom>
        </p:spPr>
      </p:pic>
    </p:spTree>
    <p:extLst>
      <p:ext uri="{BB962C8B-B14F-4D97-AF65-F5344CB8AC3E}">
        <p14:creationId xmlns:p14="http://schemas.microsoft.com/office/powerpoint/2010/main" val="1752389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E2A8136-B11D-4BE0-AA59-D430A4AA9692}"/>
              </a:ext>
            </a:extLst>
          </p:cNvPr>
          <p:cNvGrpSpPr/>
          <p:nvPr/>
        </p:nvGrpSpPr>
        <p:grpSpPr>
          <a:xfrm>
            <a:off x="0" y="0"/>
            <a:ext cx="12192000" cy="6858000"/>
            <a:chOff x="0" y="0"/>
            <a:chExt cx="12192000" cy="6858000"/>
          </a:xfrm>
        </p:grpSpPr>
        <p:pic>
          <p:nvPicPr>
            <p:cNvPr id="4" name="Picture 3">
              <a:extLst>
                <a:ext uri="{FF2B5EF4-FFF2-40B4-BE49-F238E27FC236}">
                  <a16:creationId xmlns:a16="http://schemas.microsoft.com/office/drawing/2014/main" id="{41102DDE-87EE-44B6-BA51-BB6C96634B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4042CE08-C9A3-49EC-AF14-6EB115E07505}"/>
                </a:ext>
              </a:extLst>
            </p:cNvPr>
            <p:cNvSpPr/>
            <p:nvPr/>
          </p:nvSpPr>
          <p:spPr>
            <a:xfrm>
              <a:off x="925032" y="1052623"/>
              <a:ext cx="4444409" cy="2690037"/>
            </a:xfrm>
            <a:prstGeom prst="rect">
              <a:avLst/>
            </a:prstGeom>
            <a:solidFill>
              <a:srgbClr val="407EC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D4A01FAF-9B23-448F-8734-5185DEE27B50}"/>
                </a:ext>
              </a:extLst>
            </p:cNvPr>
            <p:cNvSpPr txBox="1"/>
            <p:nvPr/>
          </p:nvSpPr>
          <p:spPr>
            <a:xfrm>
              <a:off x="1275907" y="1658682"/>
              <a:ext cx="3051544" cy="461665"/>
            </a:xfrm>
            <a:prstGeom prst="rect">
              <a:avLst/>
            </a:prstGeom>
            <a:noFill/>
          </p:spPr>
          <p:txBody>
            <a:bodyPr wrap="square" rtlCol="0">
              <a:spAutoFit/>
            </a:bodyPr>
            <a:lstStyle/>
            <a:p>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Section 4:</a:t>
              </a:r>
            </a:p>
          </p:txBody>
        </p:sp>
        <p:sp>
          <p:nvSpPr>
            <p:cNvPr id="7" name="TextBox 6">
              <a:extLst>
                <a:ext uri="{FF2B5EF4-FFF2-40B4-BE49-F238E27FC236}">
                  <a16:creationId xmlns:a16="http://schemas.microsoft.com/office/drawing/2014/main" id="{C2F8A039-6DB6-4887-9DA8-F255028F797F}"/>
                </a:ext>
              </a:extLst>
            </p:cNvPr>
            <p:cNvSpPr txBox="1"/>
            <p:nvPr/>
          </p:nvSpPr>
          <p:spPr>
            <a:xfrm>
              <a:off x="1275906" y="2120347"/>
              <a:ext cx="3296093" cy="1015663"/>
            </a:xfrm>
            <a:prstGeom prst="rect">
              <a:avLst/>
            </a:prstGeom>
            <a:noFill/>
          </p:spPr>
          <p:txBody>
            <a:bodyPr wrap="square" rtlCol="0">
              <a:spAutoFit/>
            </a:bodyPr>
            <a:lstStyle/>
            <a:p>
              <a:r>
                <a:rPr lang="en-GB" sz="2000" dirty="0">
                  <a:solidFill>
                    <a:srgbClr val="C3DEFF"/>
                  </a:solidFill>
                  <a:latin typeface="Open Sans" panose="020B0606030504020204" pitchFamily="34" charset="0"/>
                  <a:ea typeface="Open Sans" panose="020B0606030504020204" pitchFamily="34" charset="0"/>
                  <a:cs typeface="Open Sans" panose="020B0606030504020204" pitchFamily="34" charset="0"/>
                </a:rPr>
                <a:t>Supporting Recovery From Anxiety And Low Mood</a:t>
              </a:r>
            </a:p>
          </p:txBody>
        </p:sp>
      </p:grpSp>
    </p:spTree>
    <p:extLst>
      <p:ext uri="{BB962C8B-B14F-4D97-AF65-F5344CB8AC3E}">
        <p14:creationId xmlns:p14="http://schemas.microsoft.com/office/powerpoint/2010/main" val="931311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A1E9CFF-9B2B-4EC3-988A-7391456911BF}"/>
              </a:ext>
            </a:extLst>
          </p:cNvPr>
          <p:cNvGrpSpPr/>
          <p:nvPr/>
        </p:nvGrpSpPr>
        <p:grpSpPr>
          <a:xfrm>
            <a:off x="0" y="-13"/>
            <a:ext cx="12192000" cy="839972"/>
            <a:chOff x="0" y="-13"/>
            <a:chExt cx="12192000" cy="839972"/>
          </a:xfrm>
        </p:grpSpPr>
        <p:sp>
          <p:nvSpPr>
            <p:cNvPr id="7" name="Rectangle 6">
              <a:extLst>
                <a:ext uri="{FF2B5EF4-FFF2-40B4-BE49-F238E27FC236}">
                  <a16:creationId xmlns:a16="http://schemas.microsoft.com/office/drawing/2014/main" id="{D368918C-8B22-43E1-80EB-1CF327A068BB}"/>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AEAAE198-7C57-43B8-8C2E-BD99F14AC5B9}"/>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Introducing Paul</a:t>
              </a:r>
            </a:p>
          </p:txBody>
        </p:sp>
      </p:grpSp>
      <p:sp>
        <p:nvSpPr>
          <p:cNvPr id="2" name="Content Placeholder 2">
            <a:extLst>
              <a:ext uri="{FF2B5EF4-FFF2-40B4-BE49-F238E27FC236}">
                <a16:creationId xmlns:a16="http://schemas.microsoft.com/office/drawing/2014/main" id="{54E6965A-03BB-4833-B525-083ABE83C130}"/>
              </a:ext>
            </a:extLst>
          </p:cNvPr>
          <p:cNvSpPr txBox="1">
            <a:spLocks/>
          </p:cNvSpPr>
          <p:nvPr/>
        </p:nvSpPr>
        <p:spPr>
          <a:xfrm>
            <a:off x="218573" y="1141050"/>
            <a:ext cx="4942974" cy="5440224"/>
          </a:xfrm>
          <a:prstGeom prst="rect">
            <a:avLst/>
          </a:prstGeom>
          <a:solidFill>
            <a:srgbClr val="E9E9E9"/>
          </a:solidFill>
          <a:ln w="38100">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Paul has transitioned into Year 8 at Secondary School.</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He has a diagnosis of ASD and ADHD and is awaiting a decision about an Education Health Care Plan (EHCP).</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Paul has not attended school during lockdown as family were shielding due to his dad having a medical condition.</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Parents are very anxious about Paul’s SEND needs being met on his return to school following lock down.</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They are very reluctant to allow him to attend school due to the risks of him bringing the infection into the home.</a:t>
            </a:r>
          </a:p>
        </p:txBody>
      </p:sp>
      <p:pic>
        <p:nvPicPr>
          <p:cNvPr id="6" name="Picture 5" descr="A close up of a logo&#10;&#10;Description automatically generated">
            <a:extLst>
              <a:ext uri="{FF2B5EF4-FFF2-40B4-BE49-F238E27FC236}">
                <a16:creationId xmlns:a16="http://schemas.microsoft.com/office/drawing/2014/main" id="{D5B5B1A0-77B4-41B5-A117-6255CDA29974}"/>
              </a:ext>
            </a:extLst>
          </p:cNvPr>
          <p:cNvPicPr>
            <a:picLocks noChangeAspect="1"/>
          </p:cNvPicPr>
          <p:nvPr/>
        </p:nvPicPr>
        <p:blipFill>
          <a:blip r:embed="rId3"/>
          <a:stretch>
            <a:fillRect/>
          </a:stretch>
        </p:blipFill>
        <p:spPr>
          <a:xfrm>
            <a:off x="7637000" y="1301596"/>
            <a:ext cx="2352632" cy="4705264"/>
          </a:xfrm>
          <a:prstGeom prst="rect">
            <a:avLst/>
          </a:prstGeom>
        </p:spPr>
      </p:pic>
      <p:pic>
        <p:nvPicPr>
          <p:cNvPr id="10" name="Picture 9" descr="A close up of a logo&#10;&#10;Description automatically generated">
            <a:extLst>
              <a:ext uri="{FF2B5EF4-FFF2-40B4-BE49-F238E27FC236}">
                <a16:creationId xmlns:a16="http://schemas.microsoft.com/office/drawing/2014/main" id="{14D1EDA9-2051-4444-865F-1A85B8D27044}"/>
              </a:ext>
            </a:extLst>
          </p:cNvPr>
          <p:cNvPicPr>
            <a:picLocks noChangeAspect="1"/>
          </p:cNvPicPr>
          <p:nvPr/>
        </p:nvPicPr>
        <p:blipFill>
          <a:blip r:embed="rId3"/>
          <a:stretch>
            <a:fillRect/>
          </a:stretch>
        </p:blipFill>
        <p:spPr>
          <a:xfrm>
            <a:off x="9488909" y="1301596"/>
            <a:ext cx="1475182" cy="2950363"/>
          </a:xfrm>
          <a:prstGeom prst="rect">
            <a:avLst/>
          </a:prstGeom>
        </p:spPr>
      </p:pic>
      <p:sp>
        <p:nvSpPr>
          <p:cNvPr id="17" name="TextBox 16">
            <a:extLst>
              <a:ext uri="{FF2B5EF4-FFF2-40B4-BE49-F238E27FC236}">
                <a16:creationId xmlns:a16="http://schemas.microsoft.com/office/drawing/2014/main" id="{C5B8F15E-E42A-46E9-B6EC-7BC5C786BFA4}"/>
              </a:ext>
            </a:extLst>
          </p:cNvPr>
          <p:cNvSpPr txBox="1"/>
          <p:nvPr/>
        </p:nvSpPr>
        <p:spPr>
          <a:xfrm>
            <a:off x="7913726" y="6068387"/>
            <a:ext cx="1799179" cy="400110"/>
          </a:xfrm>
          <a:prstGeom prst="rect">
            <a:avLst/>
          </a:prstGeom>
          <a:noFill/>
        </p:spPr>
        <p:txBody>
          <a:bodyPr wrap="square" rtlCol="0">
            <a:spAutoFit/>
          </a:bodyPr>
          <a:lstStyle/>
          <a:p>
            <a:pPr algn="ctr"/>
            <a:r>
              <a:rPr lang="en-GB" sz="2000" dirty="0">
                <a:latin typeface="Open Sans" panose="020B0606030504020204" pitchFamily="34" charset="0"/>
                <a:ea typeface="Open Sans" panose="020B0606030504020204" pitchFamily="34" charset="0"/>
                <a:cs typeface="Open Sans" panose="020B0606030504020204" pitchFamily="34" charset="0"/>
              </a:rPr>
              <a:t>Paul</a:t>
            </a:r>
          </a:p>
        </p:txBody>
      </p:sp>
      <p:sp>
        <p:nvSpPr>
          <p:cNvPr id="19" name="TextBox 18">
            <a:extLst>
              <a:ext uri="{FF2B5EF4-FFF2-40B4-BE49-F238E27FC236}">
                <a16:creationId xmlns:a16="http://schemas.microsoft.com/office/drawing/2014/main" id="{4C660C12-9CF9-4EFD-942D-DA91E25AED3A}"/>
              </a:ext>
            </a:extLst>
          </p:cNvPr>
          <p:cNvSpPr txBox="1"/>
          <p:nvPr/>
        </p:nvSpPr>
        <p:spPr>
          <a:xfrm>
            <a:off x="9769453" y="4359653"/>
            <a:ext cx="2057831" cy="400110"/>
          </a:xfrm>
          <a:prstGeom prst="rect">
            <a:avLst/>
          </a:prstGeom>
          <a:noFill/>
        </p:spPr>
        <p:txBody>
          <a:bodyPr wrap="square" rtlCol="0">
            <a:spAutoFit/>
          </a:bodyPr>
          <a:lstStyle/>
          <a:p>
            <a:pPr algn="ctr"/>
            <a:r>
              <a:rPr lang="en-GB" sz="2000" dirty="0">
                <a:latin typeface="Open Sans" panose="020B0606030504020204" pitchFamily="34" charset="0"/>
                <a:ea typeface="Open Sans" panose="020B0606030504020204" pitchFamily="34" charset="0"/>
                <a:cs typeface="Open Sans" panose="020B0606030504020204" pitchFamily="34" charset="0"/>
              </a:rPr>
              <a:t>Paul’s Parents</a:t>
            </a:r>
          </a:p>
        </p:txBody>
      </p:sp>
      <p:pic>
        <p:nvPicPr>
          <p:cNvPr id="4" name="Picture 3" descr="A close up of a logo&#10;&#10;Description automatically generated">
            <a:extLst>
              <a:ext uri="{FF2B5EF4-FFF2-40B4-BE49-F238E27FC236}">
                <a16:creationId xmlns:a16="http://schemas.microsoft.com/office/drawing/2014/main" id="{C69CF848-DF1D-459E-AF74-E3731DBAFE5A}"/>
              </a:ext>
            </a:extLst>
          </p:cNvPr>
          <p:cNvPicPr>
            <a:picLocks noChangeAspect="1"/>
          </p:cNvPicPr>
          <p:nvPr/>
        </p:nvPicPr>
        <p:blipFill>
          <a:blip r:embed="rId3"/>
          <a:stretch>
            <a:fillRect/>
          </a:stretch>
        </p:blipFill>
        <p:spPr>
          <a:xfrm>
            <a:off x="10603562" y="1279930"/>
            <a:ext cx="1475182" cy="2950363"/>
          </a:xfrm>
          <a:prstGeom prst="rect">
            <a:avLst/>
          </a:prstGeom>
        </p:spPr>
      </p:pic>
      <p:pic>
        <p:nvPicPr>
          <p:cNvPr id="9" name="Picture 8" descr="A close up of a logo&#10;&#10;Description automatically generated">
            <a:extLst>
              <a:ext uri="{FF2B5EF4-FFF2-40B4-BE49-F238E27FC236}">
                <a16:creationId xmlns:a16="http://schemas.microsoft.com/office/drawing/2014/main" id="{334DD9B5-F807-4BE4-ADB0-E8D46C02B9C0}"/>
              </a:ext>
            </a:extLst>
          </p:cNvPr>
          <p:cNvPicPr>
            <a:picLocks noChangeAspect="1"/>
          </p:cNvPicPr>
          <p:nvPr/>
        </p:nvPicPr>
        <p:blipFill>
          <a:blip r:embed="rId3"/>
          <a:stretch>
            <a:fillRect/>
          </a:stretch>
        </p:blipFill>
        <p:spPr>
          <a:xfrm>
            <a:off x="5472984" y="1323262"/>
            <a:ext cx="1475182" cy="2950363"/>
          </a:xfrm>
          <a:prstGeom prst="rect">
            <a:avLst/>
          </a:prstGeom>
        </p:spPr>
      </p:pic>
      <p:sp>
        <p:nvSpPr>
          <p:cNvPr id="11" name="TextBox 10">
            <a:extLst>
              <a:ext uri="{FF2B5EF4-FFF2-40B4-BE49-F238E27FC236}">
                <a16:creationId xmlns:a16="http://schemas.microsoft.com/office/drawing/2014/main" id="{E1AA6DCB-2F66-49AE-AD47-89185F0D62F7}"/>
              </a:ext>
            </a:extLst>
          </p:cNvPr>
          <p:cNvSpPr txBox="1"/>
          <p:nvPr/>
        </p:nvSpPr>
        <p:spPr>
          <a:xfrm>
            <a:off x="5753528" y="4381319"/>
            <a:ext cx="2057831" cy="400110"/>
          </a:xfrm>
          <a:prstGeom prst="rect">
            <a:avLst/>
          </a:prstGeom>
          <a:noFill/>
        </p:spPr>
        <p:txBody>
          <a:bodyPr wrap="square" rtlCol="0">
            <a:spAutoFit/>
          </a:bodyPr>
          <a:lstStyle/>
          <a:p>
            <a:pPr algn="ctr"/>
            <a:r>
              <a:rPr lang="en-GB" sz="2000" dirty="0">
                <a:latin typeface="Open Sans" panose="020B0606030504020204" pitchFamily="34" charset="0"/>
                <a:ea typeface="Open Sans" panose="020B0606030504020204" pitchFamily="34" charset="0"/>
                <a:cs typeface="Open Sans" panose="020B0606030504020204" pitchFamily="34" charset="0"/>
              </a:rPr>
              <a:t>Paul’s School</a:t>
            </a:r>
          </a:p>
        </p:txBody>
      </p:sp>
      <p:pic>
        <p:nvPicPr>
          <p:cNvPr id="13" name="Picture 12" descr="A close up of a logo&#10;&#10;Description automatically generated">
            <a:extLst>
              <a:ext uri="{FF2B5EF4-FFF2-40B4-BE49-F238E27FC236}">
                <a16:creationId xmlns:a16="http://schemas.microsoft.com/office/drawing/2014/main" id="{4521F976-3B7F-43FF-A51A-18DB758EAD62}"/>
              </a:ext>
            </a:extLst>
          </p:cNvPr>
          <p:cNvPicPr>
            <a:picLocks noChangeAspect="1"/>
          </p:cNvPicPr>
          <p:nvPr/>
        </p:nvPicPr>
        <p:blipFill>
          <a:blip r:embed="rId3"/>
          <a:stretch>
            <a:fillRect/>
          </a:stretch>
        </p:blipFill>
        <p:spPr>
          <a:xfrm>
            <a:off x="6587637" y="1301596"/>
            <a:ext cx="1475182" cy="2950363"/>
          </a:xfrm>
          <a:prstGeom prst="rect">
            <a:avLst/>
          </a:prstGeom>
        </p:spPr>
      </p:pic>
      <p:pic>
        <p:nvPicPr>
          <p:cNvPr id="14" name="Graphic 23" descr="Users">
            <a:extLst>
              <a:ext uri="{FF2B5EF4-FFF2-40B4-BE49-F238E27FC236}">
                <a16:creationId xmlns:a16="http://schemas.microsoft.com/office/drawing/2014/main" id="{BACFFF70-838C-4862-B68C-0F795C7BD1D5}"/>
              </a:ext>
            </a:extLst>
          </p:cNvPr>
          <p:cNvPicPr/>
          <p:nvPr/>
        </p:nvPicPr>
        <p:blipFill>
          <a:blip r:embed="rId4">
            <a:extLst>
              <a:ext uri="{96DAC541-7B7A-43D3-8B79-37D633B846F1}">
                <asvg:svgBlip xmlns:asvg="http://schemas.microsoft.com/office/drawing/2016/SVG/main" r:embed="rId5"/>
              </a:ext>
            </a:extLst>
          </a:blip>
          <a:stretch>
            <a:fillRect/>
          </a:stretch>
        </p:blipFill>
        <p:spPr>
          <a:xfrm>
            <a:off x="5501366" y="684769"/>
            <a:ext cx="1372870" cy="1276985"/>
          </a:xfrm>
          <a:prstGeom prst="rect">
            <a:avLst/>
          </a:prstGeom>
        </p:spPr>
      </p:pic>
    </p:spTree>
    <p:extLst>
      <p:ext uri="{BB962C8B-B14F-4D97-AF65-F5344CB8AC3E}">
        <p14:creationId xmlns:p14="http://schemas.microsoft.com/office/powerpoint/2010/main" val="2993784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270949-A640-44DD-A601-EA679384DF60}"/>
              </a:ext>
            </a:extLst>
          </p:cNvPr>
          <p:cNvSpPr/>
          <p:nvPr/>
        </p:nvSpPr>
        <p:spPr>
          <a:xfrm>
            <a:off x="0" y="0"/>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440416EA-BA58-42C2-BC62-36C7CE280445}"/>
              </a:ext>
            </a:extLst>
          </p:cNvPr>
          <p:cNvSpPr txBox="1"/>
          <p:nvPr/>
        </p:nvSpPr>
        <p:spPr>
          <a:xfrm>
            <a:off x="921952" y="5276"/>
            <a:ext cx="10348096" cy="830997"/>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The Anna Freud National Centre for Children and Families - DfE Mental Health Services and Schools and Colleges Link Programme </a:t>
            </a:r>
            <a:endParaRPr lang="en-GB" sz="2400" dirty="0"/>
          </a:p>
        </p:txBody>
      </p:sp>
      <p:sp>
        <p:nvSpPr>
          <p:cNvPr id="7" name="TextBox 6">
            <a:extLst>
              <a:ext uri="{FF2B5EF4-FFF2-40B4-BE49-F238E27FC236}">
                <a16:creationId xmlns:a16="http://schemas.microsoft.com/office/drawing/2014/main" id="{26C158BE-76AF-4A8C-BDD4-A89C700A6706}"/>
              </a:ext>
            </a:extLst>
          </p:cNvPr>
          <p:cNvSpPr txBox="1"/>
          <p:nvPr/>
        </p:nvSpPr>
        <p:spPr>
          <a:xfrm>
            <a:off x="548142" y="1074509"/>
            <a:ext cx="6867266" cy="4708981"/>
          </a:xfrm>
          <a:prstGeom prst="rect">
            <a:avLst/>
          </a:prstGeom>
          <a:noFill/>
        </p:spPr>
        <p:txBody>
          <a:bodyPr wrap="square">
            <a:spAutoFit/>
          </a:bodyPr>
          <a:lstStyle/>
          <a:p>
            <a:pPr marL="342900" indent="-342900">
              <a:buClr>
                <a:srgbClr val="0070C0"/>
              </a:buClr>
              <a:buFont typeface="Arial" panose="020B0604020202020204" pitchFamily="34" charset="0"/>
              <a:buChar char="•"/>
            </a:pPr>
            <a:r>
              <a:rPr lang="en-GB" sz="2000" dirty="0">
                <a:effectLst/>
                <a:latin typeface="Open Sans" panose="020B0606030504020204" pitchFamily="34" charset="0"/>
                <a:ea typeface="Open Sans" panose="020B0606030504020204" pitchFamily="34" charset="0"/>
                <a:cs typeface="Open Sans" panose="020B0606030504020204" pitchFamily="34" charset="0"/>
              </a:rPr>
              <a:t>The Link Programme plays a key role in meeting the aims of </a:t>
            </a:r>
            <a:r>
              <a:rPr lang="en-GB" sz="2000" b="1" dirty="0">
                <a:effectLst/>
                <a:latin typeface="Open Sans" panose="020B0606030504020204" pitchFamily="34" charset="0"/>
                <a:ea typeface="Open Sans" panose="020B0606030504020204" pitchFamily="34" charset="0"/>
                <a:cs typeface="Open Sans" panose="020B0606030504020204" pitchFamily="34" charset="0"/>
              </a:rPr>
              <a:t>Transforming Children and Young People’s Mental Health Provision: a Green Paper and next steps</a:t>
            </a:r>
            <a:r>
              <a:rPr lang="en-GB" sz="2000" dirty="0">
                <a:effectLst/>
                <a:latin typeface="Open Sans" panose="020B0606030504020204" pitchFamily="34" charset="0"/>
                <a:ea typeface="Open Sans" panose="020B0606030504020204" pitchFamily="34" charset="0"/>
                <a:cs typeface="Open Sans" panose="020B0606030504020204" pitchFamily="34" charset="0"/>
              </a:rPr>
              <a:t> It aims to improve joint working between education and mental health colleagues </a:t>
            </a:r>
          </a:p>
          <a:p>
            <a:pPr marL="342900" indent="-342900">
              <a:buClr>
                <a:srgbClr val="0070C0"/>
              </a:buClr>
              <a:buFont typeface="Arial" panose="020B0604020202020204" pitchFamily="34" charset="0"/>
              <a:buChar char="•"/>
            </a:pPr>
            <a:endParaRPr lang="en-GB" sz="20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sz="2000" dirty="0">
                <a:effectLst/>
                <a:latin typeface="Open Sans" panose="020B0606030504020204" pitchFamily="34" charset="0"/>
                <a:ea typeface="Open Sans" panose="020B0606030504020204" pitchFamily="34" charset="0"/>
                <a:cs typeface="Open Sans" panose="020B0606030504020204" pitchFamily="34" charset="0"/>
              </a:rPr>
              <a:t>Piloted from 2015 with national roll out from 2019 to reach every state funded primary and secondary school and college in the country </a:t>
            </a:r>
          </a:p>
          <a:p>
            <a:pPr marL="342900" indent="-342900">
              <a:buClr>
                <a:srgbClr val="0070C0"/>
              </a:buClr>
              <a:buFont typeface="Arial" panose="020B0604020202020204" pitchFamily="34" charset="0"/>
              <a:buChar char="•"/>
            </a:pPr>
            <a:endParaRPr lang="en-GB" sz="20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sz="2000" dirty="0">
                <a:effectLst/>
                <a:latin typeface="Open Sans" panose="020B0606030504020204" pitchFamily="34" charset="0"/>
                <a:ea typeface="Open Sans" panose="020B0606030504020204" pitchFamily="34" charset="0"/>
                <a:cs typeface="Open Sans" panose="020B0606030504020204" pitchFamily="34" charset="0"/>
              </a:rPr>
              <a:t>Funded by DfE and offered free of charge </a:t>
            </a:r>
          </a:p>
          <a:p>
            <a:pPr marL="342900" indent="-342900">
              <a:buClr>
                <a:srgbClr val="0070C0"/>
              </a:buClr>
              <a:buFont typeface="Arial" panose="020B0604020202020204" pitchFamily="34" charset="0"/>
              <a:buChar char="•"/>
            </a:pPr>
            <a:endParaRPr lang="en-GB" sz="20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sz="2000" dirty="0">
                <a:effectLst/>
                <a:latin typeface="Open Sans" panose="020B0606030504020204" pitchFamily="34" charset="0"/>
                <a:ea typeface="Open Sans" panose="020B0606030504020204" pitchFamily="34" charset="0"/>
                <a:cs typeface="Open Sans" panose="020B0606030504020204" pitchFamily="34" charset="0"/>
              </a:rPr>
              <a:t>The programme delivers  two full-day workshops which bring together education and mental health professionals from across the CCG area</a:t>
            </a:r>
          </a:p>
        </p:txBody>
      </p:sp>
      <p:pic>
        <p:nvPicPr>
          <p:cNvPr id="3" name="Picture 2">
            <a:extLst>
              <a:ext uri="{FF2B5EF4-FFF2-40B4-BE49-F238E27FC236}">
                <a16:creationId xmlns:a16="http://schemas.microsoft.com/office/drawing/2014/main" id="{6A9691BD-23F5-4C93-B06D-6AE74D7263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69902" y="1468489"/>
            <a:ext cx="3873956" cy="3921022"/>
          </a:xfrm>
          <a:prstGeom prst="rect">
            <a:avLst/>
          </a:prstGeom>
        </p:spPr>
      </p:pic>
      <p:pic>
        <p:nvPicPr>
          <p:cNvPr id="4" name="Picture 3" descr="A close up of a sign&#10;&#10;Description automatically generated">
            <a:extLst>
              <a:ext uri="{FF2B5EF4-FFF2-40B4-BE49-F238E27FC236}">
                <a16:creationId xmlns:a16="http://schemas.microsoft.com/office/drawing/2014/main" id="{EB2ABA02-29EA-4795-A278-91864C1F151E}"/>
              </a:ext>
            </a:extLst>
          </p:cNvPr>
          <p:cNvPicPr>
            <a:picLocks noChangeAspect="1"/>
          </p:cNvPicPr>
          <p:nvPr/>
        </p:nvPicPr>
        <p:blipFill>
          <a:blip r:embed="rId4"/>
          <a:stretch>
            <a:fillRect/>
          </a:stretch>
        </p:blipFill>
        <p:spPr>
          <a:xfrm>
            <a:off x="53790" y="6276699"/>
            <a:ext cx="2302135" cy="521238"/>
          </a:xfrm>
          <a:prstGeom prst="rect">
            <a:avLst/>
          </a:prstGeom>
        </p:spPr>
      </p:pic>
    </p:spTree>
    <p:extLst>
      <p:ext uri="{BB962C8B-B14F-4D97-AF65-F5344CB8AC3E}">
        <p14:creationId xmlns:p14="http://schemas.microsoft.com/office/powerpoint/2010/main" val="2627248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38D423-104D-4045-A54F-65B4FBF05931}"/>
              </a:ext>
            </a:extLst>
          </p:cNvPr>
          <p:cNvSpPr>
            <a:spLocks noGrp="1"/>
          </p:cNvSpPr>
          <p:nvPr>
            <p:ph idx="4294967295"/>
          </p:nvPr>
        </p:nvSpPr>
        <p:spPr>
          <a:xfrm>
            <a:off x="5364797" y="1141049"/>
            <a:ext cx="6608630" cy="5440223"/>
          </a:xfrm>
          <a:prstGeom prst="rect">
            <a:avLst/>
          </a:prstGeom>
          <a:solidFill>
            <a:srgbClr val="293C6C"/>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nSpc>
                <a:spcPct val="100000"/>
              </a:lnSpc>
              <a:spcBef>
                <a:spcPts val="0"/>
              </a:spcBef>
              <a:buClr>
                <a:schemeClr val="bg1"/>
              </a:buClr>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None/>
            </a:pPr>
            <a:r>
              <a:rPr lang="en-GB" sz="1800" dirty="0">
                <a:latin typeface="Open Sans" panose="020B0606030504020204" pitchFamily="34" charset="0"/>
                <a:ea typeface="Open Sans" panose="020B0606030504020204" pitchFamily="34" charset="0"/>
                <a:cs typeface="Open Sans" panose="020B0606030504020204" pitchFamily="34" charset="0"/>
              </a:rPr>
              <a:t>Paul was very anxious about returning to school and is still reluctant to leave parents at home.</a:t>
            </a:r>
          </a:p>
          <a:p>
            <a:pPr marL="0" indent="0">
              <a:lnSpc>
                <a:spcPct val="100000"/>
              </a:lnSpc>
              <a:spcBef>
                <a:spcPts val="0"/>
              </a:spcBef>
              <a:buClr>
                <a:schemeClr val="bg1"/>
              </a:buClr>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None/>
            </a:pPr>
            <a:r>
              <a:rPr lang="en-GB" sz="1800" dirty="0">
                <a:latin typeface="Open Sans" panose="020B0606030504020204" pitchFamily="34" charset="0"/>
                <a:ea typeface="Open Sans" panose="020B0606030504020204" pitchFamily="34" charset="0"/>
                <a:cs typeface="Open Sans" panose="020B0606030504020204" pitchFamily="34" charset="0"/>
              </a:rPr>
              <a:t>Paul is worried that he is going to struggle with the work in Year 8 as he has found the home learning very difficult.</a:t>
            </a:r>
          </a:p>
          <a:p>
            <a:pPr marL="0" indent="0">
              <a:lnSpc>
                <a:spcPct val="100000"/>
              </a:lnSpc>
              <a:spcBef>
                <a:spcPts val="0"/>
              </a:spcBef>
              <a:buClr>
                <a:schemeClr val="bg1"/>
              </a:buClr>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None/>
            </a:pPr>
            <a:r>
              <a:rPr lang="en-GB" sz="1800" dirty="0">
                <a:latin typeface="Open Sans" panose="020B0606030504020204" pitchFamily="34" charset="0"/>
                <a:ea typeface="Open Sans" panose="020B0606030504020204" pitchFamily="34" charset="0"/>
                <a:cs typeface="Open Sans" panose="020B0606030504020204" pitchFamily="34" charset="0"/>
              </a:rPr>
              <a:t>Paul also feels quite socially isolated as he has not seen any of his friends out of school.</a:t>
            </a:r>
          </a:p>
          <a:p>
            <a:pPr marL="0" indent="0">
              <a:lnSpc>
                <a:spcPct val="100000"/>
              </a:lnSpc>
              <a:spcBef>
                <a:spcPts val="0"/>
              </a:spcBef>
              <a:buClr>
                <a:schemeClr val="bg1"/>
              </a:buClr>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None/>
            </a:pPr>
            <a:r>
              <a:rPr lang="en-GB" sz="1800" dirty="0">
                <a:latin typeface="Open Sans" panose="020B0606030504020204" pitchFamily="34" charset="0"/>
                <a:ea typeface="Open Sans" panose="020B0606030504020204" pitchFamily="34" charset="0"/>
                <a:cs typeface="Open Sans" panose="020B0606030504020204" pitchFamily="34" charset="0"/>
              </a:rPr>
              <a:t>He is also worried he may pass Covid-19 onto his dad.</a:t>
            </a:r>
          </a:p>
        </p:txBody>
      </p:sp>
      <p:grpSp>
        <p:nvGrpSpPr>
          <p:cNvPr id="7" name="Group 6">
            <a:extLst>
              <a:ext uri="{FF2B5EF4-FFF2-40B4-BE49-F238E27FC236}">
                <a16:creationId xmlns:a16="http://schemas.microsoft.com/office/drawing/2014/main" id="{E52D3B44-E1B6-417E-A62D-870A3CE73AD9}"/>
              </a:ext>
            </a:extLst>
          </p:cNvPr>
          <p:cNvGrpSpPr/>
          <p:nvPr/>
        </p:nvGrpSpPr>
        <p:grpSpPr>
          <a:xfrm>
            <a:off x="0" y="-13"/>
            <a:ext cx="12192000" cy="839972"/>
            <a:chOff x="0" y="-13"/>
            <a:chExt cx="12192000" cy="839972"/>
          </a:xfrm>
        </p:grpSpPr>
        <p:sp>
          <p:nvSpPr>
            <p:cNvPr id="9" name="Rectangle 8">
              <a:extLst>
                <a:ext uri="{FF2B5EF4-FFF2-40B4-BE49-F238E27FC236}">
                  <a16:creationId xmlns:a16="http://schemas.microsoft.com/office/drawing/2014/main" id="{22629521-9DC5-4343-8BBB-172F77E4B2A4}"/>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6A25460-E7FF-4F6C-9793-F0F8CD663963}"/>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Paul’s Challenges</a:t>
              </a:r>
            </a:p>
          </p:txBody>
        </p:sp>
      </p:grpSp>
      <p:sp>
        <p:nvSpPr>
          <p:cNvPr id="2" name="Content Placeholder 2">
            <a:extLst>
              <a:ext uri="{FF2B5EF4-FFF2-40B4-BE49-F238E27FC236}">
                <a16:creationId xmlns:a16="http://schemas.microsoft.com/office/drawing/2014/main" id="{309565DB-ACA6-4EFB-8359-9BD196248334}"/>
              </a:ext>
            </a:extLst>
          </p:cNvPr>
          <p:cNvSpPr txBox="1">
            <a:spLocks/>
          </p:cNvSpPr>
          <p:nvPr/>
        </p:nvSpPr>
        <p:spPr>
          <a:xfrm>
            <a:off x="218573" y="1141050"/>
            <a:ext cx="4942974" cy="5440224"/>
          </a:xfrm>
          <a:prstGeom prst="rect">
            <a:avLst/>
          </a:prstGeom>
          <a:solidFill>
            <a:srgbClr val="E9E9E9"/>
          </a:solidFill>
          <a:ln w="38100">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Paul has transitioned into Year 8 at Secondary School.</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He has a diagnosis of ASD and ADHD and is awaiting a decision about an Education Health Care Plan (EHCP).</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Paul has not attended school during lockdown as family were shielding due to his dad having a medical condition.</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Parents are very anxious about Paul’s SEND needs being met on his return to school following lock down.</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They are very reluctant to allow him to attend school due to the risks of him bringing the infection into the home.</a:t>
            </a:r>
          </a:p>
        </p:txBody>
      </p:sp>
    </p:spTree>
    <p:extLst>
      <p:ext uri="{BB962C8B-B14F-4D97-AF65-F5344CB8AC3E}">
        <p14:creationId xmlns:p14="http://schemas.microsoft.com/office/powerpoint/2010/main" val="4078470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52D3B44-E1B6-417E-A62D-870A3CE73AD9}"/>
              </a:ext>
            </a:extLst>
          </p:cNvPr>
          <p:cNvGrpSpPr/>
          <p:nvPr/>
        </p:nvGrpSpPr>
        <p:grpSpPr>
          <a:xfrm>
            <a:off x="0" y="-13"/>
            <a:ext cx="12192000" cy="839972"/>
            <a:chOff x="0" y="-13"/>
            <a:chExt cx="12192000" cy="839972"/>
          </a:xfrm>
        </p:grpSpPr>
        <p:sp>
          <p:nvSpPr>
            <p:cNvPr id="9" name="Rectangle 8">
              <a:extLst>
                <a:ext uri="{FF2B5EF4-FFF2-40B4-BE49-F238E27FC236}">
                  <a16:creationId xmlns:a16="http://schemas.microsoft.com/office/drawing/2014/main" id="{22629521-9DC5-4343-8BBB-172F77E4B2A4}"/>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6A25460-E7FF-4F6C-9793-F0F8CD663963}"/>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How Can We Help Paul To Help Himself?</a:t>
              </a:r>
            </a:p>
          </p:txBody>
        </p:sp>
      </p:grpSp>
      <p:sp>
        <p:nvSpPr>
          <p:cNvPr id="2" name="Content Placeholder 2">
            <a:extLst>
              <a:ext uri="{FF2B5EF4-FFF2-40B4-BE49-F238E27FC236}">
                <a16:creationId xmlns:a16="http://schemas.microsoft.com/office/drawing/2014/main" id="{309565DB-ACA6-4EFB-8359-9BD196248334}"/>
              </a:ext>
            </a:extLst>
          </p:cNvPr>
          <p:cNvSpPr txBox="1">
            <a:spLocks/>
          </p:cNvSpPr>
          <p:nvPr/>
        </p:nvSpPr>
        <p:spPr>
          <a:xfrm>
            <a:off x="218573" y="1141050"/>
            <a:ext cx="4942974" cy="5579284"/>
          </a:xfrm>
          <a:prstGeom prst="rect">
            <a:avLst/>
          </a:prstGeom>
          <a:solidFill>
            <a:srgbClr val="E9E9E9"/>
          </a:solidFill>
          <a:ln w="38100">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Paul was very anxious about returning to school and is still reluctant to leave parents at home.</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Paul is worried that he is going to struggle with the work in Year 8 as he has found the home learning very difficult.</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Paul also feels quite socially isolated as he has not seen any of his friends out of school.</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He is also worried he may pass Covid-19 onto his dad.</a:t>
            </a:r>
          </a:p>
        </p:txBody>
      </p:sp>
      <p:grpSp>
        <p:nvGrpSpPr>
          <p:cNvPr id="39" name="Group 38">
            <a:extLst>
              <a:ext uri="{FF2B5EF4-FFF2-40B4-BE49-F238E27FC236}">
                <a16:creationId xmlns:a16="http://schemas.microsoft.com/office/drawing/2014/main" id="{FAF68072-149F-4D0C-9377-5A3F262CA857}"/>
              </a:ext>
            </a:extLst>
          </p:cNvPr>
          <p:cNvGrpSpPr/>
          <p:nvPr/>
        </p:nvGrpSpPr>
        <p:grpSpPr>
          <a:xfrm>
            <a:off x="6899917" y="899726"/>
            <a:ext cx="1563867" cy="1611826"/>
            <a:chOff x="6899917" y="899726"/>
            <a:chExt cx="1563867" cy="1611826"/>
          </a:xfrm>
        </p:grpSpPr>
        <p:pic>
          <p:nvPicPr>
            <p:cNvPr id="11" name="Picture 10" descr="A close up of a logo&#10;&#10;Description automatically generated">
              <a:extLst>
                <a:ext uri="{FF2B5EF4-FFF2-40B4-BE49-F238E27FC236}">
                  <a16:creationId xmlns:a16="http://schemas.microsoft.com/office/drawing/2014/main" id="{6AF0B36E-D2D2-43AA-9525-30007061CE17}"/>
                </a:ext>
              </a:extLst>
            </p:cNvPr>
            <p:cNvPicPr>
              <a:picLocks noChangeAspect="1"/>
            </p:cNvPicPr>
            <p:nvPr/>
          </p:nvPicPr>
          <p:blipFill>
            <a:blip r:embed="rId3"/>
            <a:stretch>
              <a:fillRect/>
            </a:stretch>
          </p:blipFill>
          <p:spPr>
            <a:xfrm>
              <a:off x="6899917" y="899726"/>
              <a:ext cx="1563867" cy="1611826"/>
            </a:xfrm>
            <a:prstGeom prst="rect">
              <a:avLst/>
            </a:prstGeom>
          </p:spPr>
        </p:pic>
        <p:sp>
          <p:nvSpPr>
            <p:cNvPr id="12" name="TextBox 11">
              <a:extLst>
                <a:ext uri="{FF2B5EF4-FFF2-40B4-BE49-F238E27FC236}">
                  <a16:creationId xmlns:a16="http://schemas.microsoft.com/office/drawing/2014/main" id="{DD2B116A-B0CF-4AC7-B3E1-B5D6DA73A21B}"/>
                </a:ext>
              </a:extLst>
            </p:cNvPr>
            <p:cNvSpPr txBox="1"/>
            <p:nvPr/>
          </p:nvSpPr>
          <p:spPr>
            <a:xfrm>
              <a:off x="7032462" y="1415280"/>
              <a:ext cx="1296979"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Relationships</a:t>
              </a:r>
            </a:p>
          </p:txBody>
        </p:sp>
        <p:pic>
          <p:nvPicPr>
            <p:cNvPr id="13" name="Picture 12" descr="A picture containing clock&#10;&#10;Description automatically generated">
              <a:extLst>
                <a:ext uri="{FF2B5EF4-FFF2-40B4-BE49-F238E27FC236}">
                  <a16:creationId xmlns:a16="http://schemas.microsoft.com/office/drawing/2014/main" id="{A844CCF9-E09A-44BD-AF34-E56E0183283F}"/>
                </a:ext>
              </a:extLst>
            </p:cNvPr>
            <p:cNvPicPr>
              <a:picLocks noChangeAspect="1"/>
            </p:cNvPicPr>
            <p:nvPr/>
          </p:nvPicPr>
          <p:blipFill>
            <a:blip r:embed="rId4"/>
            <a:stretch>
              <a:fillRect/>
            </a:stretch>
          </p:blipFill>
          <p:spPr>
            <a:xfrm>
              <a:off x="7400117" y="959045"/>
              <a:ext cx="561668" cy="561668"/>
            </a:xfrm>
            <a:prstGeom prst="rect">
              <a:avLst/>
            </a:prstGeom>
          </p:spPr>
        </p:pic>
      </p:grpSp>
      <p:grpSp>
        <p:nvGrpSpPr>
          <p:cNvPr id="38" name="Group 37">
            <a:extLst>
              <a:ext uri="{FF2B5EF4-FFF2-40B4-BE49-F238E27FC236}">
                <a16:creationId xmlns:a16="http://schemas.microsoft.com/office/drawing/2014/main" id="{C9B50ECC-539B-40E1-B24E-393A32B1C883}"/>
              </a:ext>
            </a:extLst>
          </p:cNvPr>
          <p:cNvGrpSpPr/>
          <p:nvPr/>
        </p:nvGrpSpPr>
        <p:grpSpPr>
          <a:xfrm>
            <a:off x="5336050" y="847897"/>
            <a:ext cx="1563890" cy="1663655"/>
            <a:chOff x="5336050" y="847897"/>
            <a:chExt cx="1563890" cy="1663655"/>
          </a:xfrm>
        </p:grpSpPr>
        <p:pic>
          <p:nvPicPr>
            <p:cNvPr id="15" name="Picture 14" descr="A close up of a logo&#10;&#10;Description automatically generated">
              <a:extLst>
                <a:ext uri="{FF2B5EF4-FFF2-40B4-BE49-F238E27FC236}">
                  <a16:creationId xmlns:a16="http://schemas.microsoft.com/office/drawing/2014/main" id="{6AA093C9-2507-4E54-A88A-7C1D439C1459}"/>
                </a:ext>
              </a:extLst>
            </p:cNvPr>
            <p:cNvPicPr>
              <a:picLocks noChangeAspect="1"/>
            </p:cNvPicPr>
            <p:nvPr/>
          </p:nvPicPr>
          <p:blipFill>
            <a:blip r:embed="rId3"/>
            <a:stretch>
              <a:fillRect/>
            </a:stretch>
          </p:blipFill>
          <p:spPr>
            <a:xfrm>
              <a:off x="5336050" y="899726"/>
              <a:ext cx="1563867" cy="1611826"/>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BD2DBB18-14E7-45FB-A07E-4C3174D20CCA}"/>
                </a:ext>
              </a:extLst>
            </p:cNvPr>
            <p:cNvPicPr>
              <a:picLocks noChangeAspect="1"/>
            </p:cNvPicPr>
            <p:nvPr/>
          </p:nvPicPr>
          <p:blipFill>
            <a:blip r:embed="rId5"/>
            <a:stretch>
              <a:fillRect/>
            </a:stretch>
          </p:blipFill>
          <p:spPr>
            <a:xfrm>
              <a:off x="5736542" y="847897"/>
              <a:ext cx="762883" cy="762883"/>
            </a:xfrm>
            <a:prstGeom prst="rect">
              <a:avLst/>
            </a:prstGeom>
          </p:spPr>
        </p:pic>
        <p:sp>
          <p:nvSpPr>
            <p:cNvPr id="17" name="TextBox 16">
              <a:extLst>
                <a:ext uri="{FF2B5EF4-FFF2-40B4-BE49-F238E27FC236}">
                  <a16:creationId xmlns:a16="http://schemas.microsoft.com/office/drawing/2014/main" id="{DF22B4BA-5183-442F-84A5-AD79CAB750CC}"/>
                </a:ext>
              </a:extLst>
            </p:cNvPr>
            <p:cNvSpPr txBox="1"/>
            <p:nvPr/>
          </p:nvSpPr>
          <p:spPr>
            <a:xfrm>
              <a:off x="5422444" y="1415280"/>
              <a:ext cx="1477496"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Recognition</a:t>
              </a:r>
            </a:p>
          </p:txBody>
        </p:sp>
      </p:grpSp>
      <p:sp>
        <p:nvSpPr>
          <p:cNvPr id="18" name="Content Placeholder 2">
            <a:extLst>
              <a:ext uri="{FF2B5EF4-FFF2-40B4-BE49-F238E27FC236}">
                <a16:creationId xmlns:a16="http://schemas.microsoft.com/office/drawing/2014/main" id="{A0A28782-0184-4651-BD84-EB8C3E311E4D}"/>
              </a:ext>
            </a:extLst>
          </p:cNvPr>
          <p:cNvSpPr txBox="1">
            <a:spLocks/>
          </p:cNvSpPr>
          <p:nvPr/>
        </p:nvSpPr>
        <p:spPr>
          <a:xfrm>
            <a:off x="5364797" y="1699849"/>
            <a:ext cx="6608630" cy="3027098"/>
          </a:xfrm>
          <a:prstGeom prst="rect">
            <a:avLst/>
          </a:prstGeom>
          <a:solidFill>
            <a:srgbClr val="293C6C"/>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00000"/>
              </a:lnSpc>
              <a:spcBef>
                <a:spcPts val="0"/>
              </a:spcBef>
              <a:buClr>
                <a:schemeClr val="bg1"/>
              </a:buClr>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800" dirty="0">
                <a:latin typeface="Open Sans" panose="020B0606030504020204" pitchFamily="34" charset="0"/>
                <a:ea typeface="Open Sans" panose="020B0606030504020204" pitchFamily="34" charset="0"/>
                <a:cs typeface="Open Sans" panose="020B0606030504020204" pitchFamily="34" charset="0"/>
              </a:rPr>
              <a:t>Paul has spoken to his parents about his concerns.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They have reassured him that it is understandable to be worried</a:t>
            </a:r>
            <a:r>
              <a:rPr lang="en-GB" sz="1800" dirty="0">
                <a:latin typeface="Open Sans" panose="020B0606030504020204" pitchFamily="34" charset="0"/>
                <a:ea typeface="Open Sans" panose="020B0606030504020204" pitchFamily="34" charset="0"/>
                <a:cs typeface="Open Sans" panose="020B0606030504020204" pitchFamily="34" charset="0"/>
              </a:rPr>
              <a:t>.</a:t>
            </a:r>
          </a:p>
          <a:p>
            <a:pPr marL="0" indent="0">
              <a:lnSpc>
                <a:spcPct val="100000"/>
              </a:lnSpc>
              <a:spcBef>
                <a:spcPts val="0"/>
              </a:spcBef>
              <a:buClr>
                <a:schemeClr val="bg1"/>
              </a:buClr>
              <a:buFont typeface="Arial" panose="020B0604020202020204" pitchFamily="34" charse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800" dirty="0">
                <a:latin typeface="Open Sans" panose="020B0606030504020204" pitchFamily="34" charset="0"/>
                <a:ea typeface="Open Sans" panose="020B0606030504020204" pitchFamily="34" charset="0"/>
                <a:cs typeface="Open Sans" panose="020B0606030504020204" pitchFamily="34" charset="0"/>
              </a:rPr>
              <a:t>He is going to make a conscious effort to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talk to some of his friends</a:t>
            </a:r>
            <a:r>
              <a:rPr lang="en-GB" sz="1800" dirty="0">
                <a:latin typeface="Open Sans" panose="020B0606030504020204" pitchFamily="34" charset="0"/>
                <a:ea typeface="Open Sans" panose="020B0606030504020204" pitchFamily="34" charset="0"/>
                <a:cs typeface="Open Sans" panose="020B0606030504020204" pitchFamily="34" charset="0"/>
              </a:rPr>
              <a:t> on his Xbox and meet a friend outside, socially distanced, who is in his class.</a:t>
            </a:r>
          </a:p>
          <a:p>
            <a:pPr marL="0" indent="0">
              <a:lnSpc>
                <a:spcPct val="100000"/>
              </a:lnSpc>
              <a:spcBef>
                <a:spcPts val="0"/>
              </a:spcBef>
              <a:buClr>
                <a:schemeClr val="bg1"/>
              </a:buClr>
              <a:buFont typeface="Arial" panose="020B0604020202020204" pitchFamily="34" charse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800" dirty="0">
                <a:latin typeface="Open Sans" panose="020B0606030504020204" pitchFamily="34" charset="0"/>
                <a:ea typeface="Open Sans" panose="020B0606030504020204" pitchFamily="34" charset="0"/>
                <a:cs typeface="Open Sans" panose="020B0606030504020204" pitchFamily="34" charset="0"/>
              </a:rPr>
              <a:t>Paul is going to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speak</a:t>
            </a:r>
            <a:r>
              <a:rPr lang="en-GB" sz="1800" dirty="0">
                <a:latin typeface="Open Sans" panose="020B0606030504020204" pitchFamily="34" charset="0"/>
                <a:ea typeface="Open Sans" panose="020B0606030504020204" pitchFamily="34" charset="0"/>
                <a:cs typeface="Open Sans" panose="020B0606030504020204" pitchFamily="34" charset="0"/>
              </a:rPr>
              <a:t> with his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Form Tutor and SENDCO </a:t>
            </a:r>
            <a:r>
              <a:rPr lang="en-GB" sz="1800" dirty="0">
                <a:latin typeface="Open Sans" panose="020B0606030504020204" pitchFamily="34" charset="0"/>
                <a:ea typeface="Open Sans" panose="020B0606030504020204" pitchFamily="34" charset="0"/>
                <a:cs typeface="Open Sans" panose="020B0606030504020204" pitchFamily="34" charset="0"/>
              </a:rPr>
              <a:t>about his concerns.</a:t>
            </a:r>
          </a:p>
        </p:txBody>
      </p:sp>
      <p:pic>
        <p:nvPicPr>
          <p:cNvPr id="20" name="Picture 19" descr="A close up of a logo&#10;&#10;Description automatically generated">
            <a:extLst>
              <a:ext uri="{FF2B5EF4-FFF2-40B4-BE49-F238E27FC236}">
                <a16:creationId xmlns:a16="http://schemas.microsoft.com/office/drawing/2014/main" id="{610C053D-BD4C-44A0-8081-85BA4C5543B5}"/>
              </a:ext>
            </a:extLst>
          </p:cNvPr>
          <p:cNvPicPr>
            <a:picLocks noChangeAspect="1"/>
          </p:cNvPicPr>
          <p:nvPr/>
        </p:nvPicPr>
        <p:blipFill>
          <a:blip r:embed="rId3"/>
          <a:stretch>
            <a:fillRect/>
          </a:stretch>
        </p:blipFill>
        <p:spPr>
          <a:xfrm>
            <a:off x="5364025" y="4783109"/>
            <a:ext cx="1563867" cy="1611826"/>
          </a:xfrm>
          <a:prstGeom prst="rect">
            <a:avLst/>
          </a:prstGeom>
        </p:spPr>
      </p:pic>
      <p:pic>
        <p:nvPicPr>
          <p:cNvPr id="21" name="Picture 20" descr="A picture containing light, drawing&#10;&#10;Description automatically generated">
            <a:extLst>
              <a:ext uri="{FF2B5EF4-FFF2-40B4-BE49-F238E27FC236}">
                <a16:creationId xmlns:a16="http://schemas.microsoft.com/office/drawing/2014/main" id="{22546A00-4FF5-40B3-B386-8BC013500E4D}"/>
              </a:ext>
            </a:extLst>
          </p:cNvPr>
          <p:cNvPicPr>
            <a:picLocks noChangeAspect="1"/>
          </p:cNvPicPr>
          <p:nvPr/>
        </p:nvPicPr>
        <p:blipFill rotWithShape="1">
          <a:blip r:embed="rId6"/>
          <a:srcRect b="37438"/>
          <a:stretch/>
        </p:blipFill>
        <p:spPr>
          <a:xfrm>
            <a:off x="5760550" y="4818842"/>
            <a:ext cx="770529" cy="482054"/>
          </a:xfrm>
          <a:prstGeom prst="rect">
            <a:avLst/>
          </a:prstGeom>
        </p:spPr>
      </p:pic>
      <p:sp>
        <p:nvSpPr>
          <p:cNvPr id="22" name="TextBox 21">
            <a:extLst>
              <a:ext uri="{FF2B5EF4-FFF2-40B4-BE49-F238E27FC236}">
                <a16:creationId xmlns:a16="http://schemas.microsoft.com/office/drawing/2014/main" id="{A28243B8-36F6-437F-85C8-A7BD95E76633}"/>
              </a:ext>
            </a:extLst>
          </p:cNvPr>
          <p:cNvSpPr txBox="1"/>
          <p:nvPr/>
        </p:nvSpPr>
        <p:spPr>
          <a:xfrm>
            <a:off x="5590781" y="5291414"/>
            <a:ext cx="1110065"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Reflection</a:t>
            </a:r>
          </a:p>
        </p:txBody>
      </p:sp>
      <p:grpSp>
        <p:nvGrpSpPr>
          <p:cNvPr id="40" name="Group 39">
            <a:extLst>
              <a:ext uri="{FF2B5EF4-FFF2-40B4-BE49-F238E27FC236}">
                <a16:creationId xmlns:a16="http://schemas.microsoft.com/office/drawing/2014/main" id="{E1DE90DF-8C71-4B73-BD7E-3AB75FEB724B}"/>
              </a:ext>
            </a:extLst>
          </p:cNvPr>
          <p:cNvGrpSpPr/>
          <p:nvPr/>
        </p:nvGrpSpPr>
        <p:grpSpPr>
          <a:xfrm>
            <a:off x="8446733" y="899726"/>
            <a:ext cx="1563867" cy="1611826"/>
            <a:chOff x="8446733" y="899726"/>
            <a:chExt cx="1563867" cy="1611826"/>
          </a:xfrm>
        </p:grpSpPr>
        <p:pic>
          <p:nvPicPr>
            <p:cNvPr id="29" name="Picture 28" descr="A close up of a logo&#10;&#10;Description automatically generated">
              <a:extLst>
                <a:ext uri="{FF2B5EF4-FFF2-40B4-BE49-F238E27FC236}">
                  <a16:creationId xmlns:a16="http://schemas.microsoft.com/office/drawing/2014/main" id="{D8BFD21C-16E6-498E-AFA6-9601D373D833}"/>
                </a:ext>
              </a:extLst>
            </p:cNvPr>
            <p:cNvPicPr>
              <a:picLocks noChangeAspect="1"/>
            </p:cNvPicPr>
            <p:nvPr/>
          </p:nvPicPr>
          <p:blipFill>
            <a:blip r:embed="rId3"/>
            <a:stretch>
              <a:fillRect/>
            </a:stretch>
          </p:blipFill>
          <p:spPr>
            <a:xfrm>
              <a:off x="8446733" y="899726"/>
              <a:ext cx="1563867" cy="1611826"/>
            </a:xfrm>
            <a:prstGeom prst="rect">
              <a:avLst/>
            </a:prstGeom>
          </p:spPr>
        </p:pic>
        <p:sp>
          <p:nvSpPr>
            <p:cNvPr id="30" name="TextBox 29">
              <a:extLst>
                <a:ext uri="{FF2B5EF4-FFF2-40B4-BE49-F238E27FC236}">
                  <a16:creationId xmlns:a16="http://schemas.microsoft.com/office/drawing/2014/main" id="{EF02730A-74FB-4678-9456-4B99516C742C}"/>
                </a:ext>
              </a:extLst>
            </p:cNvPr>
            <p:cNvSpPr txBox="1"/>
            <p:nvPr/>
          </p:nvSpPr>
          <p:spPr>
            <a:xfrm>
              <a:off x="8673633" y="1412781"/>
              <a:ext cx="1110065"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Resilience</a:t>
              </a:r>
            </a:p>
          </p:txBody>
        </p:sp>
        <p:pic>
          <p:nvPicPr>
            <p:cNvPr id="31" name="Picture 30" descr="A close up of a logo&#10;&#10;Description automatically generated">
              <a:extLst>
                <a:ext uri="{FF2B5EF4-FFF2-40B4-BE49-F238E27FC236}">
                  <a16:creationId xmlns:a16="http://schemas.microsoft.com/office/drawing/2014/main" id="{01722BDD-B83B-4A60-89F6-F89D2832707D}"/>
                </a:ext>
              </a:extLst>
            </p:cNvPr>
            <p:cNvPicPr>
              <a:picLocks noChangeAspect="1"/>
            </p:cNvPicPr>
            <p:nvPr/>
          </p:nvPicPr>
          <p:blipFill>
            <a:blip r:embed="rId7"/>
            <a:stretch>
              <a:fillRect/>
            </a:stretch>
          </p:blipFill>
          <p:spPr>
            <a:xfrm>
              <a:off x="8973261" y="964851"/>
              <a:ext cx="535317" cy="535317"/>
            </a:xfrm>
            <a:prstGeom prst="rect">
              <a:avLst/>
            </a:prstGeom>
          </p:spPr>
        </p:pic>
      </p:grpSp>
      <p:pic>
        <p:nvPicPr>
          <p:cNvPr id="3" name="Picture 2" descr="A close up of a logo&#10;&#10;Description automatically generated">
            <a:extLst>
              <a:ext uri="{FF2B5EF4-FFF2-40B4-BE49-F238E27FC236}">
                <a16:creationId xmlns:a16="http://schemas.microsoft.com/office/drawing/2014/main" id="{3C960EBE-5EE9-4953-81E8-19CA238D837D}"/>
              </a:ext>
            </a:extLst>
          </p:cNvPr>
          <p:cNvPicPr>
            <a:picLocks noChangeAspect="1"/>
          </p:cNvPicPr>
          <p:nvPr/>
        </p:nvPicPr>
        <p:blipFill>
          <a:blip r:embed="rId3"/>
          <a:stretch>
            <a:fillRect/>
          </a:stretch>
        </p:blipFill>
        <p:spPr>
          <a:xfrm>
            <a:off x="6899917" y="4783109"/>
            <a:ext cx="1563867" cy="1611826"/>
          </a:xfrm>
          <a:prstGeom prst="rect">
            <a:avLst/>
          </a:prstGeom>
        </p:spPr>
      </p:pic>
      <p:sp>
        <p:nvSpPr>
          <p:cNvPr id="4" name="TextBox 3">
            <a:extLst>
              <a:ext uri="{FF2B5EF4-FFF2-40B4-BE49-F238E27FC236}">
                <a16:creationId xmlns:a16="http://schemas.microsoft.com/office/drawing/2014/main" id="{5496EBC8-92E0-4E4E-AE38-CDE5768BA530}"/>
              </a:ext>
            </a:extLst>
          </p:cNvPr>
          <p:cNvSpPr txBox="1"/>
          <p:nvPr/>
        </p:nvSpPr>
        <p:spPr>
          <a:xfrm>
            <a:off x="7126817" y="5296164"/>
            <a:ext cx="1110065"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Resilience</a:t>
            </a:r>
          </a:p>
        </p:txBody>
      </p:sp>
      <p:pic>
        <p:nvPicPr>
          <p:cNvPr id="5" name="Picture 4" descr="A close up of a logo&#10;&#10;Description automatically generated">
            <a:extLst>
              <a:ext uri="{FF2B5EF4-FFF2-40B4-BE49-F238E27FC236}">
                <a16:creationId xmlns:a16="http://schemas.microsoft.com/office/drawing/2014/main" id="{F939EC11-DC0C-4D15-BD43-4BDB67BDC4D3}"/>
              </a:ext>
            </a:extLst>
          </p:cNvPr>
          <p:cNvPicPr>
            <a:picLocks noChangeAspect="1"/>
          </p:cNvPicPr>
          <p:nvPr/>
        </p:nvPicPr>
        <p:blipFill>
          <a:blip r:embed="rId7"/>
          <a:stretch>
            <a:fillRect/>
          </a:stretch>
        </p:blipFill>
        <p:spPr>
          <a:xfrm>
            <a:off x="7426445" y="4848234"/>
            <a:ext cx="535317" cy="535317"/>
          </a:xfrm>
          <a:prstGeom prst="rect">
            <a:avLst/>
          </a:prstGeom>
        </p:spPr>
      </p:pic>
      <p:sp>
        <p:nvSpPr>
          <p:cNvPr id="6" name="Content Placeholder 2">
            <a:extLst>
              <a:ext uri="{FF2B5EF4-FFF2-40B4-BE49-F238E27FC236}">
                <a16:creationId xmlns:a16="http://schemas.microsoft.com/office/drawing/2014/main" id="{85656125-4AFA-4457-9961-A542ECB3BB6E}"/>
              </a:ext>
            </a:extLst>
          </p:cNvPr>
          <p:cNvSpPr txBox="1">
            <a:spLocks/>
          </p:cNvSpPr>
          <p:nvPr/>
        </p:nvSpPr>
        <p:spPr>
          <a:xfrm>
            <a:off x="5388304" y="5580313"/>
            <a:ext cx="6608630" cy="1140021"/>
          </a:xfrm>
          <a:prstGeom prst="rect">
            <a:avLst/>
          </a:prstGeom>
          <a:solidFill>
            <a:srgbClr val="293C6C"/>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00000"/>
              </a:lnSpc>
              <a:spcBef>
                <a:spcPts val="0"/>
              </a:spcBef>
              <a:buClr>
                <a:schemeClr val="bg1"/>
              </a:buClr>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800" dirty="0">
                <a:latin typeface="Open Sans" panose="020B0606030504020204" pitchFamily="34" charset="0"/>
                <a:ea typeface="Open Sans" panose="020B0606030504020204" pitchFamily="34" charset="0"/>
                <a:cs typeface="Open Sans" panose="020B0606030504020204" pitchFamily="34" charset="0"/>
              </a:rPr>
              <a:t>Paul is going to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think about attending </a:t>
            </a:r>
            <a:r>
              <a:rPr lang="en-GB" sz="1800" dirty="0">
                <a:latin typeface="Open Sans" panose="020B0606030504020204" pitchFamily="34" charset="0"/>
                <a:ea typeface="Open Sans" panose="020B0606030504020204" pitchFamily="34" charset="0"/>
                <a:cs typeface="Open Sans" panose="020B0606030504020204" pitchFamily="34" charset="0"/>
              </a:rPr>
              <a:t>a SEND lunch club to help him meet and socialise with others in school.</a:t>
            </a:r>
          </a:p>
        </p:txBody>
      </p:sp>
    </p:spTree>
    <p:extLst>
      <p:ext uri="{BB962C8B-B14F-4D97-AF65-F5344CB8AC3E}">
        <p14:creationId xmlns:p14="http://schemas.microsoft.com/office/powerpoint/2010/main" val="3898091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52D3B44-E1B6-417E-A62D-870A3CE73AD9}"/>
              </a:ext>
            </a:extLst>
          </p:cNvPr>
          <p:cNvGrpSpPr/>
          <p:nvPr/>
        </p:nvGrpSpPr>
        <p:grpSpPr>
          <a:xfrm>
            <a:off x="0" y="-13"/>
            <a:ext cx="12192000" cy="839972"/>
            <a:chOff x="0" y="-13"/>
            <a:chExt cx="12192000" cy="839972"/>
          </a:xfrm>
        </p:grpSpPr>
        <p:sp>
          <p:nvSpPr>
            <p:cNvPr id="9" name="Rectangle 8">
              <a:extLst>
                <a:ext uri="{FF2B5EF4-FFF2-40B4-BE49-F238E27FC236}">
                  <a16:creationId xmlns:a16="http://schemas.microsoft.com/office/drawing/2014/main" id="{22629521-9DC5-4343-8BBB-172F77E4B2A4}"/>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6A25460-E7FF-4F6C-9793-F0F8CD663963}"/>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What The School Can Do To Help Paul?</a:t>
              </a:r>
            </a:p>
          </p:txBody>
        </p:sp>
      </p:grpSp>
      <p:sp>
        <p:nvSpPr>
          <p:cNvPr id="2" name="Content Placeholder 2">
            <a:extLst>
              <a:ext uri="{FF2B5EF4-FFF2-40B4-BE49-F238E27FC236}">
                <a16:creationId xmlns:a16="http://schemas.microsoft.com/office/drawing/2014/main" id="{309565DB-ACA6-4EFB-8359-9BD196248334}"/>
              </a:ext>
            </a:extLst>
          </p:cNvPr>
          <p:cNvSpPr txBox="1">
            <a:spLocks/>
          </p:cNvSpPr>
          <p:nvPr/>
        </p:nvSpPr>
        <p:spPr>
          <a:xfrm>
            <a:off x="218573" y="1141050"/>
            <a:ext cx="4942974" cy="5440224"/>
          </a:xfrm>
          <a:prstGeom prst="rect">
            <a:avLst/>
          </a:prstGeom>
          <a:solidFill>
            <a:srgbClr val="E9E9E9"/>
          </a:solidFill>
          <a:ln w="38100">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Paul has spoken to his parents about his concerns. They have reassured him that it is understandable to be worried.</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He is going to make a conscious effort to talk to some of his friends on his Xbox and meet a friend outside, socially distanced who is in his class.</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Paul is going to speak with his Form Tutor and SENDCO about his concerns.</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Paul is going to think about attending a SEND lunch club to help him meet and socialise with others in school.</a:t>
            </a:r>
          </a:p>
        </p:txBody>
      </p:sp>
      <p:grpSp>
        <p:nvGrpSpPr>
          <p:cNvPr id="4" name="Group 3">
            <a:extLst>
              <a:ext uri="{FF2B5EF4-FFF2-40B4-BE49-F238E27FC236}">
                <a16:creationId xmlns:a16="http://schemas.microsoft.com/office/drawing/2014/main" id="{C7FDBB53-9F19-4482-B418-A119041EBE9F}"/>
              </a:ext>
            </a:extLst>
          </p:cNvPr>
          <p:cNvGrpSpPr/>
          <p:nvPr/>
        </p:nvGrpSpPr>
        <p:grpSpPr>
          <a:xfrm>
            <a:off x="6916819" y="1112786"/>
            <a:ext cx="1563867" cy="1622506"/>
            <a:chOff x="6916819" y="1112786"/>
            <a:chExt cx="1563867" cy="1622506"/>
          </a:xfrm>
        </p:grpSpPr>
        <p:pic>
          <p:nvPicPr>
            <p:cNvPr id="11" name="Picture 10" descr="A close up of a logo&#10;&#10;Description automatically generated">
              <a:extLst>
                <a:ext uri="{FF2B5EF4-FFF2-40B4-BE49-F238E27FC236}">
                  <a16:creationId xmlns:a16="http://schemas.microsoft.com/office/drawing/2014/main" id="{E609F8CA-0D7E-4602-98D8-F76778DF8DFC}"/>
                </a:ext>
              </a:extLst>
            </p:cNvPr>
            <p:cNvPicPr>
              <a:picLocks noChangeAspect="1"/>
            </p:cNvPicPr>
            <p:nvPr/>
          </p:nvPicPr>
          <p:blipFill>
            <a:blip r:embed="rId3"/>
            <a:stretch>
              <a:fillRect/>
            </a:stretch>
          </p:blipFill>
          <p:spPr>
            <a:xfrm>
              <a:off x="6916819" y="1123466"/>
              <a:ext cx="1563867" cy="1611826"/>
            </a:xfrm>
            <a:prstGeom prst="rect">
              <a:avLst/>
            </a:prstGeom>
          </p:spPr>
        </p:pic>
        <p:pic>
          <p:nvPicPr>
            <p:cNvPr id="12" name="Picture 11" descr="A picture containing object, clock, window&#10;&#10;Description automatically generated">
              <a:extLst>
                <a:ext uri="{FF2B5EF4-FFF2-40B4-BE49-F238E27FC236}">
                  <a16:creationId xmlns:a16="http://schemas.microsoft.com/office/drawing/2014/main" id="{DDBD4714-61CA-45D6-B263-95107ED8522A}"/>
                </a:ext>
              </a:extLst>
            </p:cNvPr>
            <p:cNvPicPr>
              <a:picLocks noChangeAspect="1"/>
            </p:cNvPicPr>
            <p:nvPr/>
          </p:nvPicPr>
          <p:blipFill>
            <a:blip r:embed="rId4"/>
            <a:stretch>
              <a:fillRect/>
            </a:stretch>
          </p:blipFill>
          <p:spPr>
            <a:xfrm>
              <a:off x="7377447" y="1112786"/>
              <a:ext cx="654063" cy="654063"/>
            </a:xfrm>
            <a:prstGeom prst="rect">
              <a:avLst/>
            </a:prstGeom>
          </p:spPr>
        </p:pic>
        <p:sp>
          <p:nvSpPr>
            <p:cNvPr id="13" name="TextBox 12">
              <a:extLst>
                <a:ext uri="{FF2B5EF4-FFF2-40B4-BE49-F238E27FC236}">
                  <a16:creationId xmlns:a16="http://schemas.microsoft.com/office/drawing/2014/main" id="{BE32AAF6-96A2-4C98-AF82-4B1968B04C71}"/>
                </a:ext>
              </a:extLst>
            </p:cNvPr>
            <p:cNvSpPr txBox="1"/>
            <p:nvPr/>
          </p:nvSpPr>
          <p:spPr>
            <a:xfrm>
              <a:off x="7143882" y="1651771"/>
              <a:ext cx="1110065"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Regulation</a:t>
              </a:r>
            </a:p>
          </p:txBody>
        </p:sp>
      </p:grpSp>
      <p:pic>
        <p:nvPicPr>
          <p:cNvPr id="16" name="Picture 15" descr="A close up of a logo&#10;&#10;Description automatically generated">
            <a:extLst>
              <a:ext uri="{FF2B5EF4-FFF2-40B4-BE49-F238E27FC236}">
                <a16:creationId xmlns:a16="http://schemas.microsoft.com/office/drawing/2014/main" id="{CC58DABF-0DF7-40EB-9722-C9ED53B268B7}"/>
              </a:ext>
            </a:extLst>
          </p:cNvPr>
          <p:cNvPicPr>
            <a:picLocks noChangeAspect="1"/>
          </p:cNvPicPr>
          <p:nvPr/>
        </p:nvPicPr>
        <p:blipFill>
          <a:blip r:embed="rId3"/>
          <a:stretch>
            <a:fillRect/>
          </a:stretch>
        </p:blipFill>
        <p:spPr>
          <a:xfrm>
            <a:off x="5345164" y="1123466"/>
            <a:ext cx="1563867" cy="1611826"/>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76501252-1B0B-4E7F-A101-7707A8CF89D1}"/>
              </a:ext>
            </a:extLst>
          </p:cNvPr>
          <p:cNvPicPr>
            <a:picLocks noChangeAspect="1"/>
          </p:cNvPicPr>
          <p:nvPr/>
        </p:nvPicPr>
        <p:blipFill>
          <a:blip r:embed="rId5"/>
          <a:stretch>
            <a:fillRect/>
          </a:stretch>
        </p:blipFill>
        <p:spPr>
          <a:xfrm>
            <a:off x="5729754" y="1056161"/>
            <a:ext cx="780590" cy="780590"/>
          </a:xfrm>
          <a:prstGeom prst="rect">
            <a:avLst/>
          </a:prstGeom>
        </p:spPr>
      </p:pic>
      <p:sp>
        <p:nvSpPr>
          <p:cNvPr id="18" name="TextBox 17">
            <a:extLst>
              <a:ext uri="{FF2B5EF4-FFF2-40B4-BE49-F238E27FC236}">
                <a16:creationId xmlns:a16="http://schemas.microsoft.com/office/drawing/2014/main" id="{501B67E6-1E00-49EB-9EC9-28EB3D8F52A4}"/>
              </a:ext>
            </a:extLst>
          </p:cNvPr>
          <p:cNvSpPr txBox="1"/>
          <p:nvPr/>
        </p:nvSpPr>
        <p:spPr>
          <a:xfrm>
            <a:off x="5391801" y="1645881"/>
            <a:ext cx="1477496"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Recognition</a:t>
            </a:r>
          </a:p>
        </p:txBody>
      </p:sp>
      <p:pic>
        <p:nvPicPr>
          <p:cNvPr id="20" name="Picture 19" descr="A close up of a logo&#10;&#10;Description automatically generated">
            <a:extLst>
              <a:ext uri="{FF2B5EF4-FFF2-40B4-BE49-F238E27FC236}">
                <a16:creationId xmlns:a16="http://schemas.microsoft.com/office/drawing/2014/main" id="{C107E901-7669-4D33-A3BE-6D4674AE1A44}"/>
              </a:ext>
            </a:extLst>
          </p:cNvPr>
          <p:cNvPicPr>
            <a:picLocks noChangeAspect="1"/>
          </p:cNvPicPr>
          <p:nvPr/>
        </p:nvPicPr>
        <p:blipFill>
          <a:blip r:embed="rId3"/>
          <a:stretch>
            <a:fillRect/>
          </a:stretch>
        </p:blipFill>
        <p:spPr>
          <a:xfrm>
            <a:off x="8488474" y="1123466"/>
            <a:ext cx="1563867" cy="1611826"/>
          </a:xfrm>
          <a:prstGeom prst="rect">
            <a:avLst/>
          </a:prstGeom>
        </p:spPr>
      </p:pic>
      <p:sp>
        <p:nvSpPr>
          <p:cNvPr id="21" name="TextBox 20">
            <a:extLst>
              <a:ext uri="{FF2B5EF4-FFF2-40B4-BE49-F238E27FC236}">
                <a16:creationId xmlns:a16="http://schemas.microsoft.com/office/drawing/2014/main" id="{3A124239-B8B8-4EE3-BF5C-F66EF17EB967}"/>
              </a:ext>
            </a:extLst>
          </p:cNvPr>
          <p:cNvSpPr txBox="1"/>
          <p:nvPr/>
        </p:nvSpPr>
        <p:spPr>
          <a:xfrm>
            <a:off x="8719431" y="1646183"/>
            <a:ext cx="1110065"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Resilience</a:t>
            </a:r>
          </a:p>
        </p:txBody>
      </p:sp>
      <p:pic>
        <p:nvPicPr>
          <p:cNvPr id="22" name="Picture 21" descr="A close up of a logo&#10;&#10;Description automatically generated">
            <a:extLst>
              <a:ext uri="{FF2B5EF4-FFF2-40B4-BE49-F238E27FC236}">
                <a16:creationId xmlns:a16="http://schemas.microsoft.com/office/drawing/2014/main" id="{8883A910-94E6-4956-9230-D6BFC1AA198C}"/>
              </a:ext>
            </a:extLst>
          </p:cNvPr>
          <p:cNvPicPr>
            <a:picLocks noChangeAspect="1"/>
          </p:cNvPicPr>
          <p:nvPr/>
        </p:nvPicPr>
        <p:blipFill>
          <a:blip r:embed="rId6"/>
          <a:stretch>
            <a:fillRect/>
          </a:stretch>
        </p:blipFill>
        <p:spPr>
          <a:xfrm>
            <a:off x="8989945" y="1179201"/>
            <a:ext cx="538258" cy="538258"/>
          </a:xfrm>
          <a:prstGeom prst="rect">
            <a:avLst/>
          </a:prstGeom>
        </p:spPr>
      </p:pic>
      <p:sp>
        <p:nvSpPr>
          <p:cNvPr id="14" name="Content Placeholder 2">
            <a:extLst>
              <a:ext uri="{FF2B5EF4-FFF2-40B4-BE49-F238E27FC236}">
                <a16:creationId xmlns:a16="http://schemas.microsoft.com/office/drawing/2014/main" id="{9315EAFF-A16F-4176-B1C8-9DC58B55F0A2}"/>
              </a:ext>
            </a:extLst>
          </p:cNvPr>
          <p:cNvSpPr txBox="1">
            <a:spLocks/>
          </p:cNvSpPr>
          <p:nvPr/>
        </p:nvSpPr>
        <p:spPr>
          <a:xfrm>
            <a:off x="5364797" y="1924039"/>
            <a:ext cx="6608630" cy="4657235"/>
          </a:xfrm>
          <a:prstGeom prst="rect">
            <a:avLst/>
          </a:prstGeom>
          <a:solidFill>
            <a:srgbClr val="293C6C"/>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00000"/>
              </a:lnSpc>
              <a:spcBef>
                <a:spcPts val="0"/>
              </a:spcBef>
              <a:buClr>
                <a:schemeClr val="bg1"/>
              </a:buCl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600" dirty="0">
                <a:latin typeface="Open Sans" panose="020B0606030504020204" pitchFamily="34" charset="0"/>
                <a:ea typeface="Open Sans" panose="020B0606030504020204" pitchFamily="34" charset="0"/>
                <a:cs typeface="Open Sans" panose="020B0606030504020204" pitchFamily="34" charset="0"/>
              </a:rPr>
              <a:t>Form Tutor and SENDCO met with Paul to </a:t>
            </a:r>
            <a:r>
              <a:rPr lang="en-GB" sz="1600" dirty="0">
                <a:solidFill>
                  <a:srgbClr val="00B0F0"/>
                </a:solidFill>
                <a:latin typeface="Open Sans" panose="020B0606030504020204" pitchFamily="34" charset="0"/>
                <a:ea typeface="Open Sans" panose="020B0606030504020204" pitchFamily="34" charset="0"/>
                <a:cs typeface="Open Sans" panose="020B0606030504020204" pitchFamily="34" charset="0"/>
              </a:rPr>
              <a:t>discuss his feelings and concerns</a:t>
            </a:r>
            <a:r>
              <a:rPr lang="en-GB" sz="1600" dirty="0">
                <a:latin typeface="Open Sans" panose="020B0606030504020204" pitchFamily="34" charset="0"/>
                <a:ea typeface="Open Sans" panose="020B0606030504020204" pitchFamily="34" charset="0"/>
                <a:cs typeface="Open Sans" panose="020B0606030504020204" pitchFamily="34" charset="0"/>
              </a:rPr>
              <a:t>.</a:t>
            </a:r>
          </a:p>
          <a:p>
            <a:pPr marL="0" indent="0">
              <a:lnSpc>
                <a:spcPct val="100000"/>
              </a:lnSpc>
              <a:spcBef>
                <a:spcPts val="0"/>
              </a:spcBef>
              <a:buClr>
                <a:schemeClr val="bg1"/>
              </a:buClr>
              <a:buFont typeface="Arial" panose="020B0604020202020204" pitchFamily="34" charset="0"/>
              <a:buNone/>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600" dirty="0">
                <a:solidFill>
                  <a:srgbClr val="00B0F0"/>
                </a:solidFill>
                <a:latin typeface="Open Sans" panose="020B0606030504020204" pitchFamily="34" charset="0"/>
                <a:ea typeface="Open Sans" panose="020B0606030504020204" pitchFamily="34" charset="0"/>
                <a:cs typeface="Open Sans" panose="020B0606030504020204" pitchFamily="34" charset="0"/>
              </a:rPr>
              <a:t>Key information </a:t>
            </a:r>
            <a:r>
              <a:rPr lang="en-GB" sz="1600" dirty="0">
                <a:latin typeface="Open Sans" panose="020B0606030504020204" pitchFamily="34" charset="0"/>
                <a:ea typeface="Open Sans" panose="020B0606030504020204" pitchFamily="34" charset="0"/>
                <a:cs typeface="Open Sans" panose="020B0606030504020204" pitchFamily="34" charset="0"/>
              </a:rPr>
              <a:t>from the meeting about Paul has been provided to </a:t>
            </a:r>
            <a:r>
              <a:rPr lang="en-GB" sz="1600" dirty="0">
                <a:solidFill>
                  <a:srgbClr val="00B0F0"/>
                </a:solidFill>
                <a:latin typeface="Open Sans" panose="020B0606030504020204" pitchFamily="34" charset="0"/>
                <a:ea typeface="Open Sans" panose="020B0606030504020204" pitchFamily="34" charset="0"/>
                <a:cs typeface="Open Sans" panose="020B0606030504020204" pitchFamily="34" charset="0"/>
              </a:rPr>
              <a:t>all staff </a:t>
            </a:r>
            <a:r>
              <a:rPr lang="en-GB" sz="1600" dirty="0">
                <a:latin typeface="Open Sans" panose="020B0606030504020204" pitchFamily="34" charset="0"/>
                <a:ea typeface="Open Sans" panose="020B0606030504020204" pitchFamily="34" charset="0"/>
                <a:cs typeface="Open Sans" panose="020B0606030504020204" pitchFamily="34" charset="0"/>
              </a:rPr>
              <a:t>as a </a:t>
            </a:r>
            <a:r>
              <a:rPr lang="en-GB" sz="1600" dirty="0">
                <a:solidFill>
                  <a:srgbClr val="00B0F0"/>
                </a:solidFill>
                <a:latin typeface="Open Sans" panose="020B0606030504020204" pitchFamily="34" charset="0"/>
                <a:ea typeface="Open Sans" panose="020B0606030504020204" pitchFamily="34" charset="0"/>
                <a:cs typeface="Open Sans" panose="020B0606030504020204" pitchFamily="34" charset="0"/>
              </a:rPr>
              <a:t>student profile </a:t>
            </a:r>
            <a:r>
              <a:rPr lang="en-GB" sz="1600" dirty="0">
                <a:latin typeface="Open Sans" panose="020B0606030504020204" pitchFamily="34" charset="0"/>
                <a:ea typeface="Open Sans" panose="020B0606030504020204" pitchFamily="34" charset="0"/>
                <a:cs typeface="Open Sans" panose="020B0606030504020204" pitchFamily="34" charset="0"/>
              </a:rPr>
              <a:t>so that all are aware of his circumstances and know how best to support him in school.</a:t>
            </a:r>
          </a:p>
          <a:p>
            <a:pPr marL="0" indent="0">
              <a:lnSpc>
                <a:spcPct val="100000"/>
              </a:lnSpc>
              <a:spcBef>
                <a:spcPts val="0"/>
              </a:spcBef>
              <a:buClr>
                <a:schemeClr val="bg1"/>
              </a:buClr>
              <a:buFont typeface="Arial" panose="020B0604020202020204" pitchFamily="34" charset="0"/>
              <a:buNone/>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600" dirty="0">
                <a:latin typeface="Open Sans" panose="020B0606030504020204" pitchFamily="34" charset="0"/>
                <a:ea typeface="Open Sans" panose="020B0606030504020204" pitchFamily="34" charset="0"/>
                <a:cs typeface="Open Sans" panose="020B0606030504020204" pitchFamily="34" charset="0"/>
              </a:rPr>
              <a:t>Paul will be invited to a </a:t>
            </a:r>
            <a:r>
              <a:rPr lang="en-GB" sz="1600" dirty="0">
                <a:solidFill>
                  <a:srgbClr val="00B0F0"/>
                </a:solidFill>
                <a:latin typeface="Open Sans" panose="020B0606030504020204" pitchFamily="34" charset="0"/>
                <a:ea typeface="Open Sans" panose="020B0606030504020204" pitchFamily="34" charset="0"/>
                <a:cs typeface="Open Sans" panose="020B0606030504020204" pitchFamily="34" charset="0"/>
              </a:rPr>
              <a:t>SEND lunch club</a:t>
            </a:r>
            <a:r>
              <a:rPr lang="en-GB" sz="1600" dirty="0">
                <a:latin typeface="Open Sans" panose="020B0606030504020204" pitchFamily="34" charset="0"/>
                <a:ea typeface="Open Sans" panose="020B0606030504020204" pitchFamily="34" charset="0"/>
                <a:cs typeface="Open Sans" panose="020B0606030504020204" pitchFamily="34" charset="0"/>
              </a:rPr>
              <a:t> and supported to attend.</a:t>
            </a:r>
          </a:p>
          <a:p>
            <a:pPr marL="0" indent="0">
              <a:lnSpc>
                <a:spcPct val="100000"/>
              </a:lnSpc>
              <a:spcBef>
                <a:spcPts val="0"/>
              </a:spcBef>
              <a:buClr>
                <a:schemeClr val="bg1"/>
              </a:buClr>
              <a:buFont typeface="Arial" panose="020B0604020202020204" pitchFamily="34" charset="0"/>
              <a:buNone/>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600" dirty="0">
                <a:latin typeface="Open Sans" panose="020B0606030504020204" pitchFamily="34" charset="0"/>
                <a:ea typeface="Open Sans" panose="020B0606030504020204" pitchFamily="34" charset="0"/>
                <a:cs typeface="Open Sans" panose="020B0606030504020204" pitchFamily="34" charset="0"/>
              </a:rPr>
              <a:t>Form Tutor, Year Manager and SENDCO will </a:t>
            </a:r>
            <a:r>
              <a:rPr lang="en-GB" sz="1600" dirty="0">
                <a:solidFill>
                  <a:srgbClr val="00B0F0"/>
                </a:solidFill>
                <a:latin typeface="Open Sans" panose="020B0606030504020204" pitchFamily="34" charset="0"/>
                <a:ea typeface="Open Sans" panose="020B0606030504020204" pitchFamily="34" charset="0"/>
                <a:cs typeface="Open Sans" panose="020B0606030504020204" pitchFamily="34" charset="0"/>
              </a:rPr>
              <a:t>monitor Paul closely </a:t>
            </a:r>
            <a:r>
              <a:rPr lang="en-GB" sz="1600" dirty="0">
                <a:latin typeface="Open Sans" panose="020B0606030504020204" pitchFamily="34" charset="0"/>
                <a:ea typeface="Open Sans" panose="020B0606030504020204" pitchFamily="34" charset="0"/>
                <a:cs typeface="Open Sans" panose="020B0606030504020204" pitchFamily="34" charset="0"/>
              </a:rPr>
              <a:t>and arrange </a:t>
            </a:r>
            <a:r>
              <a:rPr lang="en-GB" sz="1600" dirty="0">
                <a:solidFill>
                  <a:srgbClr val="00B0F0"/>
                </a:solidFill>
                <a:latin typeface="Open Sans" panose="020B0606030504020204" pitchFamily="34" charset="0"/>
                <a:ea typeface="Open Sans" panose="020B0606030504020204" pitchFamily="34" charset="0"/>
                <a:cs typeface="Open Sans" panose="020B0606030504020204" pitchFamily="34" charset="0"/>
              </a:rPr>
              <a:t>regular catch-ups </a:t>
            </a:r>
            <a:r>
              <a:rPr lang="en-GB" sz="1600" dirty="0">
                <a:latin typeface="Open Sans" panose="020B0606030504020204" pitchFamily="34" charset="0"/>
                <a:ea typeface="Open Sans" panose="020B0606030504020204" pitchFamily="34" charset="0"/>
                <a:cs typeface="Open Sans" panose="020B0606030504020204" pitchFamily="34" charset="0"/>
              </a:rPr>
              <a:t>with Paul.</a:t>
            </a:r>
          </a:p>
          <a:p>
            <a:pPr marL="0" indent="0">
              <a:lnSpc>
                <a:spcPct val="100000"/>
              </a:lnSpc>
              <a:spcBef>
                <a:spcPts val="0"/>
              </a:spcBef>
              <a:buClr>
                <a:schemeClr val="bg1"/>
              </a:buClr>
              <a:buFont typeface="Arial" panose="020B0604020202020204" pitchFamily="34" charset="0"/>
              <a:buNone/>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600" dirty="0">
                <a:solidFill>
                  <a:srgbClr val="00B0F0"/>
                </a:solidFill>
                <a:latin typeface="Open Sans" panose="020B0606030504020204" pitchFamily="34" charset="0"/>
                <a:ea typeface="Open Sans" panose="020B0606030504020204" pitchFamily="34" charset="0"/>
                <a:cs typeface="Open Sans" panose="020B0606030504020204" pitchFamily="34" charset="0"/>
              </a:rPr>
              <a:t>Follow-up</a:t>
            </a:r>
            <a:r>
              <a:rPr lang="en-GB" sz="1600" dirty="0">
                <a:latin typeface="Open Sans" panose="020B0606030504020204" pitchFamily="34" charset="0"/>
                <a:ea typeface="Open Sans" panose="020B0606030504020204" pitchFamily="34" charset="0"/>
                <a:cs typeface="Open Sans" panose="020B0606030504020204" pitchFamily="34" charset="0"/>
              </a:rPr>
              <a:t> meeting arranged with </a:t>
            </a:r>
            <a:r>
              <a:rPr lang="en-GB" sz="1600" dirty="0">
                <a:solidFill>
                  <a:srgbClr val="00B0F0"/>
                </a:solidFill>
                <a:latin typeface="Open Sans" panose="020B0606030504020204" pitchFamily="34" charset="0"/>
                <a:ea typeface="Open Sans" panose="020B0606030504020204" pitchFamily="34" charset="0"/>
                <a:cs typeface="Open Sans" panose="020B0606030504020204" pitchFamily="34" charset="0"/>
              </a:rPr>
              <a:t>parents</a:t>
            </a:r>
            <a:r>
              <a:rPr lang="en-GB" sz="1600" dirty="0">
                <a:latin typeface="Open Sans" panose="020B0606030504020204" pitchFamily="34" charset="0"/>
                <a:ea typeface="Open Sans" panose="020B0606030504020204" pitchFamily="34" charset="0"/>
                <a:cs typeface="Open Sans" panose="020B0606030504020204" pitchFamily="34" charset="0"/>
              </a:rPr>
              <a:t> and Paul to review progress and EHCP decision later in term.</a:t>
            </a:r>
          </a:p>
          <a:p>
            <a:pPr marL="0" indent="0">
              <a:lnSpc>
                <a:spcPct val="100000"/>
              </a:lnSpc>
              <a:spcBef>
                <a:spcPts val="0"/>
              </a:spcBef>
              <a:buClr>
                <a:schemeClr val="bg1"/>
              </a:buClr>
              <a:buFont typeface="Arial" panose="020B0604020202020204" pitchFamily="34" charset="0"/>
              <a:buNone/>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600" dirty="0">
                <a:latin typeface="Open Sans" panose="020B0606030504020204" pitchFamily="34" charset="0"/>
                <a:ea typeface="Open Sans" panose="020B0606030504020204" pitchFamily="34" charset="0"/>
                <a:cs typeface="Open Sans" panose="020B0606030504020204" pitchFamily="34" charset="0"/>
              </a:rPr>
              <a:t>Refer to </a:t>
            </a:r>
            <a:r>
              <a:rPr lang="en-GB" sz="1600" dirty="0">
                <a:solidFill>
                  <a:srgbClr val="00B0F0"/>
                </a:solidFill>
                <a:latin typeface="Open Sans" panose="020B0606030504020204" pitchFamily="34" charset="0"/>
                <a:ea typeface="Open Sans" panose="020B0606030504020204" pitchFamily="34" charset="0"/>
                <a:cs typeface="Open Sans" panose="020B0606030504020204" pitchFamily="34" charset="0"/>
              </a:rPr>
              <a:t>school/college Wellbeing Worker</a:t>
            </a:r>
            <a:r>
              <a:rPr lang="en-GB" sz="1600" dirty="0">
                <a:latin typeface="Open Sans" panose="020B0606030504020204" pitchFamily="34" charset="0"/>
                <a:ea typeface="Open Sans" panose="020B0606030504020204" pitchFamily="34" charset="0"/>
                <a:cs typeface="Open Sans" panose="020B0606030504020204" pitchFamily="34" charset="0"/>
              </a:rPr>
              <a:t> for further support with anxiety if required.</a:t>
            </a:r>
          </a:p>
        </p:txBody>
      </p:sp>
      <p:pic>
        <p:nvPicPr>
          <p:cNvPr id="24" name="Picture 23" descr="A close up of a logo&#10;&#10;Description automatically generated">
            <a:extLst>
              <a:ext uri="{FF2B5EF4-FFF2-40B4-BE49-F238E27FC236}">
                <a16:creationId xmlns:a16="http://schemas.microsoft.com/office/drawing/2014/main" id="{A5BB1124-5EC5-4243-BDA4-5612FDBC6559}"/>
              </a:ext>
            </a:extLst>
          </p:cNvPr>
          <p:cNvPicPr>
            <a:picLocks noChangeAspect="1"/>
          </p:cNvPicPr>
          <p:nvPr/>
        </p:nvPicPr>
        <p:blipFill>
          <a:blip r:embed="rId3"/>
          <a:stretch>
            <a:fillRect/>
          </a:stretch>
        </p:blipFill>
        <p:spPr>
          <a:xfrm>
            <a:off x="10060129" y="1123466"/>
            <a:ext cx="1563867" cy="1611826"/>
          </a:xfrm>
          <a:prstGeom prst="rect">
            <a:avLst/>
          </a:prstGeom>
        </p:spPr>
      </p:pic>
      <p:sp>
        <p:nvSpPr>
          <p:cNvPr id="25" name="TextBox 24">
            <a:extLst>
              <a:ext uri="{FF2B5EF4-FFF2-40B4-BE49-F238E27FC236}">
                <a16:creationId xmlns:a16="http://schemas.microsoft.com/office/drawing/2014/main" id="{C546DE4E-F1FB-4E72-B9B1-756E598AA42B}"/>
              </a:ext>
            </a:extLst>
          </p:cNvPr>
          <p:cNvSpPr txBox="1"/>
          <p:nvPr/>
        </p:nvSpPr>
        <p:spPr>
          <a:xfrm>
            <a:off x="10200625" y="1653132"/>
            <a:ext cx="1296979"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Relationships</a:t>
            </a:r>
          </a:p>
        </p:txBody>
      </p:sp>
      <p:pic>
        <p:nvPicPr>
          <p:cNvPr id="26" name="Picture 25" descr="A picture containing clock&#10;&#10;Description automatically generated">
            <a:extLst>
              <a:ext uri="{FF2B5EF4-FFF2-40B4-BE49-F238E27FC236}">
                <a16:creationId xmlns:a16="http://schemas.microsoft.com/office/drawing/2014/main" id="{AA1D9C23-FB7B-461C-8983-091810B9F38A}"/>
              </a:ext>
            </a:extLst>
          </p:cNvPr>
          <p:cNvPicPr>
            <a:picLocks noChangeAspect="1"/>
          </p:cNvPicPr>
          <p:nvPr/>
        </p:nvPicPr>
        <p:blipFill>
          <a:blip r:embed="rId7"/>
          <a:stretch>
            <a:fillRect/>
          </a:stretch>
        </p:blipFill>
        <p:spPr>
          <a:xfrm>
            <a:off x="10592133" y="1206364"/>
            <a:ext cx="499936" cy="499936"/>
          </a:xfrm>
          <a:prstGeom prst="rect">
            <a:avLst/>
          </a:prstGeom>
        </p:spPr>
      </p:pic>
    </p:spTree>
    <p:extLst>
      <p:ext uri="{BB962C8B-B14F-4D97-AF65-F5344CB8AC3E}">
        <p14:creationId xmlns:p14="http://schemas.microsoft.com/office/powerpoint/2010/main" val="2803781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0788BA93-E298-4ED4-9045-EFF4AB89BDE1}"/>
              </a:ext>
            </a:extLst>
          </p:cNvPr>
          <p:cNvPicPr>
            <a:picLocks noChangeAspect="1"/>
          </p:cNvPicPr>
          <p:nvPr/>
        </p:nvPicPr>
        <p:blipFill>
          <a:blip r:embed="rId3"/>
          <a:stretch>
            <a:fillRect/>
          </a:stretch>
        </p:blipFill>
        <p:spPr>
          <a:xfrm>
            <a:off x="4625969" y="946550"/>
            <a:ext cx="2938537" cy="2938537"/>
          </a:xfrm>
          <a:prstGeom prst="rect">
            <a:avLst/>
          </a:prstGeom>
        </p:spPr>
      </p:pic>
      <p:sp>
        <p:nvSpPr>
          <p:cNvPr id="3" name="Content Placeholder 2">
            <a:extLst>
              <a:ext uri="{FF2B5EF4-FFF2-40B4-BE49-F238E27FC236}">
                <a16:creationId xmlns:a16="http://schemas.microsoft.com/office/drawing/2014/main" id="{A538D423-104D-4045-A54F-65B4FBF05931}"/>
              </a:ext>
            </a:extLst>
          </p:cNvPr>
          <p:cNvSpPr>
            <a:spLocks noGrp="1"/>
          </p:cNvSpPr>
          <p:nvPr>
            <p:ph idx="4294967295"/>
          </p:nvPr>
        </p:nvSpPr>
        <p:spPr>
          <a:xfrm>
            <a:off x="230315" y="2410690"/>
            <a:ext cx="5627914" cy="4254809"/>
          </a:xfrm>
          <a:prstGeom prst="rect">
            <a:avLst/>
          </a:prstGeom>
          <a:solidFill>
            <a:srgbClr val="293C6C"/>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0" indent="0">
              <a:lnSpc>
                <a:spcPct val="100000"/>
              </a:lnSpc>
              <a:spcBef>
                <a:spcPts val="0"/>
              </a:spcBef>
              <a:buNone/>
            </a:pPr>
            <a:endPar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Paul:</a:t>
            </a:r>
          </a:p>
          <a:p>
            <a:pPr marL="0" indent="0">
              <a:lnSpc>
                <a:spcPct val="100000"/>
              </a:lnSpc>
              <a:spcBef>
                <a:spcPts val="0"/>
              </a:spcBef>
              <a:buNone/>
            </a:pPr>
            <a:endPar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Clr>
                <a:schemeClr val="bg1"/>
              </a:buClr>
            </a:pP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Paul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recognises</a:t>
            </a: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he is worried and uses his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relationships</a:t>
            </a: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to discuss his concerns</a:t>
            </a:r>
          </a:p>
          <a:p>
            <a:pPr>
              <a:lnSpc>
                <a:spcPct val="100000"/>
              </a:lnSpc>
              <a:spcBef>
                <a:spcPts val="0"/>
              </a:spcBef>
              <a:buClr>
                <a:schemeClr val="bg1"/>
              </a:buClr>
            </a:pP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He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reflects</a:t>
            </a: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on the future and starts to make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changes</a:t>
            </a: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based on a new plan</a:t>
            </a:r>
          </a:p>
          <a:p>
            <a:pPr>
              <a:lnSpc>
                <a:spcPct val="100000"/>
              </a:lnSpc>
              <a:spcBef>
                <a:spcPts val="0"/>
              </a:spcBef>
              <a:buClr>
                <a:schemeClr val="bg1"/>
              </a:buClr>
            </a:pP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These steps help to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regulate</a:t>
            </a: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Paul’s feelings and emotions</a:t>
            </a:r>
          </a:p>
          <a:p>
            <a:pPr>
              <a:lnSpc>
                <a:spcPct val="100000"/>
              </a:lnSpc>
              <a:spcBef>
                <a:spcPts val="0"/>
              </a:spcBef>
              <a:buClr>
                <a:schemeClr val="bg1"/>
              </a:buClr>
            </a:pP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Doing this will help Paul build his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resilience</a:t>
            </a: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coping</a:t>
            </a: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skills to successfully complete Year 8</a:t>
            </a:r>
          </a:p>
        </p:txBody>
      </p:sp>
      <p:sp>
        <p:nvSpPr>
          <p:cNvPr id="5" name="Content Placeholder 2">
            <a:extLst>
              <a:ext uri="{FF2B5EF4-FFF2-40B4-BE49-F238E27FC236}">
                <a16:creationId xmlns:a16="http://schemas.microsoft.com/office/drawing/2014/main" id="{6F5AAA03-970C-41B5-8300-7C7E6634F8D6}"/>
              </a:ext>
            </a:extLst>
          </p:cNvPr>
          <p:cNvSpPr txBox="1">
            <a:spLocks/>
          </p:cNvSpPr>
          <p:nvPr/>
        </p:nvSpPr>
        <p:spPr>
          <a:xfrm>
            <a:off x="6332246" y="2410689"/>
            <a:ext cx="5627914" cy="4254810"/>
          </a:xfrm>
          <a:prstGeom prst="rect">
            <a:avLst/>
          </a:prstGeom>
          <a:solidFill>
            <a:srgbClr val="293C6C"/>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latin typeface="Open Sans" panose="020B0606030504020204" pitchFamily="34" charset="0"/>
                <a:ea typeface="Open Sans" panose="020B0606030504020204" pitchFamily="34" charset="0"/>
                <a:cs typeface="Open Sans" panose="020B0606030504020204" pitchFamily="34" charset="0"/>
              </a:rPr>
              <a:t>School:</a:t>
            </a:r>
          </a:p>
          <a:p>
            <a:pPr marL="0" indent="0">
              <a:lnSpc>
                <a:spcPct val="100000"/>
              </a:lnSpc>
              <a:spcBef>
                <a:spcPts val="0"/>
              </a:spcBef>
              <a:buFont typeface="Arial" panose="020B0604020202020204" pitchFamily="34" charse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pPr>
            <a:r>
              <a:rPr lang="en-GB" sz="1800" dirty="0">
                <a:latin typeface="Open Sans" panose="020B0606030504020204" pitchFamily="34" charset="0"/>
                <a:ea typeface="Open Sans" panose="020B0606030504020204" pitchFamily="34" charset="0"/>
                <a:cs typeface="Open Sans" panose="020B0606030504020204" pitchFamily="34" charset="0"/>
              </a:rPr>
              <a:t>School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recognise</a:t>
            </a:r>
            <a:r>
              <a:rPr lang="en-GB" sz="1800" dirty="0">
                <a:latin typeface="Open Sans" panose="020B0606030504020204" pitchFamily="34" charset="0"/>
                <a:ea typeface="Open Sans" panose="020B0606030504020204" pitchFamily="34" charset="0"/>
                <a:cs typeface="Open Sans" panose="020B0606030504020204" pitchFamily="34" charset="0"/>
              </a:rPr>
              <a:t> concerns about wellbeing</a:t>
            </a:r>
          </a:p>
          <a:p>
            <a:pPr>
              <a:lnSpc>
                <a:spcPct val="100000"/>
              </a:lnSpc>
              <a:spcBef>
                <a:spcPts val="0"/>
              </a:spcBef>
            </a:pPr>
            <a:r>
              <a:rPr lang="en-GB" sz="1800" dirty="0">
                <a:latin typeface="Open Sans" panose="020B0606030504020204" pitchFamily="34" charset="0"/>
                <a:ea typeface="Open Sans" panose="020B0606030504020204" pitchFamily="34" charset="0"/>
                <a:cs typeface="Open Sans" panose="020B0606030504020204" pitchFamily="34" charset="0"/>
              </a:rPr>
              <a:t>School uses strategies to build positive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relationships</a:t>
            </a:r>
            <a:r>
              <a:rPr lang="en-GB" sz="1800" dirty="0">
                <a:latin typeface="Open Sans" panose="020B0606030504020204" pitchFamily="34" charset="0"/>
                <a:ea typeface="Open Sans" panose="020B0606030504020204" pitchFamily="34" charset="0"/>
                <a:cs typeface="Open Sans" panose="020B0606030504020204" pitchFamily="34" charset="0"/>
              </a:rPr>
              <a:t> with Paul and parents who are also anxious</a:t>
            </a:r>
          </a:p>
          <a:p>
            <a:pPr>
              <a:lnSpc>
                <a:spcPct val="100000"/>
              </a:lnSpc>
              <a:spcBef>
                <a:spcPts val="0"/>
              </a:spcBef>
            </a:pPr>
            <a:r>
              <a:rPr lang="en-GB" sz="1800" dirty="0">
                <a:latin typeface="Open Sans" panose="020B0606030504020204" pitchFamily="34" charset="0"/>
                <a:ea typeface="Open Sans" panose="020B0606030504020204" pitchFamily="34" charset="0"/>
                <a:cs typeface="Open Sans" panose="020B0606030504020204" pitchFamily="34" charset="0"/>
              </a:rPr>
              <a:t>School adopt strategies to allow time for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reflection</a:t>
            </a:r>
            <a:r>
              <a:rPr lang="en-GB" sz="1800" dirty="0">
                <a:latin typeface="Open Sans" panose="020B0606030504020204" pitchFamily="34" charset="0"/>
                <a:ea typeface="Open Sans" panose="020B0606030504020204" pitchFamily="34" charset="0"/>
                <a:cs typeface="Open Sans" panose="020B0606030504020204" pitchFamily="34" charset="0"/>
              </a:rPr>
              <a:t> and help Paul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regulate</a:t>
            </a:r>
            <a:r>
              <a:rPr lang="en-GB" sz="1800" dirty="0">
                <a:latin typeface="Open Sans" panose="020B0606030504020204" pitchFamily="34" charset="0"/>
                <a:ea typeface="Open Sans" panose="020B0606030504020204" pitchFamily="34" charset="0"/>
                <a:cs typeface="Open Sans" panose="020B0606030504020204" pitchFamily="34" charset="0"/>
              </a:rPr>
              <a:t> his feelings and emotions </a:t>
            </a:r>
          </a:p>
          <a:p>
            <a:pPr>
              <a:lnSpc>
                <a:spcPct val="100000"/>
              </a:lnSpc>
              <a:spcBef>
                <a:spcPts val="0"/>
              </a:spcBef>
            </a:pPr>
            <a:r>
              <a:rPr lang="en-GB" sz="1800" dirty="0">
                <a:latin typeface="Open Sans" panose="020B0606030504020204" pitchFamily="34" charset="0"/>
                <a:ea typeface="Open Sans" panose="020B0606030504020204" pitchFamily="34" charset="0"/>
                <a:cs typeface="Open Sans" panose="020B0606030504020204" pitchFamily="34" charset="0"/>
              </a:rPr>
              <a:t>Doing this will help Paul build his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resilience</a:t>
            </a:r>
            <a:r>
              <a:rPr lang="en-GB" sz="1800" dirty="0">
                <a:latin typeface="Open Sans" panose="020B0606030504020204" pitchFamily="34" charset="0"/>
                <a:ea typeface="Open Sans" panose="020B0606030504020204" pitchFamily="34" charset="0"/>
                <a:cs typeface="Open Sans" panose="020B0606030504020204" pitchFamily="34" charset="0"/>
              </a:rPr>
              <a:t> and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coping</a:t>
            </a:r>
            <a:r>
              <a:rPr lang="en-GB" sz="1800" dirty="0">
                <a:latin typeface="Open Sans" panose="020B0606030504020204" pitchFamily="34" charset="0"/>
                <a:ea typeface="Open Sans" panose="020B0606030504020204" pitchFamily="34" charset="0"/>
                <a:cs typeface="Open Sans" panose="020B0606030504020204" pitchFamily="34" charset="0"/>
              </a:rPr>
              <a:t> skills to successfully complete Year 8</a:t>
            </a:r>
          </a:p>
        </p:txBody>
      </p:sp>
      <p:grpSp>
        <p:nvGrpSpPr>
          <p:cNvPr id="8" name="Group 7">
            <a:extLst>
              <a:ext uri="{FF2B5EF4-FFF2-40B4-BE49-F238E27FC236}">
                <a16:creationId xmlns:a16="http://schemas.microsoft.com/office/drawing/2014/main" id="{D0C3D94E-582E-4E0D-A547-9F5627451663}"/>
              </a:ext>
            </a:extLst>
          </p:cNvPr>
          <p:cNvGrpSpPr/>
          <p:nvPr/>
        </p:nvGrpSpPr>
        <p:grpSpPr>
          <a:xfrm>
            <a:off x="0" y="-13"/>
            <a:ext cx="12192000" cy="839972"/>
            <a:chOff x="0" y="-13"/>
            <a:chExt cx="12192000" cy="839972"/>
          </a:xfrm>
        </p:grpSpPr>
        <p:sp>
          <p:nvSpPr>
            <p:cNvPr id="9" name="Rectangle 8">
              <a:extLst>
                <a:ext uri="{FF2B5EF4-FFF2-40B4-BE49-F238E27FC236}">
                  <a16:creationId xmlns:a16="http://schemas.microsoft.com/office/drawing/2014/main" id="{97CC0C75-6284-410B-869B-AED4C38A6E22}"/>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BEA1C24B-E15C-4237-8A33-598B8172B416}"/>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What Do These Ideas Illustrate?</a:t>
              </a:r>
            </a:p>
          </p:txBody>
        </p:sp>
      </p:grpSp>
      <p:pic>
        <p:nvPicPr>
          <p:cNvPr id="17" name="Picture 16" descr="A close up of a logo&#10;&#10;Description automatically generated">
            <a:extLst>
              <a:ext uri="{FF2B5EF4-FFF2-40B4-BE49-F238E27FC236}">
                <a16:creationId xmlns:a16="http://schemas.microsoft.com/office/drawing/2014/main" id="{73EEA878-B92F-403F-836E-752DA72C3E2D}"/>
              </a:ext>
            </a:extLst>
          </p:cNvPr>
          <p:cNvPicPr>
            <a:picLocks noChangeAspect="1"/>
          </p:cNvPicPr>
          <p:nvPr/>
        </p:nvPicPr>
        <p:blipFill>
          <a:blip r:embed="rId4"/>
          <a:stretch>
            <a:fillRect/>
          </a:stretch>
        </p:blipFill>
        <p:spPr>
          <a:xfrm>
            <a:off x="5491924" y="994623"/>
            <a:ext cx="1208151" cy="1208151"/>
          </a:xfrm>
          <a:prstGeom prst="rect">
            <a:avLst/>
          </a:prstGeom>
        </p:spPr>
      </p:pic>
      <p:sp>
        <p:nvSpPr>
          <p:cNvPr id="4" name="TextBox 3">
            <a:extLst>
              <a:ext uri="{FF2B5EF4-FFF2-40B4-BE49-F238E27FC236}">
                <a16:creationId xmlns:a16="http://schemas.microsoft.com/office/drawing/2014/main" id="{1624F335-649C-4E11-BEB9-A58DDA11F60B}"/>
              </a:ext>
            </a:extLst>
          </p:cNvPr>
          <p:cNvSpPr txBox="1"/>
          <p:nvPr/>
        </p:nvSpPr>
        <p:spPr>
          <a:xfrm>
            <a:off x="5391629" y="2026377"/>
            <a:ext cx="1407217" cy="369332"/>
          </a:xfrm>
          <a:prstGeom prst="rect">
            <a:avLst/>
          </a:prstGeom>
          <a:noFill/>
        </p:spPr>
        <p:txBody>
          <a:bodyPr wrap="square" rtlCol="0">
            <a:spAutoFit/>
          </a:bodyPr>
          <a:lstStyle/>
          <a:p>
            <a:pPr algn="ctr"/>
            <a:r>
              <a:rPr lang="en-GB" dirty="0">
                <a:solidFill>
                  <a:srgbClr val="293C62"/>
                </a:solidFill>
                <a:latin typeface="Open Sans" panose="020B0606030504020204" pitchFamily="34" charset="0"/>
                <a:ea typeface="Open Sans" panose="020B0606030504020204" pitchFamily="34" charset="0"/>
                <a:cs typeface="Open Sans" panose="020B0606030504020204" pitchFamily="34" charset="0"/>
              </a:rPr>
              <a:t>Resilience</a:t>
            </a:r>
          </a:p>
        </p:txBody>
      </p:sp>
    </p:spTree>
    <p:extLst>
      <p:ext uri="{BB962C8B-B14F-4D97-AF65-F5344CB8AC3E}">
        <p14:creationId xmlns:p14="http://schemas.microsoft.com/office/powerpoint/2010/main" val="32886554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AEEE46C-D72F-40CE-B8FD-08D1150EF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35" y="900498"/>
            <a:ext cx="1906829" cy="1906829"/>
          </a:xfrm>
          <a:prstGeom prst="rect">
            <a:avLst/>
          </a:prstGeom>
        </p:spPr>
      </p:pic>
      <p:grpSp>
        <p:nvGrpSpPr>
          <p:cNvPr id="9" name="Group 8">
            <a:extLst>
              <a:ext uri="{FF2B5EF4-FFF2-40B4-BE49-F238E27FC236}">
                <a16:creationId xmlns:a16="http://schemas.microsoft.com/office/drawing/2014/main" id="{D7A3C717-2643-4AF8-A3BE-40D3ACF70ED0}"/>
              </a:ext>
            </a:extLst>
          </p:cNvPr>
          <p:cNvGrpSpPr/>
          <p:nvPr/>
        </p:nvGrpSpPr>
        <p:grpSpPr>
          <a:xfrm>
            <a:off x="0" y="-17585"/>
            <a:ext cx="12192000" cy="839972"/>
            <a:chOff x="0" y="-13"/>
            <a:chExt cx="12192000" cy="839972"/>
          </a:xfrm>
        </p:grpSpPr>
        <p:sp>
          <p:nvSpPr>
            <p:cNvPr id="10" name="Rectangle 9">
              <a:extLst>
                <a:ext uri="{FF2B5EF4-FFF2-40B4-BE49-F238E27FC236}">
                  <a16:creationId xmlns:a16="http://schemas.microsoft.com/office/drawing/2014/main" id="{81AEA3D2-45F7-4A9E-A710-A3E2BBE804B4}"/>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9258FDF-B6FD-4467-ACB0-A1D51F14B2F4}"/>
                </a:ext>
              </a:extLst>
            </p:cNvPr>
            <p:cNvSpPr txBox="1"/>
            <p:nvPr/>
          </p:nvSpPr>
          <p:spPr>
            <a:xfrm>
              <a:off x="1935923" y="189140"/>
              <a:ext cx="8410356"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Anxiety – What Else Can </a:t>
              </a: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Y</a:t>
              </a: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ou </a:t>
              </a: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D</a:t>
              </a: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o to Help in School?</a:t>
              </a:r>
            </a:p>
          </p:txBody>
        </p:sp>
      </p:grpSp>
      <p:sp>
        <p:nvSpPr>
          <p:cNvPr id="12" name="Content Placeholder 2">
            <a:extLst>
              <a:ext uri="{FF2B5EF4-FFF2-40B4-BE49-F238E27FC236}">
                <a16:creationId xmlns:a16="http://schemas.microsoft.com/office/drawing/2014/main" id="{A9469E78-BE19-4582-8337-99D515CF08B2}"/>
              </a:ext>
            </a:extLst>
          </p:cNvPr>
          <p:cNvSpPr txBox="1">
            <a:spLocks/>
          </p:cNvSpPr>
          <p:nvPr/>
        </p:nvSpPr>
        <p:spPr>
          <a:xfrm>
            <a:off x="436035" y="1856320"/>
            <a:ext cx="11410133" cy="500168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00000"/>
              </a:lnSpc>
              <a:spcBef>
                <a:spcPts val="0"/>
              </a:spcBef>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Link with parents/carers and aim to work together on any strategies</a:t>
            </a:r>
          </a:p>
          <a:p>
            <a:pPr>
              <a:lnSpc>
                <a:spcPct val="100000"/>
              </a:lnSpc>
              <a:spcBef>
                <a:spcPts val="0"/>
              </a:spcBef>
              <a:defRPr/>
            </a:pPr>
            <a:endPar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Use the 5 Rs aide-memoire and PFA frameworks to remember steps to take</a:t>
            </a:r>
          </a:p>
          <a:p>
            <a:pPr>
              <a:lnSpc>
                <a:spcPct val="100000"/>
              </a:lnSpc>
              <a:spcBef>
                <a:spcPts val="0"/>
              </a:spcBef>
              <a:defRPr/>
            </a:pPr>
            <a:endPar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Listen carefully and praise them for sharing</a:t>
            </a:r>
          </a:p>
          <a:p>
            <a:pPr>
              <a:lnSpc>
                <a:spcPct val="100000"/>
              </a:lnSpc>
              <a:spcBef>
                <a:spcPts val="0"/>
              </a:spcBef>
              <a:defRPr/>
            </a:pPr>
            <a:endPar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Everyone gets anxious sometimes, especially in stressful times</a:t>
            </a:r>
          </a:p>
          <a:p>
            <a:pPr>
              <a:lnSpc>
                <a:spcPct val="100000"/>
              </a:lnSpc>
              <a:spcBef>
                <a:spcPts val="0"/>
              </a:spcBef>
              <a:defRPr/>
            </a:pPr>
            <a:endPar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Simple things to do:</a:t>
            </a:r>
          </a:p>
          <a:p>
            <a:pPr lvl="1">
              <a:lnSpc>
                <a:spcPct val="100000"/>
              </a:lnSpc>
              <a:spcBef>
                <a:spcPts val="0"/>
              </a:spcBef>
              <a:buFont typeface="Courier New" panose="02070309020205020404" pitchFamily="49" charset="0"/>
              <a:buChar char="o"/>
              <a:defRPr/>
            </a:pPr>
            <a:r>
              <a:rPr lang="en-GB" sz="1800" dirty="0">
                <a:solidFill>
                  <a:srgbClr val="24135F"/>
                </a:solidFill>
                <a:latin typeface="Open Sans" panose="020B0606030504020204" pitchFamily="34" charset="0"/>
                <a:ea typeface="Open Sans" panose="020B0606030504020204" pitchFamily="34" charset="0"/>
                <a:cs typeface="Open Sans" panose="020B0606030504020204" pitchFamily="34" charset="0"/>
              </a:rPr>
              <a:t>Suggest they t</a:t>
            </a:r>
            <a:r>
              <a:rPr kumimoji="0" lang="en-GB" sz="1800" i="0" u="none" strike="noStrike" kern="1200" cap="none" spc="0" normalizeH="0" baseline="0" noProof="0" dirty="0" err="1">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ry</a:t>
            </a: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 to focus on what is going on around them and to let go of the panicky thoughts</a:t>
            </a:r>
          </a:p>
          <a:p>
            <a:pPr lvl="1">
              <a:lnSpc>
                <a:spcPct val="100000"/>
              </a:lnSpc>
              <a:spcBef>
                <a:spcPts val="0"/>
              </a:spcBef>
              <a:buFont typeface="Courier New" panose="02070309020205020404" pitchFamily="49" charset="0"/>
              <a:buChar char="o"/>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Address or test negative expectations</a:t>
            </a:r>
          </a:p>
          <a:p>
            <a:pPr lvl="1">
              <a:lnSpc>
                <a:spcPct val="100000"/>
              </a:lnSpc>
              <a:spcBef>
                <a:spcPts val="0"/>
              </a:spcBef>
              <a:buFont typeface="Courier New" panose="02070309020205020404" pitchFamily="49" charset="0"/>
              <a:buChar char="o"/>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Address uncertainty where you can</a:t>
            </a:r>
          </a:p>
          <a:p>
            <a:pPr lvl="1">
              <a:lnSpc>
                <a:spcPct val="100000"/>
              </a:lnSpc>
              <a:spcBef>
                <a:spcPts val="0"/>
              </a:spcBef>
              <a:buFont typeface="Courier New" panose="02070309020205020404" pitchFamily="49" charset="0"/>
              <a:buChar char="o"/>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Promote sense of control</a:t>
            </a:r>
          </a:p>
          <a:p>
            <a:pPr lvl="1">
              <a:lnSpc>
                <a:spcPct val="100000"/>
              </a:lnSpc>
              <a:spcBef>
                <a:spcPts val="0"/>
              </a:spcBef>
              <a:buFont typeface="Courier New" panose="02070309020205020404" pitchFamily="49" charset="0"/>
              <a:buChar char="o"/>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Support manageable steps to overcome fears</a:t>
            </a:r>
          </a:p>
          <a:p>
            <a:pPr lvl="1">
              <a:lnSpc>
                <a:spcPct val="100000"/>
              </a:lnSpc>
              <a:spcBef>
                <a:spcPts val="0"/>
              </a:spcBef>
              <a:buFont typeface="Courier New" panose="02070309020205020404" pitchFamily="49" charset="0"/>
              <a:buChar char="o"/>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Support young people to get active ‘have a go’ and put fears to the test - rather than overthinking</a:t>
            </a:r>
          </a:p>
          <a:p>
            <a:pPr lvl="1">
              <a:lnSpc>
                <a:spcPct val="100000"/>
              </a:lnSpc>
              <a:spcBef>
                <a:spcPts val="0"/>
              </a:spcBef>
              <a:buFont typeface="Courier New" panose="02070309020205020404" pitchFamily="49" charset="0"/>
              <a:buChar char="o"/>
              <a:defRPr/>
            </a:pPr>
            <a:endPar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defRPr/>
            </a:pPr>
            <a:r>
              <a:rPr kumimoji="0" lang="en-GB" sz="1800" i="0" u="none" strike="noStrike" kern="1200" cap="none" spc="0" normalizeH="0" baseline="0" noProof="0" dirty="0">
                <a:ln>
                  <a:noFill/>
                </a:ln>
                <a:solidFill>
                  <a:srgbClr val="24135F"/>
                </a:solidFill>
                <a:effectLst/>
                <a:uLnTx/>
                <a:uFillTx/>
                <a:latin typeface="Open Sans" panose="020B0606030504020204" pitchFamily="34" charset="0"/>
                <a:ea typeface="Open Sans" panose="020B0606030504020204" pitchFamily="34" charset="0"/>
                <a:cs typeface="Open Sans" panose="020B0606030504020204" pitchFamily="34" charset="0"/>
              </a:rPr>
              <a:t>Check in again on their anxiety levels (useful to self rate 0 to 10) and use these to help them reflect on what has made a difference</a:t>
            </a:r>
          </a:p>
        </p:txBody>
      </p:sp>
      <p:pic>
        <p:nvPicPr>
          <p:cNvPr id="13" name="Picture 12" descr="A picture containing transport, wheel&#10;&#10;Description automatically generated">
            <a:extLst>
              <a:ext uri="{FF2B5EF4-FFF2-40B4-BE49-F238E27FC236}">
                <a16:creationId xmlns:a16="http://schemas.microsoft.com/office/drawing/2014/main" id="{7A8CD8A1-7352-45E2-B2D7-832890B789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070" y="879232"/>
            <a:ext cx="1034757" cy="1034757"/>
          </a:xfrm>
          <a:prstGeom prst="rect">
            <a:avLst/>
          </a:prstGeom>
        </p:spPr>
      </p:pic>
    </p:spTree>
    <p:extLst>
      <p:ext uri="{BB962C8B-B14F-4D97-AF65-F5344CB8AC3E}">
        <p14:creationId xmlns:p14="http://schemas.microsoft.com/office/powerpoint/2010/main" val="1005389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A1E9CFF-9B2B-4EC3-988A-7391456911BF}"/>
              </a:ext>
            </a:extLst>
          </p:cNvPr>
          <p:cNvGrpSpPr/>
          <p:nvPr/>
        </p:nvGrpSpPr>
        <p:grpSpPr>
          <a:xfrm>
            <a:off x="0" y="-13"/>
            <a:ext cx="12192000" cy="839972"/>
            <a:chOff x="0" y="-13"/>
            <a:chExt cx="12192000" cy="839972"/>
          </a:xfrm>
        </p:grpSpPr>
        <p:sp>
          <p:nvSpPr>
            <p:cNvPr id="7" name="Rectangle 6">
              <a:extLst>
                <a:ext uri="{FF2B5EF4-FFF2-40B4-BE49-F238E27FC236}">
                  <a16:creationId xmlns:a16="http://schemas.microsoft.com/office/drawing/2014/main" id="{D368918C-8B22-43E1-80EB-1CF327A068BB}"/>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AEAAE198-7C57-43B8-8C2E-BD99F14AC5B9}"/>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Introducing Anita</a:t>
              </a:r>
            </a:p>
          </p:txBody>
        </p:sp>
      </p:grpSp>
      <p:sp>
        <p:nvSpPr>
          <p:cNvPr id="2" name="Content Placeholder 2">
            <a:extLst>
              <a:ext uri="{FF2B5EF4-FFF2-40B4-BE49-F238E27FC236}">
                <a16:creationId xmlns:a16="http://schemas.microsoft.com/office/drawing/2014/main" id="{54E6965A-03BB-4833-B525-083ABE83C130}"/>
              </a:ext>
            </a:extLst>
          </p:cNvPr>
          <p:cNvSpPr txBox="1">
            <a:spLocks/>
          </p:cNvSpPr>
          <p:nvPr/>
        </p:nvSpPr>
        <p:spPr>
          <a:xfrm>
            <a:off x="218573" y="1141049"/>
            <a:ext cx="4942974" cy="5524449"/>
          </a:xfrm>
          <a:prstGeom prst="rect">
            <a:avLst/>
          </a:prstGeom>
          <a:solidFill>
            <a:srgbClr val="E9E9E9"/>
          </a:solidFill>
          <a:ln w="38100">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Anita is in Year 9 at Secondary School. She was always a bubbly girl prior to the lockdown with Covid-19.</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Anita was at home during the lockdown and did not use the online education offer from school.</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On her return in September you notice that she seems low, and not her usual self, maybe lost some weight, not looking well.</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She seems to be avoiding her friends and her mind seems to wander in class – a change.</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She can’t seem to get her thoughts together.</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3 weeks later things seem to be getting worse, not better.</a:t>
            </a:r>
          </a:p>
        </p:txBody>
      </p:sp>
      <p:pic>
        <p:nvPicPr>
          <p:cNvPr id="6" name="Picture 5" descr="A close up of a logo&#10;&#10;Description automatically generated">
            <a:extLst>
              <a:ext uri="{FF2B5EF4-FFF2-40B4-BE49-F238E27FC236}">
                <a16:creationId xmlns:a16="http://schemas.microsoft.com/office/drawing/2014/main" id="{D5B5B1A0-77B4-41B5-A117-6255CDA29974}"/>
              </a:ext>
            </a:extLst>
          </p:cNvPr>
          <p:cNvPicPr>
            <a:picLocks noChangeAspect="1"/>
          </p:cNvPicPr>
          <p:nvPr/>
        </p:nvPicPr>
        <p:blipFill>
          <a:blip r:embed="rId3"/>
          <a:stretch>
            <a:fillRect/>
          </a:stretch>
        </p:blipFill>
        <p:spPr>
          <a:xfrm>
            <a:off x="7637000" y="1301596"/>
            <a:ext cx="2352632" cy="4705264"/>
          </a:xfrm>
          <a:prstGeom prst="rect">
            <a:avLst/>
          </a:prstGeom>
        </p:spPr>
      </p:pic>
      <p:pic>
        <p:nvPicPr>
          <p:cNvPr id="10" name="Picture 9" descr="A close up of a logo&#10;&#10;Description automatically generated">
            <a:extLst>
              <a:ext uri="{FF2B5EF4-FFF2-40B4-BE49-F238E27FC236}">
                <a16:creationId xmlns:a16="http://schemas.microsoft.com/office/drawing/2014/main" id="{14D1EDA9-2051-4444-865F-1A85B8D27044}"/>
              </a:ext>
            </a:extLst>
          </p:cNvPr>
          <p:cNvPicPr>
            <a:picLocks noChangeAspect="1"/>
          </p:cNvPicPr>
          <p:nvPr/>
        </p:nvPicPr>
        <p:blipFill>
          <a:blip r:embed="rId3"/>
          <a:stretch>
            <a:fillRect/>
          </a:stretch>
        </p:blipFill>
        <p:spPr>
          <a:xfrm>
            <a:off x="9488909" y="1301596"/>
            <a:ext cx="1475182" cy="2950363"/>
          </a:xfrm>
          <a:prstGeom prst="rect">
            <a:avLst/>
          </a:prstGeom>
        </p:spPr>
      </p:pic>
      <p:sp>
        <p:nvSpPr>
          <p:cNvPr id="17" name="TextBox 16">
            <a:extLst>
              <a:ext uri="{FF2B5EF4-FFF2-40B4-BE49-F238E27FC236}">
                <a16:creationId xmlns:a16="http://schemas.microsoft.com/office/drawing/2014/main" id="{C5B8F15E-E42A-46E9-B6EC-7BC5C786BFA4}"/>
              </a:ext>
            </a:extLst>
          </p:cNvPr>
          <p:cNvSpPr txBox="1"/>
          <p:nvPr/>
        </p:nvSpPr>
        <p:spPr>
          <a:xfrm>
            <a:off x="7913726" y="6068387"/>
            <a:ext cx="1799179" cy="400110"/>
          </a:xfrm>
          <a:prstGeom prst="rect">
            <a:avLst/>
          </a:prstGeom>
          <a:noFill/>
        </p:spPr>
        <p:txBody>
          <a:bodyPr wrap="square" rtlCol="0">
            <a:spAutoFit/>
          </a:bodyPr>
          <a:lstStyle/>
          <a:p>
            <a:pPr algn="ctr"/>
            <a:r>
              <a:rPr lang="en-GB" sz="2000" dirty="0">
                <a:latin typeface="Open Sans" panose="020B0606030504020204" pitchFamily="34" charset="0"/>
                <a:ea typeface="Open Sans" panose="020B0606030504020204" pitchFamily="34" charset="0"/>
                <a:cs typeface="Open Sans" panose="020B0606030504020204" pitchFamily="34" charset="0"/>
              </a:rPr>
              <a:t>Anita</a:t>
            </a:r>
          </a:p>
        </p:txBody>
      </p:sp>
      <p:sp>
        <p:nvSpPr>
          <p:cNvPr id="19" name="TextBox 18">
            <a:extLst>
              <a:ext uri="{FF2B5EF4-FFF2-40B4-BE49-F238E27FC236}">
                <a16:creationId xmlns:a16="http://schemas.microsoft.com/office/drawing/2014/main" id="{4C660C12-9CF9-4EFD-942D-DA91E25AED3A}"/>
              </a:ext>
            </a:extLst>
          </p:cNvPr>
          <p:cNvSpPr txBox="1"/>
          <p:nvPr/>
        </p:nvSpPr>
        <p:spPr>
          <a:xfrm>
            <a:off x="9769453" y="4359653"/>
            <a:ext cx="2057831" cy="400110"/>
          </a:xfrm>
          <a:prstGeom prst="rect">
            <a:avLst/>
          </a:prstGeom>
          <a:noFill/>
        </p:spPr>
        <p:txBody>
          <a:bodyPr wrap="square" rtlCol="0">
            <a:spAutoFit/>
          </a:bodyPr>
          <a:lstStyle/>
          <a:p>
            <a:pPr algn="ctr"/>
            <a:r>
              <a:rPr lang="en-GB" sz="2000" dirty="0">
                <a:latin typeface="Open Sans" panose="020B0606030504020204" pitchFamily="34" charset="0"/>
                <a:ea typeface="Open Sans" panose="020B0606030504020204" pitchFamily="34" charset="0"/>
                <a:cs typeface="Open Sans" panose="020B0606030504020204" pitchFamily="34" charset="0"/>
              </a:rPr>
              <a:t>Anita’s Friends</a:t>
            </a:r>
          </a:p>
        </p:txBody>
      </p:sp>
      <p:pic>
        <p:nvPicPr>
          <p:cNvPr id="4" name="Picture 3" descr="A close up of a logo&#10;&#10;Description automatically generated">
            <a:extLst>
              <a:ext uri="{FF2B5EF4-FFF2-40B4-BE49-F238E27FC236}">
                <a16:creationId xmlns:a16="http://schemas.microsoft.com/office/drawing/2014/main" id="{C69CF848-DF1D-459E-AF74-E3731DBAFE5A}"/>
              </a:ext>
            </a:extLst>
          </p:cNvPr>
          <p:cNvPicPr>
            <a:picLocks noChangeAspect="1"/>
          </p:cNvPicPr>
          <p:nvPr/>
        </p:nvPicPr>
        <p:blipFill>
          <a:blip r:embed="rId3"/>
          <a:stretch>
            <a:fillRect/>
          </a:stretch>
        </p:blipFill>
        <p:spPr>
          <a:xfrm>
            <a:off x="10603562" y="1279930"/>
            <a:ext cx="1475182" cy="2950363"/>
          </a:xfrm>
          <a:prstGeom prst="rect">
            <a:avLst/>
          </a:prstGeom>
        </p:spPr>
      </p:pic>
      <p:pic>
        <p:nvPicPr>
          <p:cNvPr id="9" name="Picture 8" descr="A close up of a logo&#10;&#10;Description automatically generated">
            <a:extLst>
              <a:ext uri="{FF2B5EF4-FFF2-40B4-BE49-F238E27FC236}">
                <a16:creationId xmlns:a16="http://schemas.microsoft.com/office/drawing/2014/main" id="{334DD9B5-F807-4BE4-ADB0-E8D46C02B9C0}"/>
              </a:ext>
            </a:extLst>
          </p:cNvPr>
          <p:cNvPicPr>
            <a:picLocks noChangeAspect="1"/>
          </p:cNvPicPr>
          <p:nvPr/>
        </p:nvPicPr>
        <p:blipFill>
          <a:blip r:embed="rId3"/>
          <a:stretch>
            <a:fillRect/>
          </a:stretch>
        </p:blipFill>
        <p:spPr>
          <a:xfrm>
            <a:off x="5472984" y="1323262"/>
            <a:ext cx="1475182" cy="2950363"/>
          </a:xfrm>
          <a:prstGeom prst="rect">
            <a:avLst/>
          </a:prstGeom>
        </p:spPr>
      </p:pic>
      <p:sp>
        <p:nvSpPr>
          <p:cNvPr id="11" name="TextBox 10">
            <a:extLst>
              <a:ext uri="{FF2B5EF4-FFF2-40B4-BE49-F238E27FC236}">
                <a16:creationId xmlns:a16="http://schemas.microsoft.com/office/drawing/2014/main" id="{E1AA6DCB-2F66-49AE-AD47-89185F0D62F7}"/>
              </a:ext>
            </a:extLst>
          </p:cNvPr>
          <p:cNvSpPr txBox="1"/>
          <p:nvPr/>
        </p:nvSpPr>
        <p:spPr>
          <a:xfrm>
            <a:off x="5753528" y="4381319"/>
            <a:ext cx="2057831" cy="400110"/>
          </a:xfrm>
          <a:prstGeom prst="rect">
            <a:avLst/>
          </a:prstGeom>
          <a:noFill/>
        </p:spPr>
        <p:txBody>
          <a:bodyPr wrap="square" rtlCol="0">
            <a:spAutoFit/>
          </a:bodyPr>
          <a:lstStyle/>
          <a:p>
            <a:pPr algn="ctr"/>
            <a:r>
              <a:rPr lang="en-GB" sz="2000" dirty="0">
                <a:latin typeface="Open Sans" panose="020B0606030504020204" pitchFamily="34" charset="0"/>
                <a:ea typeface="Open Sans" panose="020B0606030504020204" pitchFamily="34" charset="0"/>
                <a:cs typeface="Open Sans" panose="020B0606030504020204" pitchFamily="34" charset="0"/>
              </a:rPr>
              <a:t>Anita’s School</a:t>
            </a:r>
          </a:p>
        </p:txBody>
      </p:sp>
      <p:pic>
        <p:nvPicPr>
          <p:cNvPr id="13" name="Picture 12" descr="A close up of a logo&#10;&#10;Description automatically generated">
            <a:extLst>
              <a:ext uri="{FF2B5EF4-FFF2-40B4-BE49-F238E27FC236}">
                <a16:creationId xmlns:a16="http://schemas.microsoft.com/office/drawing/2014/main" id="{4521F976-3B7F-43FF-A51A-18DB758EAD62}"/>
              </a:ext>
            </a:extLst>
          </p:cNvPr>
          <p:cNvPicPr>
            <a:picLocks noChangeAspect="1"/>
          </p:cNvPicPr>
          <p:nvPr/>
        </p:nvPicPr>
        <p:blipFill>
          <a:blip r:embed="rId3"/>
          <a:stretch>
            <a:fillRect/>
          </a:stretch>
        </p:blipFill>
        <p:spPr>
          <a:xfrm>
            <a:off x="6587637" y="1301596"/>
            <a:ext cx="1475182" cy="2950363"/>
          </a:xfrm>
          <a:prstGeom prst="rect">
            <a:avLst/>
          </a:prstGeom>
        </p:spPr>
      </p:pic>
      <p:pic>
        <p:nvPicPr>
          <p:cNvPr id="14" name="Graphic 23" descr="Users">
            <a:extLst>
              <a:ext uri="{FF2B5EF4-FFF2-40B4-BE49-F238E27FC236}">
                <a16:creationId xmlns:a16="http://schemas.microsoft.com/office/drawing/2014/main" id="{2B8D9EC3-F06D-4206-A87C-EE818E47D8EE}"/>
              </a:ext>
            </a:extLst>
          </p:cNvPr>
          <p:cNvPicPr/>
          <p:nvPr/>
        </p:nvPicPr>
        <p:blipFill>
          <a:blip r:embed="rId4">
            <a:extLst>
              <a:ext uri="{96DAC541-7B7A-43D3-8B79-37D633B846F1}">
                <asvg:svgBlip xmlns:asvg="http://schemas.microsoft.com/office/drawing/2016/SVG/main" r:embed="rId5"/>
              </a:ext>
            </a:extLst>
          </a:blip>
          <a:stretch>
            <a:fillRect/>
          </a:stretch>
        </p:blipFill>
        <p:spPr>
          <a:xfrm>
            <a:off x="7325228" y="783526"/>
            <a:ext cx="1372870" cy="1276985"/>
          </a:xfrm>
          <a:prstGeom prst="rect">
            <a:avLst/>
          </a:prstGeom>
        </p:spPr>
      </p:pic>
    </p:spTree>
    <p:extLst>
      <p:ext uri="{BB962C8B-B14F-4D97-AF65-F5344CB8AC3E}">
        <p14:creationId xmlns:p14="http://schemas.microsoft.com/office/powerpoint/2010/main" val="1095155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52D3B44-E1B6-417E-A62D-870A3CE73AD9}"/>
              </a:ext>
            </a:extLst>
          </p:cNvPr>
          <p:cNvGrpSpPr/>
          <p:nvPr/>
        </p:nvGrpSpPr>
        <p:grpSpPr>
          <a:xfrm>
            <a:off x="0" y="-13"/>
            <a:ext cx="12192000" cy="839972"/>
            <a:chOff x="0" y="-13"/>
            <a:chExt cx="12192000" cy="839972"/>
          </a:xfrm>
        </p:grpSpPr>
        <p:sp>
          <p:nvSpPr>
            <p:cNvPr id="9" name="Rectangle 8">
              <a:extLst>
                <a:ext uri="{FF2B5EF4-FFF2-40B4-BE49-F238E27FC236}">
                  <a16:creationId xmlns:a16="http://schemas.microsoft.com/office/drawing/2014/main" id="{22629521-9DC5-4343-8BBB-172F77E4B2A4}"/>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6A25460-E7FF-4F6C-9793-F0F8CD663963}"/>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What Can School Do To Help Anita?</a:t>
              </a:r>
            </a:p>
          </p:txBody>
        </p:sp>
      </p:grpSp>
      <p:sp>
        <p:nvSpPr>
          <p:cNvPr id="4" name="Content Placeholder 2">
            <a:extLst>
              <a:ext uri="{FF2B5EF4-FFF2-40B4-BE49-F238E27FC236}">
                <a16:creationId xmlns:a16="http://schemas.microsoft.com/office/drawing/2014/main" id="{1E07B3ED-B0B0-4EA3-9914-32FC09D33D0E}"/>
              </a:ext>
            </a:extLst>
          </p:cNvPr>
          <p:cNvSpPr txBox="1">
            <a:spLocks/>
          </p:cNvSpPr>
          <p:nvPr/>
        </p:nvSpPr>
        <p:spPr>
          <a:xfrm>
            <a:off x="218573" y="1141049"/>
            <a:ext cx="4942974" cy="5524449"/>
          </a:xfrm>
          <a:prstGeom prst="rect">
            <a:avLst/>
          </a:prstGeom>
          <a:solidFill>
            <a:srgbClr val="E9E9E9"/>
          </a:solidFill>
          <a:ln w="38100">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Anita is in Year 9 at Secondary School. She was always a bubbly girl prior to the lockdown with Covid-19.</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Anita was at home during the lockdown and did not use the online education offer from school.</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On her return in September you notice that she seems low, and not her usual self, maybe lost some weight, not looking well.</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She seems to be avoiding her friends and her mind seems to wander in class – a change.</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She can’t seem to get her thoughts together.</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3 weeks later things seem to be getting worse, not better.</a:t>
            </a:r>
          </a:p>
        </p:txBody>
      </p:sp>
      <p:grpSp>
        <p:nvGrpSpPr>
          <p:cNvPr id="32" name="Group 31">
            <a:extLst>
              <a:ext uri="{FF2B5EF4-FFF2-40B4-BE49-F238E27FC236}">
                <a16:creationId xmlns:a16="http://schemas.microsoft.com/office/drawing/2014/main" id="{749E0DB5-890E-4CFC-9C62-204AE4A62918}"/>
              </a:ext>
            </a:extLst>
          </p:cNvPr>
          <p:cNvGrpSpPr/>
          <p:nvPr/>
        </p:nvGrpSpPr>
        <p:grpSpPr>
          <a:xfrm>
            <a:off x="5370596" y="3458087"/>
            <a:ext cx="1563867" cy="1611826"/>
            <a:chOff x="5370596" y="3149733"/>
            <a:chExt cx="1563867" cy="1611826"/>
          </a:xfrm>
        </p:grpSpPr>
        <p:pic>
          <p:nvPicPr>
            <p:cNvPr id="11" name="Picture 10" descr="A close up of a logo&#10;&#10;Description automatically generated">
              <a:extLst>
                <a:ext uri="{FF2B5EF4-FFF2-40B4-BE49-F238E27FC236}">
                  <a16:creationId xmlns:a16="http://schemas.microsoft.com/office/drawing/2014/main" id="{2544009F-5223-44EA-A15F-F4BE5A6BFC77}"/>
                </a:ext>
              </a:extLst>
            </p:cNvPr>
            <p:cNvPicPr>
              <a:picLocks noChangeAspect="1"/>
            </p:cNvPicPr>
            <p:nvPr/>
          </p:nvPicPr>
          <p:blipFill>
            <a:blip r:embed="rId3"/>
            <a:stretch>
              <a:fillRect/>
            </a:stretch>
          </p:blipFill>
          <p:spPr>
            <a:xfrm>
              <a:off x="5370596" y="3149733"/>
              <a:ext cx="1563867" cy="1611826"/>
            </a:xfrm>
            <a:prstGeom prst="rect">
              <a:avLst/>
            </a:prstGeom>
          </p:spPr>
        </p:pic>
        <p:sp>
          <p:nvSpPr>
            <p:cNvPr id="12" name="TextBox 11">
              <a:extLst>
                <a:ext uri="{FF2B5EF4-FFF2-40B4-BE49-F238E27FC236}">
                  <a16:creationId xmlns:a16="http://schemas.microsoft.com/office/drawing/2014/main" id="{6AB6A630-127D-4E6D-8342-B820A0CE8890}"/>
                </a:ext>
              </a:extLst>
            </p:cNvPr>
            <p:cNvSpPr txBox="1"/>
            <p:nvPr/>
          </p:nvSpPr>
          <p:spPr>
            <a:xfrm>
              <a:off x="5503141" y="3669991"/>
              <a:ext cx="1296979"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Relationships</a:t>
              </a:r>
            </a:p>
          </p:txBody>
        </p:sp>
        <p:pic>
          <p:nvPicPr>
            <p:cNvPr id="13" name="Picture 12" descr="A picture containing clock&#10;&#10;Description automatically generated">
              <a:extLst>
                <a:ext uri="{FF2B5EF4-FFF2-40B4-BE49-F238E27FC236}">
                  <a16:creationId xmlns:a16="http://schemas.microsoft.com/office/drawing/2014/main" id="{E5EA43B8-1C0C-4D89-B930-0D0F9B14432C}"/>
                </a:ext>
              </a:extLst>
            </p:cNvPr>
            <p:cNvPicPr>
              <a:picLocks noChangeAspect="1"/>
            </p:cNvPicPr>
            <p:nvPr/>
          </p:nvPicPr>
          <p:blipFill>
            <a:blip r:embed="rId4"/>
            <a:stretch>
              <a:fillRect/>
            </a:stretch>
          </p:blipFill>
          <p:spPr>
            <a:xfrm>
              <a:off x="5870796" y="3209052"/>
              <a:ext cx="561668" cy="561668"/>
            </a:xfrm>
            <a:prstGeom prst="rect">
              <a:avLst/>
            </a:prstGeom>
          </p:spPr>
        </p:pic>
      </p:grpSp>
      <p:grpSp>
        <p:nvGrpSpPr>
          <p:cNvPr id="5" name="Group 4">
            <a:extLst>
              <a:ext uri="{FF2B5EF4-FFF2-40B4-BE49-F238E27FC236}">
                <a16:creationId xmlns:a16="http://schemas.microsoft.com/office/drawing/2014/main" id="{5A5CEE0A-E014-47D3-B71E-BE3D4A857C78}"/>
              </a:ext>
            </a:extLst>
          </p:cNvPr>
          <p:cNvGrpSpPr/>
          <p:nvPr/>
        </p:nvGrpSpPr>
        <p:grpSpPr>
          <a:xfrm>
            <a:off x="5364797" y="1027441"/>
            <a:ext cx="1563890" cy="1663655"/>
            <a:chOff x="5364797" y="846680"/>
            <a:chExt cx="1563890" cy="1663655"/>
          </a:xfrm>
        </p:grpSpPr>
        <p:pic>
          <p:nvPicPr>
            <p:cNvPr id="15" name="Picture 14" descr="A close up of a logo&#10;&#10;Description automatically generated">
              <a:extLst>
                <a:ext uri="{FF2B5EF4-FFF2-40B4-BE49-F238E27FC236}">
                  <a16:creationId xmlns:a16="http://schemas.microsoft.com/office/drawing/2014/main" id="{31E6EEAA-E4B9-466A-A75E-E2F37C016553}"/>
                </a:ext>
              </a:extLst>
            </p:cNvPr>
            <p:cNvPicPr>
              <a:picLocks noChangeAspect="1"/>
            </p:cNvPicPr>
            <p:nvPr/>
          </p:nvPicPr>
          <p:blipFill>
            <a:blip r:embed="rId3"/>
            <a:stretch>
              <a:fillRect/>
            </a:stretch>
          </p:blipFill>
          <p:spPr>
            <a:xfrm>
              <a:off x="5364797" y="898509"/>
              <a:ext cx="1563867" cy="1611826"/>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649D717F-05FD-43BD-869F-19EDA613EAEA}"/>
                </a:ext>
              </a:extLst>
            </p:cNvPr>
            <p:cNvPicPr>
              <a:picLocks noChangeAspect="1"/>
            </p:cNvPicPr>
            <p:nvPr/>
          </p:nvPicPr>
          <p:blipFill>
            <a:blip r:embed="rId5"/>
            <a:stretch>
              <a:fillRect/>
            </a:stretch>
          </p:blipFill>
          <p:spPr>
            <a:xfrm>
              <a:off x="5788787" y="846680"/>
              <a:ext cx="724682" cy="724682"/>
            </a:xfrm>
            <a:prstGeom prst="rect">
              <a:avLst/>
            </a:prstGeom>
          </p:spPr>
        </p:pic>
        <p:sp>
          <p:nvSpPr>
            <p:cNvPr id="17" name="TextBox 16">
              <a:extLst>
                <a:ext uri="{FF2B5EF4-FFF2-40B4-BE49-F238E27FC236}">
                  <a16:creationId xmlns:a16="http://schemas.microsoft.com/office/drawing/2014/main" id="{AB39B847-8BA4-44FE-BC6D-F6FCB449F9DF}"/>
                </a:ext>
              </a:extLst>
            </p:cNvPr>
            <p:cNvSpPr txBox="1"/>
            <p:nvPr/>
          </p:nvSpPr>
          <p:spPr>
            <a:xfrm>
              <a:off x="5451191" y="1418767"/>
              <a:ext cx="1477496"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Recognition</a:t>
              </a:r>
            </a:p>
          </p:txBody>
        </p:sp>
      </p:grpSp>
      <p:grpSp>
        <p:nvGrpSpPr>
          <p:cNvPr id="33" name="Group 32">
            <a:extLst>
              <a:ext uri="{FF2B5EF4-FFF2-40B4-BE49-F238E27FC236}">
                <a16:creationId xmlns:a16="http://schemas.microsoft.com/office/drawing/2014/main" id="{FEB27933-62E1-45C2-BCDF-C6C4ECE049C6}"/>
              </a:ext>
            </a:extLst>
          </p:cNvPr>
          <p:cNvGrpSpPr/>
          <p:nvPr/>
        </p:nvGrpSpPr>
        <p:grpSpPr>
          <a:xfrm>
            <a:off x="6913808" y="3458087"/>
            <a:ext cx="1563867" cy="1611826"/>
            <a:chOff x="6913808" y="3149733"/>
            <a:chExt cx="1563867" cy="1611826"/>
          </a:xfrm>
        </p:grpSpPr>
        <p:pic>
          <p:nvPicPr>
            <p:cNvPr id="19" name="Picture 18" descr="A close up of a logo&#10;&#10;Description automatically generated">
              <a:extLst>
                <a:ext uri="{FF2B5EF4-FFF2-40B4-BE49-F238E27FC236}">
                  <a16:creationId xmlns:a16="http://schemas.microsoft.com/office/drawing/2014/main" id="{D702FDD8-3E3F-489A-BA7A-194039F2F4B5}"/>
                </a:ext>
              </a:extLst>
            </p:cNvPr>
            <p:cNvPicPr>
              <a:picLocks noChangeAspect="1"/>
            </p:cNvPicPr>
            <p:nvPr/>
          </p:nvPicPr>
          <p:blipFill>
            <a:blip r:embed="rId3"/>
            <a:stretch>
              <a:fillRect/>
            </a:stretch>
          </p:blipFill>
          <p:spPr>
            <a:xfrm>
              <a:off x="6913808" y="3149733"/>
              <a:ext cx="1563867" cy="1611826"/>
            </a:xfrm>
            <a:prstGeom prst="rect">
              <a:avLst/>
            </a:prstGeom>
          </p:spPr>
        </p:pic>
        <p:pic>
          <p:nvPicPr>
            <p:cNvPr id="20" name="Picture 19" descr="A picture containing light, drawing&#10;&#10;Description automatically generated">
              <a:extLst>
                <a:ext uri="{FF2B5EF4-FFF2-40B4-BE49-F238E27FC236}">
                  <a16:creationId xmlns:a16="http://schemas.microsoft.com/office/drawing/2014/main" id="{4003434D-DD2F-4943-B43B-15BD65814963}"/>
                </a:ext>
              </a:extLst>
            </p:cNvPr>
            <p:cNvPicPr>
              <a:picLocks noChangeAspect="1"/>
            </p:cNvPicPr>
            <p:nvPr/>
          </p:nvPicPr>
          <p:blipFill rotWithShape="1">
            <a:blip r:embed="rId6"/>
            <a:srcRect b="37438"/>
            <a:stretch/>
          </p:blipFill>
          <p:spPr>
            <a:xfrm>
              <a:off x="7310333" y="3187651"/>
              <a:ext cx="770529" cy="482054"/>
            </a:xfrm>
            <a:prstGeom prst="rect">
              <a:avLst/>
            </a:prstGeom>
          </p:spPr>
        </p:pic>
        <p:sp>
          <p:nvSpPr>
            <p:cNvPr id="21" name="TextBox 20">
              <a:extLst>
                <a:ext uri="{FF2B5EF4-FFF2-40B4-BE49-F238E27FC236}">
                  <a16:creationId xmlns:a16="http://schemas.microsoft.com/office/drawing/2014/main" id="{3679D03A-BCAD-45E5-83AC-A7D018C79F68}"/>
                </a:ext>
              </a:extLst>
            </p:cNvPr>
            <p:cNvSpPr txBox="1"/>
            <p:nvPr/>
          </p:nvSpPr>
          <p:spPr>
            <a:xfrm>
              <a:off x="7140565" y="3670477"/>
              <a:ext cx="1110065"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Reflection</a:t>
              </a:r>
            </a:p>
          </p:txBody>
        </p:sp>
      </p:grpSp>
      <p:grpSp>
        <p:nvGrpSpPr>
          <p:cNvPr id="34" name="Group 33">
            <a:extLst>
              <a:ext uri="{FF2B5EF4-FFF2-40B4-BE49-F238E27FC236}">
                <a16:creationId xmlns:a16="http://schemas.microsoft.com/office/drawing/2014/main" id="{5AB415E1-F281-47BE-A471-F6B7E899AE17}"/>
              </a:ext>
            </a:extLst>
          </p:cNvPr>
          <p:cNvGrpSpPr/>
          <p:nvPr/>
        </p:nvGrpSpPr>
        <p:grpSpPr>
          <a:xfrm>
            <a:off x="8464882" y="3458087"/>
            <a:ext cx="1563867" cy="1611826"/>
            <a:chOff x="8464882" y="3149733"/>
            <a:chExt cx="1563867" cy="1611826"/>
          </a:xfrm>
        </p:grpSpPr>
        <p:pic>
          <p:nvPicPr>
            <p:cNvPr id="23" name="Picture 22" descr="A close up of a logo&#10;&#10;Description automatically generated">
              <a:extLst>
                <a:ext uri="{FF2B5EF4-FFF2-40B4-BE49-F238E27FC236}">
                  <a16:creationId xmlns:a16="http://schemas.microsoft.com/office/drawing/2014/main" id="{44BC50AB-7DD3-42A0-970F-C2B82B42259A}"/>
                </a:ext>
              </a:extLst>
            </p:cNvPr>
            <p:cNvPicPr>
              <a:picLocks noChangeAspect="1"/>
            </p:cNvPicPr>
            <p:nvPr/>
          </p:nvPicPr>
          <p:blipFill>
            <a:blip r:embed="rId3"/>
            <a:stretch>
              <a:fillRect/>
            </a:stretch>
          </p:blipFill>
          <p:spPr>
            <a:xfrm>
              <a:off x="8464882" y="3149733"/>
              <a:ext cx="1563867" cy="1611826"/>
            </a:xfrm>
            <a:prstGeom prst="rect">
              <a:avLst/>
            </a:prstGeom>
          </p:spPr>
        </p:pic>
        <p:sp>
          <p:nvSpPr>
            <p:cNvPr id="24" name="TextBox 23">
              <a:extLst>
                <a:ext uri="{FF2B5EF4-FFF2-40B4-BE49-F238E27FC236}">
                  <a16:creationId xmlns:a16="http://schemas.microsoft.com/office/drawing/2014/main" id="{93EDF418-78B1-49D5-8641-BB1C31A6FE8A}"/>
                </a:ext>
              </a:extLst>
            </p:cNvPr>
            <p:cNvSpPr txBox="1"/>
            <p:nvPr/>
          </p:nvSpPr>
          <p:spPr>
            <a:xfrm>
              <a:off x="8691782" y="3665471"/>
              <a:ext cx="1110065"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Resilience</a:t>
              </a:r>
            </a:p>
          </p:txBody>
        </p:sp>
        <p:pic>
          <p:nvPicPr>
            <p:cNvPr id="25" name="Picture 24" descr="A close up of a logo&#10;&#10;Description automatically generated">
              <a:extLst>
                <a:ext uri="{FF2B5EF4-FFF2-40B4-BE49-F238E27FC236}">
                  <a16:creationId xmlns:a16="http://schemas.microsoft.com/office/drawing/2014/main" id="{E8E308D2-261F-47DC-8AEA-424ACB434BA3}"/>
                </a:ext>
              </a:extLst>
            </p:cNvPr>
            <p:cNvPicPr>
              <a:picLocks noChangeAspect="1"/>
            </p:cNvPicPr>
            <p:nvPr/>
          </p:nvPicPr>
          <p:blipFill>
            <a:blip r:embed="rId7"/>
            <a:stretch>
              <a:fillRect/>
            </a:stretch>
          </p:blipFill>
          <p:spPr>
            <a:xfrm>
              <a:off x="8978004" y="3203837"/>
              <a:ext cx="550415" cy="550415"/>
            </a:xfrm>
            <a:prstGeom prst="rect">
              <a:avLst/>
            </a:prstGeom>
          </p:spPr>
        </p:pic>
      </p:grpSp>
      <p:sp>
        <p:nvSpPr>
          <p:cNvPr id="3" name="Content Placeholder 2">
            <a:extLst>
              <a:ext uri="{FF2B5EF4-FFF2-40B4-BE49-F238E27FC236}">
                <a16:creationId xmlns:a16="http://schemas.microsoft.com/office/drawing/2014/main" id="{A538D423-104D-4045-A54F-65B4FBF05931}"/>
              </a:ext>
            </a:extLst>
          </p:cNvPr>
          <p:cNvSpPr>
            <a:spLocks noGrp="1"/>
          </p:cNvSpPr>
          <p:nvPr>
            <p:ph idx="4294967295"/>
          </p:nvPr>
        </p:nvSpPr>
        <p:spPr>
          <a:xfrm>
            <a:off x="5388447" y="1885183"/>
            <a:ext cx="6608630" cy="1304049"/>
          </a:xfrm>
          <a:prstGeom prst="rect">
            <a:avLst/>
          </a:prstGeom>
          <a:solidFill>
            <a:srgbClr val="293C6C"/>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0" indent="0">
              <a:lnSpc>
                <a:spcPct val="100000"/>
              </a:lnSpc>
              <a:spcBef>
                <a:spcPts val="0"/>
              </a:spcBef>
              <a:buClr>
                <a:schemeClr val="bg1"/>
              </a:buClr>
              <a:buNone/>
            </a:pP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See</a:t>
            </a:r>
            <a:r>
              <a:rPr lang="en-GB" sz="1800" dirty="0">
                <a:latin typeface="Open Sans" panose="020B0606030504020204" pitchFamily="34" charset="0"/>
                <a:ea typeface="Open Sans" panose="020B0606030504020204" pitchFamily="34" charset="0"/>
                <a:cs typeface="Open Sans" panose="020B0606030504020204" pitchFamily="34" charset="0"/>
              </a:rPr>
              <a:t> Anita and offer her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support, encourage </a:t>
            </a:r>
            <a:r>
              <a:rPr lang="en-GB" sz="1800" dirty="0">
                <a:latin typeface="Open Sans" panose="020B0606030504020204" pitchFamily="34" charset="0"/>
                <a:ea typeface="Open Sans" panose="020B0606030504020204" pitchFamily="34" charset="0"/>
                <a:cs typeface="Open Sans" panose="020B0606030504020204" pitchFamily="34" charset="0"/>
              </a:rPr>
              <a:t>her to engage.</a:t>
            </a:r>
          </a:p>
          <a:p>
            <a:pPr marL="0" indent="0">
              <a:lnSpc>
                <a:spcPct val="100000"/>
              </a:lnSpc>
              <a:spcBef>
                <a:spcPts val="0"/>
              </a:spcBef>
              <a:buClr>
                <a:schemeClr val="bg1"/>
              </a:buClr>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None/>
            </a:pPr>
            <a:r>
              <a:rPr lang="en-GB" sz="1800" dirty="0">
                <a:latin typeface="Open Sans" panose="020B0606030504020204" pitchFamily="34" charset="0"/>
                <a:ea typeface="Open Sans" panose="020B0606030504020204" pitchFamily="34" charset="0"/>
                <a:cs typeface="Open Sans" panose="020B0606030504020204" pitchFamily="34" charset="0"/>
              </a:rPr>
              <a:t>Use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active listening</a:t>
            </a:r>
            <a:r>
              <a:rPr lang="en-GB" sz="1800" dirty="0">
                <a:latin typeface="Open Sans" panose="020B0606030504020204" pitchFamily="34" charset="0"/>
                <a:ea typeface="Open Sans" panose="020B0606030504020204" pitchFamily="34" charset="0"/>
                <a:cs typeface="Open Sans" panose="020B0606030504020204" pitchFamily="34" charset="0"/>
              </a:rPr>
              <a:t>. What has changed for Anita? Be curious about her experiences.</a:t>
            </a:r>
          </a:p>
        </p:txBody>
      </p:sp>
      <p:sp>
        <p:nvSpPr>
          <p:cNvPr id="30" name="Content Placeholder 2">
            <a:extLst>
              <a:ext uri="{FF2B5EF4-FFF2-40B4-BE49-F238E27FC236}">
                <a16:creationId xmlns:a16="http://schemas.microsoft.com/office/drawing/2014/main" id="{210C403C-EAB4-4ED5-9F7C-5A95719DE281}"/>
              </a:ext>
            </a:extLst>
          </p:cNvPr>
          <p:cNvSpPr txBox="1">
            <a:spLocks/>
          </p:cNvSpPr>
          <p:nvPr/>
        </p:nvSpPr>
        <p:spPr>
          <a:xfrm>
            <a:off x="5388447" y="4257972"/>
            <a:ext cx="6608630" cy="2407526"/>
          </a:xfrm>
          <a:prstGeom prst="rect">
            <a:avLst/>
          </a:prstGeom>
          <a:solidFill>
            <a:srgbClr val="293C6C"/>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00000"/>
              </a:lnSpc>
              <a:spcBef>
                <a:spcPts val="0"/>
              </a:spcBef>
              <a:buClr>
                <a:schemeClr val="bg1"/>
              </a:buClr>
              <a:buFont typeface="Arial" panose="020B0604020202020204" pitchFamily="34" charset="0"/>
              <a:buNone/>
            </a:pPr>
            <a:r>
              <a:rPr lang="en-GB" sz="1800" dirty="0">
                <a:latin typeface="Open Sans" panose="020B0606030504020204" pitchFamily="34" charset="0"/>
                <a:ea typeface="Open Sans" panose="020B0606030504020204" pitchFamily="34" charset="0"/>
                <a:cs typeface="Open Sans" panose="020B0606030504020204" pitchFamily="34" charset="0"/>
              </a:rPr>
              <a:t>If possible with child’s agreement, speak to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parents</a:t>
            </a:r>
            <a:r>
              <a:rPr lang="en-GB" sz="1800" dirty="0">
                <a:latin typeface="Open Sans" panose="020B0606030504020204" pitchFamily="34" charset="0"/>
                <a:ea typeface="Open Sans" panose="020B0606030504020204" pitchFamily="34" charset="0"/>
                <a:cs typeface="Open Sans" panose="020B0606030504020204" pitchFamily="34" charset="0"/>
              </a:rPr>
              <a:t>.</a:t>
            </a:r>
          </a:p>
          <a:p>
            <a:pPr marL="0" indent="0">
              <a:lnSpc>
                <a:spcPct val="100000"/>
              </a:lnSpc>
              <a:spcBef>
                <a:spcPts val="0"/>
              </a:spcBef>
              <a:buClr>
                <a:schemeClr val="bg1"/>
              </a:buClr>
              <a:buFont typeface="Arial" panose="020B0604020202020204" pitchFamily="34" charse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800" dirty="0">
                <a:latin typeface="Open Sans" panose="020B0606030504020204" pitchFamily="34" charset="0"/>
                <a:ea typeface="Open Sans" panose="020B0606030504020204" pitchFamily="34" charset="0"/>
                <a:cs typeface="Open Sans" panose="020B0606030504020204" pitchFamily="34" charset="0"/>
              </a:rPr>
              <a:t>Help her to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choose an activity</a:t>
            </a:r>
            <a:r>
              <a:rPr lang="en-GB" sz="1800" dirty="0">
                <a:latin typeface="Open Sans" panose="020B0606030504020204" pitchFamily="34" charset="0"/>
                <a:ea typeface="Open Sans" panose="020B0606030504020204" pitchFamily="34" charset="0"/>
                <a:cs typeface="Open Sans" panose="020B0606030504020204" pitchFamily="34" charset="0"/>
              </a:rPr>
              <a:t>, perhaps one she has enjoyed previously and encourage her to re-engage.</a:t>
            </a:r>
          </a:p>
          <a:p>
            <a:pPr marL="0" indent="0">
              <a:lnSpc>
                <a:spcPct val="100000"/>
              </a:lnSpc>
              <a:spcBef>
                <a:spcPts val="0"/>
              </a:spcBef>
              <a:buClr>
                <a:schemeClr val="bg1"/>
              </a:buClr>
              <a:buFont typeface="Arial" panose="020B0604020202020204" pitchFamily="34" charse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800" dirty="0">
                <a:latin typeface="Open Sans" panose="020B0606030504020204" pitchFamily="34" charset="0"/>
                <a:ea typeface="Open Sans" panose="020B0606030504020204" pitchFamily="34" charset="0"/>
                <a:cs typeface="Open Sans" panose="020B0606030504020204" pitchFamily="34" charset="0"/>
              </a:rPr>
              <a:t>Perhaps a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physical activity or creative </a:t>
            </a:r>
            <a:r>
              <a:rPr lang="en-GB" sz="1800" dirty="0">
                <a:latin typeface="Open Sans" panose="020B0606030504020204" pitchFamily="34" charset="0"/>
                <a:ea typeface="Open Sans" panose="020B0606030504020204" pitchFamily="34" charset="0"/>
                <a:cs typeface="Open Sans" panose="020B0606030504020204" pitchFamily="34" charset="0"/>
              </a:rPr>
              <a:t>outlet.</a:t>
            </a:r>
          </a:p>
        </p:txBody>
      </p:sp>
      <p:grpSp>
        <p:nvGrpSpPr>
          <p:cNvPr id="6" name="Group 5">
            <a:extLst>
              <a:ext uri="{FF2B5EF4-FFF2-40B4-BE49-F238E27FC236}">
                <a16:creationId xmlns:a16="http://schemas.microsoft.com/office/drawing/2014/main" id="{180C7566-1A9B-439A-8DA7-AE5916A12094}"/>
              </a:ext>
            </a:extLst>
          </p:cNvPr>
          <p:cNvGrpSpPr/>
          <p:nvPr/>
        </p:nvGrpSpPr>
        <p:grpSpPr>
          <a:xfrm>
            <a:off x="6913808" y="1079270"/>
            <a:ext cx="1563867" cy="1611826"/>
            <a:chOff x="6913808" y="898509"/>
            <a:chExt cx="1563867" cy="1611826"/>
          </a:xfrm>
        </p:grpSpPr>
        <p:pic>
          <p:nvPicPr>
            <p:cNvPr id="27" name="Picture 26" descr="A close up of a logo&#10;&#10;Description automatically generated">
              <a:extLst>
                <a:ext uri="{FF2B5EF4-FFF2-40B4-BE49-F238E27FC236}">
                  <a16:creationId xmlns:a16="http://schemas.microsoft.com/office/drawing/2014/main" id="{CBE4E43B-D783-4AE9-B6F3-F4773A4FB35D}"/>
                </a:ext>
              </a:extLst>
            </p:cNvPr>
            <p:cNvPicPr>
              <a:picLocks noChangeAspect="1"/>
            </p:cNvPicPr>
            <p:nvPr/>
          </p:nvPicPr>
          <p:blipFill>
            <a:blip r:embed="rId3"/>
            <a:stretch>
              <a:fillRect/>
            </a:stretch>
          </p:blipFill>
          <p:spPr>
            <a:xfrm>
              <a:off x="6913808" y="898509"/>
              <a:ext cx="1563867" cy="1611826"/>
            </a:xfrm>
            <a:prstGeom prst="rect">
              <a:avLst/>
            </a:prstGeom>
          </p:spPr>
        </p:pic>
        <p:sp>
          <p:nvSpPr>
            <p:cNvPr id="28" name="TextBox 27">
              <a:extLst>
                <a:ext uri="{FF2B5EF4-FFF2-40B4-BE49-F238E27FC236}">
                  <a16:creationId xmlns:a16="http://schemas.microsoft.com/office/drawing/2014/main" id="{0E431BB9-A801-4EAA-BC67-830217AACEDE}"/>
                </a:ext>
              </a:extLst>
            </p:cNvPr>
            <p:cNvSpPr txBox="1"/>
            <p:nvPr/>
          </p:nvSpPr>
          <p:spPr>
            <a:xfrm>
              <a:off x="7046353" y="1418767"/>
              <a:ext cx="1296979"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Relationships</a:t>
              </a:r>
            </a:p>
          </p:txBody>
        </p:sp>
        <p:pic>
          <p:nvPicPr>
            <p:cNvPr id="29" name="Picture 28" descr="A picture containing clock&#10;&#10;Description automatically generated">
              <a:extLst>
                <a:ext uri="{FF2B5EF4-FFF2-40B4-BE49-F238E27FC236}">
                  <a16:creationId xmlns:a16="http://schemas.microsoft.com/office/drawing/2014/main" id="{856BAD7C-7157-4CD3-8223-01696669146E}"/>
                </a:ext>
              </a:extLst>
            </p:cNvPr>
            <p:cNvPicPr>
              <a:picLocks noChangeAspect="1"/>
            </p:cNvPicPr>
            <p:nvPr/>
          </p:nvPicPr>
          <p:blipFill>
            <a:blip r:embed="rId4"/>
            <a:stretch>
              <a:fillRect/>
            </a:stretch>
          </p:blipFill>
          <p:spPr>
            <a:xfrm>
              <a:off x="7414008" y="957828"/>
              <a:ext cx="561668" cy="561668"/>
            </a:xfrm>
            <a:prstGeom prst="rect">
              <a:avLst/>
            </a:prstGeom>
          </p:spPr>
        </p:pic>
      </p:grpSp>
    </p:spTree>
    <p:extLst>
      <p:ext uri="{BB962C8B-B14F-4D97-AF65-F5344CB8AC3E}">
        <p14:creationId xmlns:p14="http://schemas.microsoft.com/office/powerpoint/2010/main" val="21702997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52D3B44-E1B6-417E-A62D-870A3CE73AD9}"/>
              </a:ext>
            </a:extLst>
          </p:cNvPr>
          <p:cNvGrpSpPr/>
          <p:nvPr/>
        </p:nvGrpSpPr>
        <p:grpSpPr>
          <a:xfrm>
            <a:off x="0" y="-13"/>
            <a:ext cx="12192000" cy="839972"/>
            <a:chOff x="0" y="-13"/>
            <a:chExt cx="12192000" cy="839972"/>
          </a:xfrm>
        </p:grpSpPr>
        <p:sp>
          <p:nvSpPr>
            <p:cNvPr id="9" name="Rectangle 8">
              <a:extLst>
                <a:ext uri="{FF2B5EF4-FFF2-40B4-BE49-F238E27FC236}">
                  <a16:creationId xmlns:a16="http://schemas.microsoft.com/office/drawing/2014/main" id="{22629521-9DC5-4343-8BBB-172F77E4B2A4}"/>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6A25460-E7FF-4F6C-9793-F0F8CD663963}"/>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What Can School Do To Help Anita?</a:t>
              </a:r>
            </a:p>
          </p:txBody>
        </p:sp>
      </p:grpSp>
      <p:sp>
        <p:nvSpPr>
          <p:cNvPr id="4" name="Content Placeholder 2">
            <a:extLst>
              <a:ext uri="{FF2B5EF4-FFF2-40B4-BE49-F238E27FC236}">
                <a16:creationId xmlns:a16="http://schemas.microsoft.com/office/drawing/2014/main" id="{1E07B3ED-B0B0-4EA3-9914-32FC09D33D0E}"/>
              </a:ext>
            </a:extLst>
          </p:cNvPr>
          <p:cNvSpPr txBox="1">
            <a:spLocks/>
          </p:cNvSpPr>
          <p:nvPr/>
        </p:nvSpPr>
        <p:spPr>
          <a:xfrm>
            <a:off x="218573" y="1141049"/>
            <a:ext cx="4942974" cy="5524449"/>
          </a:xfrm>
          <a:prstGeom prst="rect">
            <a:avLst/>
          </a:prstGeom>
          <a:solidFill>
            <a:srgbClr val="E9E9E9"/>
          </a:solidFill>
          <a:ln w="38100">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Anita is in Year 9 at Secondary School. She was always a bubbly girl prior to the lockdown with Covid-19.</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Anita was at home during the lockdown and did not use the online education offer from school.</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On her return in September you notice that she seems low, and not her usual self, maybe lost some weight, not looking well.</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She seems to be avoiding her friends and her mind seems to wander in class – a change.</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She can’t seem to get her thoughts together.</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3 weeks later things seem to be getting worse, not better.</a:t>
            </a:r>
          </a:p>
        </p:txBody>
      </p:sp>
      <p:grpSp>
        <p:nvGrpSpPr>
          <p:cNvPr id="35" name="Group 34">
            <a:extLst>
              <a:ext uri="{FF2B5EF4-FFF2-40B4-BE49-F238E27FC236}">
                <a16:creationId xmlns:a16="http://schemas.microsoft.com/office/drawing/2014/main" id="{6B82D8AF-3577-442A-9AE1-3D02F4E8DBC7}"/>
              </a:ext>
            </a:extLst>
          </p:cNvPr>
          <p:cNvGrpSpPr/>
          <p:nvPr/>
        </p:nvGrpSpPr>
        <p:grpSpPr>
          <a:xfrm>
            <a:off x="6910808" y="1027441"/>
            <a:ext cx="1563890" cy="1663655"/>
            <a:chOff x="5364797" y="846680"/>
            <a:chExt cx="1563890" cy="1663655"/>
          </a:xfrm>
        </p:grpSpPr>
        <p:pic>
          <p:nvPicPr>
            <p:cNvPr id="36" name="Picture 35" descr="A close up of a logo&#10;&#10;Description automatically generated">
              <a:extLst>
                <a:ext uri="{FF2B5EF4-FFF2-40B4-BE49-F238E27FC236}">
                  <a16:creationId xmlns:a16="http://schemas.microsoft.com/office/drawing/2014/main" id="{2DD6FEDE-F1D5-48D2-A9A7-16CCD1587F65}"/>
                </a:ext>
              </a:extLst>
            </p:cNvPr>
            <p:cNvPicPr>
              <a:picLocks noChangeAspect="1"/>
            </p:cNvPicPr>
            <p:nvPr/>
          </p:nvPicPr>
          <p:blipFill>
            <a:blip r:embed="rId3"/>
            <a:stretch>
              <a:fillRect/>
            </a:stretch>
          </p:blipFill>
          <p:spPr>
            <a:xfrm>
              <a:off x="5364797" y="898509"/>
              <a:ext cx="1563867" cy="1611826"/>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B32B58AA-BAEE-44F8-8A8D-35A4DFEAF56A}"/>
                </a:ext>
              </a:extLst>
            </p:cNvPr>
            <p:cNvPicPr>
              <a:picLocks noChangeAspect="1"/>
            </p:cNvPicPr>
            <p:nvPr/>
          </p:nvPicPr>
          <p:blipFill>
            <a:blip r:embed="rId4"/>
            <a:stretch>
              <a:fillRect/>
            </a:stretch>
          </p:blipFill>
          <p:spPr>
            <a:xfrm>
              <a:off x="5788787" y="846680"/>
              <a:ext cx="724682" cy="724682"/>
            </a:xfrm>
            <a:prstGeom prst="rect">
              <a:avLst/>
            </a:prstGeom>
          </p:spPr>
        </p:pic>
        <p:sp>
          <p:nvSpPr>
            <p:cNvPr id="38" name="TextBox 37">
              <a:extLst>
                <a:ext uri="{FF2B5EF4-FFF2-40B4-BE49-F238E27FC236}">
                  <a16:creationId xmlns:a16="http://schemas.microsoft.com/office/drawing/2014/main" id="{E4A270EC-1952-402B-ADCA-2BEA57C5574D}"/>
                </a:ext>
              </a:extLst>
            </p:cNvPr>
            <p:cNvSpPr txBox="1"/>
            <p:nvPr/>
          </p:nvSpPr>
          <p:spPr>
            <a:xfrm>
              <a:off x="5451191" y="1418767"/>
              <a:ext cx="1477496"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Recognition</a:t>
              </a:r>
            </a:p>
          </p:txBody>
        </p:sp>
      </p:grpSp>
      <p:grpSp>
        <p:nvGrpSpPr>
          <p:cNvPr id="39" name="Group 38">
            <a:extLst>
              <a:ext uri="{FF2B5EF4-FFF2-40B4-BE49-F238E27FC236}">
                <a16:creationId xmlns:a16="http://schemas.microsoft.com/office/drawing/2014/main" id="{FEA7DE7C-0FFE-4C47-BBC6-83B2C70098A0}"/>
              </a:ext>
            </a:extLst>
          </p:cNvPr>
          <p:cNvGrpSpPr/>
          <p:nvPr/>
        </p:nvGrpSpPr>
        <p:grpSpPr>
          <a:xfrm>
            <a:off x="8450134" y="1079270"/>
            <a:ext cx="1563867" cy="1611826"/>
            <a:chOff x="8464882" y="3149733"/>
            <a:chExt cx="1563867" cy="1611826"/>
          </a:xfrm>
        </p:grpSpPr>
        <p:pic>
          <p:nvPicPr>
            <p:cNvPr id="40" name="Picture 39" descr="A close up of a logo&#10;&#10;Description automatically generated">
              <a:extLst>
                <a:ext uri="{FF2B5EF4-FFF2-40B4-BE49-F238E27FC236}">
                  <a16:creationId xmlns:a16="http://schemas.microsoft.com/office/drawing/2014/main" id="{2085B10F-E586-4193-9BBE-1A1EF7C92461}"/>
                </a:ext>
              </a:extLst>
            </p:cNvPr>
            <p:cNvPicPr>
              <a:picLocks noChangeAspect="1"/>
            </p:cNvPicPr>
            <p:nvPr/>
          </p:nvPicPr>
          <p:blipFill>
            <a:blip r:embed="rId3"/>
            <a:stretch>
              <a:fillRect/>
            </a:stretch>
          </p:blipFill>
          <p:spPr>
            <a:xfrm>
              <a:off x="8464882" y="3149733"/>
              <a:ext cx="1563867" cy="1611826"/>
            </a:xfrm>
            <a:prstGeom prst="rect">
              <a:avLst/>
            </a:prstGeom>
          </p:spPr>
        </p:pic>
        <p:sp>
          <p:nvSpPr>
            <p:cNvPr id="41" name="TextBox 40">
              <a:extLst>
                <a:ext uri="{FF2B5EF4-FFF2-40B4-BE49-F238E27FC236}">
                  <a16:creationId xmlns:a16="http://schemas.microsoft.com/office/drawing/2014/main" id="{65090E1A-C137-4927-8ED0-47D2B5BD0DEC}"/>
                </a:ext>
              </a:extLst>
            </p:cNvPr>
            <p:cNvSpPr txBox="1"/>
            <p:nvPr/>
          </p:nvSpPr>
          <p:spPr>
            <a:xfrm>
              <a:off x="8691782" y="3665471"/>
              <a:ext cx="1110065"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Resilience</a:t>
              </a:r>
            </a:p>
          </p:txBody>
        </p:sp>
        <p:pic>
          <p:nvPicPr>
            <p:cNvPr id="42" name="Picture 41" descr="A close up of a logo&#10;&#10;Description automatically generated">
              <a:extLst>
                <a:ext uri="{FF2B5EF4-FFF2-40B4-BE49-F238E27FC236}">
                  <a16:creationId xmlns:a16="http://schemas.microsoft.com/office/drawing/2014/main" id="{EB4EB1FF-1B68-4998-88B9-B7A5C09E0946}"/>
                </a:ext>
              </a:extLst>
            </p:cNvPr>
            <p:cNvPicPr>
              <a:picLocks noChangeAspect="1"/>
            </p:cNvPicPr>
            <p:nvPr/>
          </p:nvPicPr>
          <p:blipFill>
            <a:blip r:embed="rId5"/>
            <a:stretch>
              <a:fillRect/>
            </a:stretch>
          </p:blipFill>
          <p:spPr>
            <a:xfrm>
              <a:off x="8978004" y="3203837"/>
              <a:ext cx="550415" cy="550415"/>
            </a:xfrm>
            <a:prstGeom prst="rect">
              <a:avLst/>
            </a:prstGeom>
          </p:spPr>
        </p:pic>
      </p:grpSp>
      <p:grpSp>
        <p:nvGrpSpPr>
          <p:cNvPr id="43" name="Group 42">
            <a:extLst>
              <a:ext uri="{FF2B5EF4-FFF2-40B4-BE49-F238E27FC236}">
                <a16:creationId xmlns:a16="http://schemas.microsoft.com/office/drawing/2014/main" id="{EB25C049-16FE-4476-A737-E0289FBAF6A2}"/>
              </a:ext>
            </a:extLst>
          </p:cNvPr>
          <p:cNvGrpSpPr/>
          <p:nvPr/>
        </p:nvGrpSpPr>
        <p:grpSpPr>
          <a:xfrm>
            <a:off x="5361219" y="1079270"/>
            <a:ext cx="1563867" cy="1611826"/>
            <a:chOff x="6913808" y="898509"/>
            <a:chExt cx="1563867" cy="1611826"/>
          </a:xfrm>
        </p:grpSpPr>
        <p:pic>
          <p:nvPicPr>
            <p:cNvPr id="44" name="Picture 43" descr="A close up of a logo&#10;&#10;Description automatically generated">
              <a:extLst>
                <a:ext uri="{FF2B5EF4-FFF2-40B4-BE49-F238E27FC236}">
                  <a16:creationId xmlns:a16="http://schemas.microsoft.com/office/drawing/2014/main" id="{79ADF973-DE81-4C47-8CD6-2534CF53A47E}"/>
                </a:ext>
              </a:extLst>
            </p:cNvPr>
            <p:cNvPicPr>
              <a:picLocks noChangeAspect="1"/>
            </p:cNvPicPr>
            <p:nvPr/>
          </p:nvPicPr>
          <p:blipFill>
            <a:blip r:embed="rId3"/>
            <a:stretch>
              <a:fillRect/>
            </a:stretch>
          </p:blipFill>
          <p:spPr>
            <a:xfrm>
              <a:off x="6913808" y="898509"/>
              <a:ext cx="1563867" cy="1611826"/>
            </a:xfrm>
            <a:prstGeom prst="rect">
              <a:avLst/>
            </a:prstGeom>
          </p:spPr>
        </p:pic>
        <p:sp>
          <p:nvSpPr>
            <p:cNvPr id="45" name="TextBox 44">
              <a:extLst>
                <a:ext uri="{FF2B5EF4-FFF2-40B4-BE49-F238E27FC236}">
                  <a16:creationId xmlns:a16="http://schemas.microsoft.com/office/drawing/2014/main" id="{A9514E29-8BF8-4445-9B73-02DA4B3C55B2}"/>
                </a:ext>
              </a:extLst>
            </p:cNvPr>
            <p:cNvSpPr txBox="1"/>
            <p:nvPr/>
          </p:nvSpPr>
          <p:spPr>
            <a:xfrm>
              <a:off x="7046353" y="1418767"/>
              <a:ext cx="1296979"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Relationships</a:t>
              </a:r>
            </a:p>
          </p:txBody>
        </p:sp>
        <p:pic>
          <p:nvPicPr>
            <p:cNvPr id="46" name="Picture 45" descr="A picture containing clock&#10;&#10;Description automatically generated">
              <a:extLst>
                <a:ext uri="{FF2B5EF4-FFF2-40B4-BE49-F238E27FC236}">
                  <a16:creationId xmlns:a16="http://schemas.microsoft.com/office/drawing/2014/main" id="{9A09314A-D930-435C-8681-D9A4C6E6942E}"/>
                </a:ext>
              </a:extLst>
            </p:cNvPr>
            <p:cNvPicPr>
              <a:picLocks noChangeAspect="1"/>
            </p:cNvPicPr>
            <p:nvPr/>
          </p:nvPicPr>
          <p:blipFill>
            <a:blip r:embed="rId6"/>
            <a:stretch>
              <a:fillRect/>
            </a:stretch>
          </p:blipFill>
          <p:spPr>
            <a:xfrm>
              <a:off x="7414008" y="957828"/>
              <a:ext cx="561668" cy="561668"/>
            </a:xfrm>
            <a:prstGeom prst="rect">
              <a:avLst/>
            </a:prstGeom>
          </p:spPr>
        </p:pic>
      </p:grpSp>
      <p:sp>
        <p:nvSpPr>
          <p:cNvPr id="47" name="Content Placeholder 2">
            <a:extLst>
              <a:ext uri="{FF2B5EF4-FFF2-40B4-BE49-F238E27FC236}">
                <a16:creationId xmlns:a16="http://schemas.microsoft.com/office/drawing/2014/main" id="{E4A533CD-2E46-4326-B8E5-350121FD3082}"/>
              </a:ext>
            </a:extLst>
          </p:cNvPr>
          <p:cNvSpPr txBox="1">
            <a:spLocks/>
          </p:cNvSpPr>
          <p:nvPr/>
        </p:nvSpPr>
        <p:spPr>
          <a:xfrm>
            <a:off x="5388447" y="1877620"/>
            <a:ext cx="6608630" cy="2342408"/>
          </a:xfrm>
          <a:prstGeom prst="rect">
            <a:avLst/>
          </a:prstGeom>
          <a:solidFill>
            <a:srgbClr val="293C6C"/>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00000"/>
              </a:lnSpc>
              <a:spcBef>
                <a:spcPts val="0"/>
              </a:spcBef>
              <a:buClr>
                <a:schemeClr val="bg1"/>
              </a:buClr>
              <a:buFont typeface="Arial" panose="020B0604020202020204" pitchFamily="34" charset="0"/>
              <a:buNone/>
            </a:pPr>
            <a:r>
              <a:rPr lang="en-GB" sz="1800" dirty="0">
                <a:latin typeface="Open Sans" panose="020B0606030504020204" pitchFamily="34" charset="0"/>
                <a:ea typeface="Open Sans" panose="020B0606030504020204" pitchFamily="34" charset="0"/>
                <a:cs typeface="Open Sans" panose="020B0606030504020204" pitchFamily="34" charset="0"/>
              </a:rPr>
              <a:t>Consider how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peers</a:t>
            </a:r>
            <a:r>
              <a:rPr lang="en-GB" sz="1800" dirty="0">
                <a:latin typeface="Open Sans" panose="020B0606030504020204" pitchFamily="34" charset="0"/>
                <a:ea typeface="Open Sans" panose="020B0606030504020204" pitchFamily="34" charset="0"/>
                <a:cs typeface="Open Sans" panose="020B0606030504020204" pitchFamily="34" charset="0"/>
              </a:rPr>
              <a:t> might help, for example being paired up with a friend to help in class, drama or sport.</a:t>
            </a:r>
          </a:p>
          <a:p>
            <a:pPr marL="0" indent="0">
              <a:lnSpc>
                <a:spcPct val="100000"/>
              </a:lnSpc>
              <a:spcBef>
                <a:spcPts val="0"/>
              </a:spcBef>
              <a:buClr>
                <a:schemeClr val="bg1"/>
              </a:buClr>
              <a:buFont typeface="Arial" panose="020B0604020202020204" pitchFamily="34" charse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800" dirty="0">
                <a:latin typeface="Open Sans" panose="020B0606030504020204" pitchFamily="34" charset="0"/>
                <a:ea typeface="Open Sans" panose="020B0606030504020204" pitchFamily="34" charset="0"/>
                <a:cs typeface="Open Sans" panose="020B0606030504020204" pitchFamily="34" charset="0"/>
              </a:rPr>
              <a:t>Help to re-establish her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confidence in small steps </a:t>
            </a:r>
            <a:r>
              <a:rPr lang="en-GB" sz="1800" dirty="0">
                <a:latin typeface="Open Sans" panose="020B0606030504020204" pitchFamily="34" charset="0"/>
                <a:ea typeface="Open Sans" panose="020B0606030504020204" pitchFamily="34" charset="0"/>
                <a:cs typeface="Open Sans" panose="020B0606030504020204" pitchFamily="34" charset="0"/>
              </a:rPr>
              <a:t>in class and overcome fears she had from lockdown.</a:t>
            </a:r>
          </a:p>
          <a:p>
            <a:pPr marL="0" indent="0">
              <a:lnSpc>
                <a:spcPct val="100000"/>
              </a:lnSpc>
              <a:spcBef>
                <a:spcPts val="0"/>
              </a:spcBef>
              <a:buClr>
                <a:schemeClr val="bg1"/>
              </a:buClr>
              <a:buFont typeface="Arial" panose="020B0604020202020204" pitchFamily="34" charse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Let her know </a:t>
            </a:r>
            <a:r>
              <a:rPr lang="en-GB" sz="1800" dirty="0">
                <a:latin typeface="Open Sans" panose="020B0606030504020204" pitchFamily="34" charset="0"/>
                <a:ea typeface="Open Sans" panose="020B0606030504020204" pitchFamily="34" charset="0"/>
                <a:cs typeface="Open Sans" panose="020B0606030504020204" pitchFamily="34" charset="0"/>
              </a:rPr>
              <a:t>she is supported and you are looking out for her.</a:t>
            </a:r>
          </a:p>
        </p:txBody>
      </p:sp>
      <p:grpSp>
        <p:nvGrpSpPr>
          <p:cNvPr id="48" name="Group 47">
            <a:extLst>
              <a:ext uri="{FF2B5EF4-FFF2-40B4-BE49-F238E27FC236}">
                <a16:creationId xmlns:a16="http://schemas.microsoft.com/office/drawing/2014/main" id="{DDC0A640-647C-42C2-9BF8-39A51A241484}"/>
              </a:ext>
            </a:extLst>
          </p:cNvPr>
          <p:cNvGrpSpPr/>
          <p:nvPr/>
        </p:nvGrpSpPr>
        <p:grpSpPr>
          <a:xfrm>
            <a:off x="5361219" y="4216272"/>
            <a:ext cx="1563890" cy="1663655"/>
            <a:chOff x="5364797" y="846680"/>
            <a:chExt cx="1563890" cy="1663655"/>
          </a:xfrm>
        </p:grpSpPr>
        <p:pic>
          <p:nvPicPr>
            <p:cNvPr id="49" name="Picture 48" descr="A close up of a logo&#10;&#10;Description automatically generated">
              <a:extLst>
                <a:ext uri="{FF2B5EF4-FFF2-40B4-BE49-F238E27FC236}">
                  <a16:creationId xmlns:a16="http://schemas.microsoft.com/office/drawing/2014/main" id="{EBEA4A20-DDDD-47F7-963A-D04E82122943}"/>
                </a:ext>
              </a:extLst>
            </p:cNvPr>
            <p:cNvPicPr>
              <a:picLocks noChangeAspect="1"/>
            </p:cNvPicPr>
            <p:nvPr/>
          </p:nvPicPr>
          <p:blipFill>
            <a:blip r:embed="rId3"/>
            <a:stretch>
              <a:fillRect/>
            </a:stretch>
          </p:blipFill>
          <p:spPr>
            <a:xfrm>
              <a:off x="5364797" y="898509"/>
              <a:ext cx="1563867" cy="1611826"/>
            </a:xfrm>
            <a:prstGeom prst="rect">
              <a:avLst/>
            </a:prstGeom>
          </p:spPr>
        </p:pic>
        <p:pic>
          <p:nvPicPr>
            <p:cNvPr id="50" name="Picture 49" descr="A picture containing drawing&#10;&#10;Description automatically generated">
              <a:extLst>
                <a:ext uri="{FF2B5EF4-FFF2-40B4-BE49-F238E27FC236}">
                  <a16:creationId xmlns:a16="http://schemas.microsoft.com/office/drawing/2014/main" id="{9425FE56-7900-41C7-B58D-9B15910FCBD4}"/>
                </a:ext>
              </a:extLst>
            </p:cNvPr>
            <p:cNvPicPr>
              <a:picLocks noChangeAspect="1"/>
            </p:cNvPicPr>
            <p:nvPr/>
          </p:nvPicPr>
          <p:blipFill>
            <a:blip r:embed="rId4"/>
            <a:stretch>
              <a:fillRect/>
            </a:stretch>
          </p:blipFill>
          <p:spPr>
            <a:xfrm>
              <a:off x="5788787" y="846680"/>
              <a:ext cx="724682" cy="724682"/>
            </a:xfrm>
            <a:prstGeom prst="rect">
              <a:avLst/>
            </a:prstGeom>
          </p:spPr>
        </p:pic>
        <p:sp>
          <p:nvSpPr>
            <p:cNvPr id="51" name="TextBox 50">
              <a:extLst>
                <a:ext uri="{FF2B5EF4-FFF2-40B4-BE49-F238E27FC236}">
                  <a16:creationId xmlns:a16="http://schemas.microsoft.com/office/drawing/2014/main" id="{B874F0E0-0528-409A-B238-339AA7D43A5A}"/>
                </a:ext>
              </a:extLst>
            </p:cNvPr>
            <p:cNvSpPr txBox="1"/>
            <p:nvPr/>
          </p:nvSpPr>
          <p:spPr>
            <a:xfrm>
              <a:off x="5451191" y="1418767"/>
              <a:ext cx="1477496"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Recognition</a:t>
              </a:r>
            </a:p>
          </p:txBody>
        </p:sp>
      </p:grpSp>
      <p:grpSp>
        <p:nvGrpSpPr>
          <p:cNvPr id="52" name="Group 51">
            <a:extLst>
              <a:ext uri="{FF2B5EF4-FFF2-40B4-BE49-F238E27FC236}">
                <a16:creationId xmlns:a16="http://schemas.microsoft.com/office/drawing/2014/main" id="{01890B73-34AB-4471-A91B-7AF2A103CBD8}"/>
              </a:ext>
            </a:extLst>
          </p:cNvPr>
          <p:cNvGrpSpPr/>
          <p:nvPr/>
        </p:nvGrpSpPr>
        <p:grpSpPr>
          <a:xfrm>
            <a:off x="6910808" y="4257421"/>
            <a:ext cx="1563867" cy="1622506"/>
            <a:chOff x="6916819" y="1112786"/>
            <a:chExt cx="1563867" cy="1622506"/>
          </a:xfrm>
        </p:grpSpPr>
        <p:pic>
          <p:nvPicPr>
            <p:cNvPr id="53" name="Picture 52" descr="A close up of a logo&#10;&#10;Description automatically generated">
              <a:extLst>
                <a:ext uri="{FF2B5EF4-FFF2-40B4-BE49-F238E27FC236}">
                  <a16:creationId xmlns:a16="http://schemas.microsoft.com/office/drawing/2014/main" id="{47FB0A62-775A-4F1A-A84A-78047DEEAE03}"/>
                </a:ext>
              </a:extLst>
            </p:cNvPr>
            <p:cNvPicPr>
              <a:picLocks noChangeAspect="1"/>
            </p:cNvPicPr>
            <p:nvPr/>
          </p:nvPicPr>
          <p:blipFill>
            <a:blip r:embed="rId3"/>
            <a:stretch>
              <a:fillRect/>
            </a:stretch>
          </p:blipFill>
          <p:spPr>
            <a:xfrm>
              <a:off x="6916819" y="1123466"/>
              <a:ext cx="1563867" cy="1611826"/>
            </a:xfrm>
            <a:prstGeom prst="rect">
              <a:avLst/>
            </a:prstGeom>
          </p:spPr>
        </p:pic>
        <p:pic>
          <p:nvPicPr>
            <p:cNvPr id="54" name="Picture 53" descr="A picture containing object, clock, window&#10;&#10;Description automatically generated">
              <a:extLst>
                <a:ext uri="{FF2B5EF4-FFF2-40B4-BE49-F238E27FC236}">
                  <a16:creationId xmlns:a16="http://schemas.microsoft.com/office/drawing/2014/main" id="{FAA62A33-F1E7-402B-A112-D48377F7890F}"/>
                </a:ext>
              </a:extLst>
            </p:cNvPr>
            <p:cNvPicPr>
              <a:picLocks noChangeAspect="1"/>
            </p:cNvPicPr>
            <p:nvPr/>
          </p:nvPicPr>
          <p:blipFill>
            <a:blip r:embed="rId7"/>
            <a:stretch>
              <a:fillRect/>
            </a:stretch>
          </p:blipFill>
          <p:spPr>
            <a:xfrm>
              <a:off x="7377447" y="1112786"/>
              <a:ext cx="654063" cy="654063"/>
            </a:xfrm>
            <a:prstGeom prst="rect">
              <a:avLst/>
            </a:prstGeom>
          </p:spPr>
        </p:pic>
        <p:sp>
          <p:nvSpPr>
            <p:cNvPr id="55" name="TextBox 54">
              <a:extLst>
                <a:ext uri="{FF2B5EF4-FFF2-40B4-BE49-F238E27FC236}">
                  <a16:creationId xmlns:a16="http://schemas.microsoft.com/office/drawing/2014/main" id="{F10B8C51-92D9-47A3-8795-11CA3084D812}"/>
                </a:ext>
              </a:extLst>
            </p:cNvPr>
            <p:cNvSpPr txBox="1"/>
            <p:nvPr/>
          </p:nvSpPr>
          <p:spPr>
            <a:xfrm>
              <a:off x="7143882" y="1651771"/>
              <a:ext cx="1110065"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Regulation</a:t>
              </a:r>
            </a:p>
          </p:txBody>
        </p:sp>
      </p:grpSp>
      <p:sp>
        <p:nvSpPr>
          <p:cNvPr id="2" name="Content Placeholder 2">
            <a:extLst>
              <a:ext uri="{FF2B5EF4-FFF2-40B4-BE49-F238E27FC236}">
                <a16:creationId xmlns:a16="http://schemas.microsoft.com/office/drawing/2014/main" id="{3F83CFBD-63E4-48F8-B109-D4F8578975A7}"/>
              </a:ext>
            </a:extLst>
          </p:cNvPr>
          <p:cNvSpPr txBox="1">
            <a:spLocks/>
          </p:cNvSpPr>
          <p:nvPr/>
        </p:nvSpPr>
        <p:spPr>
          <a:xfrm>
            <a:off x="5388447" y="5074014"/>
            <a:ext cx="6608630" cy="1591484"/>
          </a:xfrm>
          <a:prstGeom prst="rect">
            <a:avLst/>
          </a:prstGeom>
          <a:solidFill>
            <a:srgbClr val="293C6C"/>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00000"/>
              </a:lnSpc>
              <a:spcBef>
                <a:spcPts val="0"/>
              </a:spcBef>
              <a:buClr>
                <a:schemeClr val="bg1"/>
              </a:buClr>
              <a:buFont typeface="Arial" panose="020B0604020202020204" pitchFamily="34" charset="0"/>
              <a:buNone/>
            </a:pP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Alert other teachers </a:t>
            </a:r>
            <a:r>
              <a:rPr lang="en-GB" sz="1800" dirty="0">
                <a:latin typeface="Open Sans" panose="020B0606030504020204" pitchFamily="34" charset="0"/>
                <a:ea typeface="Open Sans" panose="020B0606030504020204" pitchFamily="34" charset="0"/>
                <a:cs typeface="Open Sans" panose="020B0606030504020204" pitchFamily="34" charset="0"/>
              </a:rPr>
              <a:t>with Anita’s permission.</a:t>
            </a:r>
          </a:p>
          <a:p>
            <a:pPr marL="0" indent="0">
              <a:lnSpc>
                <a:spcPct val="100000"/>
              </a:lnSpc>
              <a:spcBef>
                <a:spcPts val="0"/>
              </a:spcBef>
              <a:buClr>
                <a:schemeClr val="bg1"/>
              </a:buClr>
              <a:buFont typeface="Arial" panose="020B0604020202020204" pitchFamily="34" charse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800" dirty="0">
                <a:latin typeface="Open Sans" panose="020B0606030504020204" pitchFamily="34" charset="0"/>
                <a:ea typeface="Open Sans" panose="020B0606030504020204" pitchFamily="34" charset="0"/>
                <a:cs typeface="Open Sans" panose="020B0606030504020204" pitchFamily="34" charset="0"/>
              </a:rPr>
              <a:t>If Anita’s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mood</a:t>
            </a:r>
            <a:r>
              <a:rPr lang="en-GB" sz="1800" dirty="0">
                <a:latin typeface="Open Sans" panose="020B0606030504020204" pitchFamily="34" charset="0"/>
                <a:ea typeface="Open Sans" panose="020B0606030504020204" pitchFamily="34" charset="0"/>
                <a:cs typeface="Open Sans" panose="020B0606030504020204" pitchFamily="34" charset="0"/>
              </a:rPr>
              <a:t> does not improve consider further supports, such as school counsellor if available.</a:t>
            </a:r>
          </a:p>
        </p:txBody>
      </p:sp>
    </p:spTree>
    <p:extLst>
      <p:ext uri="{BB962C8B-B14F-4D97-AF65-F5344CB8AC3E}">
        <p14:creationId xmlns:p14="http://schemas.microsoft.com/office/powerpoint/2010/main" val="36165454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52D3B44-E1B6-417E-A62D-870A3CE73AD9}"/>
              </a:ext>
            </a:extLst>
          </p:cNvPr>
          <p:cNvGrpSpPr/>
          <p:nvPr/>
        </p:nvGrpSpPr>
        <p:grpSpPr>
          <a:xfrm>
            <a:off x="0" y="-13"/>
            <a:ext cx="12192000" cy="839972"/>
            <a:chOff x="0" y="-13"/>
            <a:chExt cx="12192000" cy="839972"/>
          </a:xfrm>
        </p:grpSpPr>
        <p:sp>
          <p:nvSpPr>
            <p:cNvPr id="9" name="Rectangle 8">
              <a:extLst>
                <a:ext uri="{FF2B5EF4-FFF2-40B4-BE49-F238E27FC236}">
                  <a16:creationId xmlns:a16="http://schemas.microsoft.com/office/drawing/2014/main" id="{22629521-9DC5-4343-8BBB-172F77E4B2A4}"/>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6A25460-E7FF-4F6C-9793-F0F8CD663963}"/>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What Can Anita’s Parents/Carers Can Do To Help?</a:t>
              </a:r>
            </a:p>
          </p:txBody>
        </p:sp>
      </p:grpSp>
      <p:sp>
        <p:nvSpPr>
          <p:cNvPr id="4" name="Content Placeholder 2">
            <a:extLst>
              <a:ext uri="{FF2B5EF4-FFF2-40B4-BE49-F238E27FC236}">
                <a16:creationId xmlns:a16="http://schemas.microsoft.com/office/drawing/2014/main" id="{1E07B3ED-B0B0-4EA3-9914-32FC09D33D0E}"/>
              </a:ext>
            </a:extLst>
          </p:cNvPr>
          <p:cNvSpPr txBox="1">
            <a:spLocks/>
          </p:cNvSpPr>
          <p:nvPr/>
        </p:nvSpPr>
        <p:spPr>
          <a:xfrm>
            <a:off x="218573" y="1141049"/>
            <a:ext cx="4942974" cy="5524449"/>
          </a:xfrm>
          <a:prstGeom prst="rect">
            <a:avLst/>
          </a:prstGeom>
          <a:solidFill>
            <a:srgbClr val="E9E9E9"/>
          </a:solidFill>
          <a:ln w="38100">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Anita is in Year 9 at Secondary School. She was always a bubbly girl prior to the lockdown with Covid-19.</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Anita was at home during the lockdown and did not use the online education offer from school.</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On her return in September you notice that she seems low, and not her usual self, maybe lost some weight, not looking well.</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She seems to be avoiding her friends and her mind seems to wander in class – a change.</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She can’t seem to get her thoughts together.</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3 weeks later things seem to be getting worse, not better.</a:t>
            </a:r>
          </a:p>
        </p:txBody>
      </p:sp>
      <p:grpSp>
        <p:nvGrpSpPr>
          <p:cNvPr id="19" name="Group 18">
            <a:extLst>
              <a:ext uri="{FF2B5EF4-FFF2-40B4-BE49-F238E27FC236}">
                <a16:creationId xmlns:a16="http://schemas.microsoft.com/office/drawing/2014/main" id="{FE180A66-9708-46AE-9360-9A9645FD527A}"/>
              </a:ext>
            </a:extLst>
          </p:cNvPr>
          <p:cNvGrpSpPr/>
          <p:nvPr/>
        </p:nvGrpSpPr>
        <p:grpSpPr>
          <a:xfrm>
            <a:off x="6899917" y="1080477"/>
            <a:ext cx="1563867" cy="1611826"/>
            <a:chOff x="6899917" y="899726"/>
            <a:chExt cx="1563867" cy="1611826"/>
          </a:xfrm>
        </p:grpSpPr>
        <p:pic>
          <p:nvPicPr>
            <p:cNvPr id="20" name="Picture 19" descr="A close up of a logo&#10;&#10;Description automatically generated">
              <a:extLst>
                <a:ext uri="{FF2B5EF4-FFF2-40B4-BE49-F238E27FC236}">
                  <a16:creationId xmlns:a16="http://schemas.microsoft.com/office/drawing/2014/main" id="{2976803E-FCF7-4380-9912-01736289520E}"/>
                </a:ext>
              </a:extLst>
            </p:cNvPr>
            <p:cNvPicPr>
              <a:picLocks noChangeAspect="1"/>
            </p:cNvPicPr>
            <p:nvPr/>
          </p:nvPicPr>
          <p:blipFill>
            <a:blip r:embed="rId3"/>
            <a:stretch>
              <a:fillRect/>
            </a:stretch>
          </p:blipFill>
          <p:spPr>
            <a:xfrm>
              <a:off x="6899917" y="899726"/>
              <a:ext cx="1563867" cy="1611826"/>
            </a:xfrm>
            <a:prstGeom prst="rect">
              <a:avLst/>
            </a:prstGeom>
          </p:spPr>
        </p:pic>
        <p:sp>
          <p:nvSpPr>
            <p:cNvPr id="21" name="TextBox 20">
              <a:extLst>
                <a:ext uri="{FF2B5EF4-FFF2-40B4-BE49-F238E27FC236}">
                  <a16:creationId xmlns:a16="http://schemas.microsoft.com/office/drawing/2014/main" id="{9AEAB02D-1CDD-4D12-B728-85FA225F74E5}"/>
                </a:ext>
              </a:extLst>
            </p:cNvPr>
            <p:cNvSpPr txBox="1"/>
            <p:nvPr/>
          </p:nvSpPr>
          <p:spPr>
            <a:xfrm>
              <a:off x="7032462" y="1415280"/>
              <a:ext cx="1296979"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Relationships</a:t>
              </a:r>
            </a:p>
          </p:txBody>
        </p:sp>
        <p:pic>
          <p:nvPicPr>
            <p:cNvPr id="22" name="Picture 21" descr="A picture containing clock&#10;&#10;Description automatically generated">
              <a:extLst>
                <a:ext uri="{FF2B5EF4-FFF2-40B4-BE49-F238E27FC236}">
                  <a16:creationId xmlns:a16="http://schemas.microsoft.com/office/drawing/2014/main" id="{627B5671-CD85-4C1A-B748-C598C6CD9ED5}"/>
                </a:ext>
              </a:extLst>
            </p:cNvPr>
            <p:cNvPicPr>
              <a:picLocks noChangeAspect="1"/>
            </p:cNvPicPr>
            <p:nvPr/>
          </p:nvPicPr>
          <p:blipFill>
            <a:blip r:embed="rId4"/>
            <a:stretch>
              <a:fillRect/>
            </a:stretch>
          </p:blipFill>
          <p:spPr>
            <a:xfrm>
              <a:off x="7400117" y="959045"/>
              <a:ext cx="561668" cy="561668"/>
            </a:xfrm>
            <a:prstGeom prst="rect">
              <a:avLst/>
            </a:prstGeom>
          </p:spPr>
        </p:pic>
      </p:grpSp>
      <p:grpSp>
        <p:nvGrpSpPr>
          <p:cNvPr id="23" name="Group 22">
            <a:extLst>
              <a:ext uri="{FF2B5EF4-FFF2-40B4-BE49-F238E27FC236}">
                <a16:creationId xmlns:a16="http://schemas.microsoft.com/office/drawing/2014/main" id="{BE3DFD84-A5F8-4883-AAB2-6B550E515F6A}"/>
              </a:ext>
            </a:extLst>
          </p:cNvPr>
          <p:cNvGrpSpPr/>
          <p:nvPr/>
        </p:nvGrpSpPr>
        <p:grpSpPr>
          <a:xfrm>
            <a:off x="5336050" y="1028648"/>
            <a:ext cx="1563890" cy="1663655"/>
            <a:chOff x="5336050" y="847897"/>
            <a:chExt cx="1563890" cy="1663655"/>
          </a:xfrm>
        </p:grpSpPr>
        <p:pic>
          <p:nvPicPr>
            <p:cNvPr id="24" name="Picture 23" descr="A close up of a logo&#10;&#10;Description automatically generated">
              <a:extLst>
                <a:ext uri="{FF2B5EF4-FFF2-40B4-BE49-F238E27FC236}">
                  <a16:creationId xmlns:a16="http://schemas.microsoft.com/office/drawing/2014/main" id="{FC6A0DB6-90C4-446A-868F-9180066F77B7}"/>
                </a:ext>
              </a:extLst>
            </p:cNvPr>
            <p:cNvPicPr>
              <a:picLocks noChangeAspect="1"/>
            </p:cNvPicPr>
            <p:nvPr/>
          </p:nvPicPr>
          <p:blipFill>
            <a:blip r:embed="rId3"/>
            <a:stretch>
              <a:fillRect/>
            </a:stretch>
          </p:blipFill>
          <p:spPr>
            <a:xfrm>
              <a:off x="5336050" y="899726"/>
              <a:ext cx="1563867" cy="1611826"/>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9EF80660-1AB0-4FA8-AE58-E74E83461CAF}"/>
                </a:ext>
              </a:extLst>
            </p:cNvPr>
            <p:cNvPicPr>
              <a:picLocks noChangeAspect="1"/>
            </p:cNvPicPr>
            <p:nvPr/>
          </p:nvPicPr>
          <p:blipFill>
            <a:blip r:embed="rId5"/>
            <a:stretch>
              <a:fillRect/>
            </a:stretch>
          </p:blipFill>
          <p:spPr>
            <a:xfrm>
              <a:off x="5736542" y="847897"/>
              <a:ext cx="762883" cy="762883"/>
            </a:xfrm>
            <a:prstGeom prst="rect">
              <a:avLst/>
            </a:prstGeom>
          </p:spPr>
        </p:pic>
        <p:sp>
          <p:nvSpPr>
            <p:cNvPr id="26" name="TextBox 25">
              <a:extLst>
                <a:ext uri="{FF2B5EF4-FFF2-40B4-BE49-F238E27FC236}">
                  <a16:creationId xmlns:a16="http://schemas.microsoft.com/office/drawing/2014/main" id="{8B05C6D0-A2A9-47CC-9D7F-D7E5EA9F1147}"/>
                </a:ext>
              </a:extLst>
            </p:cNvPr>
            <p:cNvSpPr txBox="1"/>
            <p:nvPr/>
          </p:nvSpPr>
          <p:spPr>
            <a:xfrm>
              <a:off x="5422444" y="1415280"/>
              <a:ext cx="1477496"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Recognition</a:t>
              </a:r>
            </a:p>
          </p:txBody>
        </p:sp>
      </p:grpSp>
      <p:grpSp>
        <p:nvGrpSpPr>
          <p:cNvPr id="27" name="Group 26">
            <a:extLst>
              <a:ext uri="{FF2B5EF4-FFF2-40B4-BE49-F238E27FC236}">
                <a16:creationId xmlns:a16="http://schemas.microsoft.com/office/drawing/2014/main" id="{E166AFD9-60F7-47EF-BD36-5268347438BE}"/>
              </a:ext>
            </a:extLst>
          </p:cNvPr>
          <p:cNvGrpSpPr/>
          <p:nvPr/>
        </p:nvGrpSpPr>
        <p:grpSpPr>
          <a:xfrm>
            <a:off x="8446733" y="1080477"/>
            <a:ext cx="1563867" cy="1611826"/>
            <a:chOff x="8446733" y="899726"/>
            <a:chExt cx="1563867" cy="1611826"/>
          </a:xfrm>
        </p:grpSpPr>
        <p:pic>
          <p:nvPicPr>
            <p:cNvPr id="28" name="Picture 27" descr="A close up of a logo&#10;&#10;Description automatically generated">
              <a:extLst>
                <a:ext uri="{FF2B5EF4-FFF2-40B4-BE49-F238E27FC236}">
                  <a16:creationId xmlns:a16="http://schemas.microsoft.com/office/drawing/2014/main" id="{3035BCF9-708F-4590-BF89-3CD782F77E81}"/>
                </a:ext>
              </a:extLst>
            </p:cNvPr>
            <p:cNvPicPr>
              <a:picLocks noChangeAspect="1"/>
            </p:cNvPicPr>
            <p:nvPr/>
          </p:nvPicPr>
          <p:blipFill>
            <a:blip r:embed="rId3"/>
            <a:stretch>
              <a:fillRect/>
            </a:stretch>
          </p:blipFill>
          <p:spPr>
            <a:xfrm>
              <a:off x="8446733" y="899726"/>
              <a:ext cx="1563867" cy="1611826"/>
            </a:xfrm>
            <a:prstGeom prst="rect">
              <a:avLst/>
            </a:prstGeom>
          </p:spPr>
        </p:pic>
        <p:sp>
          <p:nvSpPr>
            <p:cNvPr id="29" name="TextBox 28">
              <a:extLst>
                <a:ext uri="{FF2B5EF4-FFF2-40B4-BE49-F238E27FC236}">
                  <a16:creationId xmlns:a16="http://schemas.microsoft.com/office/drawing/2014/main" id="{A394267A-C9F4-4382-82B3-3E6E910A51BB}"/>
                </a:ext>
              </a:extLst>
            </p:cNvPr>
            <p:cNvSpPr txBox="1"/>
            <p:nvPr/>
          </p:nvSpPr>
          <p:spPr>
            <a:xfrm>
              <a:off x="8673633" y="1412781"/>
              <a:ext cx="1110065"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Resilience</a:t>
              </a:r>
            </a:p>
          </p:txBody>
        </p:sp>
        <p:pic>
          <p:nvPicPr>
            <p:cNvPr id="42" name="Picture 41" descr="A close up of a logo&#10;&#10;Description automatically generated">
              <a:extLst>
                <a:ext uri="{FF2B5EF4-FFF2-40B4-BE49-F238E27FC236}">
                  <a16:creationId xmlns:a16="http://schemas.microsoft.com/office/drawing/2014/main" id="{F04CD241-E34B-4C4B-8F93-2AEB9B0890A9}"/>
                </a:ext>
              </a:extLst>
            </p:cNvPr>
            <p:cNvPicPr>
              <a:picLocks noChangeAspect="1"/>
            </p:cNvPicPr>
            <p:nvPr/>
          </p:nvPicPr>
          <p:blipFill>
            <a:blip r:embed="rId6"/>
            <a:stretch>
              <a:fillRect/>
            </a:stretch>
          </p:blipFill>
          <p:spPr>
            <a:xfrm>
              <a:off x="8973261" y="964851"/>
              <a:ext cx="535317" cy="535317"/>
            </a:xfrm>
            <a:prstGeom prst="rect">
              <a:avLst/>
            </a:prstGeom>
          </p:spPr>
        </p:pic>
      </p:grpSp>
      <p:sp>
        <p:nvSpPr>
          <p:cNvPr id="47" name="Content Placeholder 2">
            <a:extLst>
              <a:ext uri="{FF2B5EF4-FFF2-40B4-BE49-F238E27FC236}">
                <a16:creationId xmlns:a16="http://schemas.microsoft.com/office/drawing/2014/main" id="{46BC9E68-6F78-4F46-A8C9-AACBB483E2F7}"/>
              </a:ext>
            </a:extLst>
          </p:cNvPr>
          <p:cNvSpPr txBox="1">
            <a:spLocks/>
          </p:cNvSpPr>
          <p:nvPr/>
        </p:nvSpPr>
        <p:spPr>
          <a:xfrm>
            <a:off x="5364797" y="1887020"/>
            <a:ext cx="6608630" cy="4778478"/>
          </a:xfrm>
          <a:prstGeom prst="rect">
            <a:avLst/>
          </a:prstGeom>
          <a:solidFill>
            <a:srgbClr val="293C6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00000"/>
              </a:lnSpc>
              <a:spcBef>
                <a:spcPts val="0"/>
              </a:spcBef>
              <a:buClr>
                <a:schemeClr val="bg1"/>
              </a:buClr>
              <a:buFont typeface="Arial" panose="020B0604020202020204" pitchFamily="34" charset="0"/>
              <a:buNone/>
            </a:pPr>
            <a:r>
              <a:rPr lang="en-GB" sz="1800" dirty="0">
                <a:latin typeface="Open Sans" panose="020B0606030504020204" pitchFamily="34" charset="0"/>
                <a:ea typeface="Open Sans" panose="020B0606030504020204" pitchFamily="34" charset="0"/>
                <a:cs typeface="Open Sans" panose="020B0606030504020204" pitchFamily="34" charset="0"/>
              </a:rPr>
              <a:t>Make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time to be together</a:t>
            </a:r>
            <a:r>
              <a:rPr lang="en-GB" sz="1800" dirty="0">
                <a:latin typeface="Open Sans" panose="020B0606030504020204" pitchFamily="34" charset="0"/>
                <a:ea typeface="Open Sans" panose="020B0606030504020204" pitchFamily="34" charset="0"/>
                <a:cs typeface="Open Sans" panose="020B0606030504020204" pitchFamily="34" charset="0"/>
              </a:rPr>
              <a:t>, don’t push it but be ready to hear and listen.</a:t>
            </a:r>
          </a:p>
          <a:p>
            <a:pPr marL="0" indent="0">
              <a:lnSpc>
                <a:spcPct val="100000"/>
              </a:lnSpc>
              <a:spcBef>
                <a:spcPts val="0"/>
              </a:spcBef>
              <a:buClr>
                <a:schemeClr val="bg1"/>
              </a:buClr>
              <a:buFont typeface="Arial" panose="020B0604020202020204" pitchFamily="34" charse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800" dirty="0">
                <a:latin typeface="Open Sans" panose="020B0606030504020204" pitchFamily="34" charset="0"/>
                <a:ea typeface="Open Sans" panose="020B0606030504020204" pitchFamily="34" charset="0"/>
                <a:cs typeface="Open Sans" panose="020B0606030504020204" pitchFamily="34" charset="0"/>
              </a:rPr>
              <a:t>Be sensitive that she may prefer to talk to someone else. That’s OK, support her.</a:t>
            </a:r>
          </a:p>
          <a:p>
            <a:pPr marL="0" indent="0">
              <a:lnSpc>
                <a:spcPct val="100000"/>
              </a:lnSpc>
              <a:spcBef>
                <a:spcPts val="0"/>
              </a:spcBef>
              <a:buClr>
                <a:schemeClr val="bg1"/>
              </a:buClr>
              <a:buFont typeface="Arial" panose="020B0604020202020204" pitchFamily="34" charse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Encourage</a:t>
            </a:r>
            <a:r>
              <a:rPr lang="en-GB" sz="1800" dirty="0">
                <a:latin typeface="Open Sans" panose="020B0606030504020204" pitchFamily="34" charset="0"/>
                <a:ea typeface="Open Sans" panose="020B0606030504020204" pitchFamily="34" charset="0"/>
                <a:cs typeface="Open Sans" panose="020B0606030504020204" pitchFamily="34" charset="0"/>
              </a:rPr>
              <a:t> her to get more active, because low mood feeds off inactivity.</a:t>
            </a:r>
          </a:p>
          <a:p>
            <a:pPr marL="0" indent="0">
              <a:lnSpc>
                <a:spcPct val="100000"/>
              </a:lnSpc>
              <a:spcBef>
                <a:spcPts val="0"/>
              </a:spcBef>
              <a:buClr>
                <a:schemeClr val="bg1"/>
              </a:buClr>
              <a:buFont typeface="Arial" panose="020B0604020202020204" pitchFamily="34" charse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Help her to choose </a:t>
            </a:r>
            <a:r>
              <a:rPr lang="en-GB" sz="1800" dirty="0">
                <a:latin typeface="Open Sans" panose="020B0606030504020204" pitchFamily="34" charset="0"/>
                <a:ea typeface="Open Sans" panose="020B0606030504020204" pitchFamily="34" charset="0"/>
                <a:cs typeface="Open Sans" panose="020B0606030504020204" pitchFamily="34" charset="0"/>
              </a:rPr>
              <a:t>anything that she used to like doing.  Consider doing it together, a walk, a game, a favourite TV show.</a:t>
            </a:r>
          </a:p>
        </p:txBody>
      </p:sp>
    </p:spTree>
    <p:extLst>
      <p:ext uri="{BB962C8B-B14F-4D97-AF65-F5344CB8AC3E}">
        <p14:creationId xmlns:p14="http://schemas.microsoft.com/office/powerpoint/2010/main" val="17566843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52D3B44-E1B6-417E-A62D-870A3CE73AD9}"/>
              </a:ext>
            </a:extLst>
          </p:cNvPr>
          <p:cNvGrpSpPr/>
          <p:nvPr/>
        </p:nvGrpSpPr>
        <p:grpSpPr>
          <a:xfrm>
            <a:off x="0" y="-13"/>
            <a:ext cx="12192000" cy="839972"/>
            <a:chOff x="0" y="-13"/>
            <a:chExt cx="12192000" cy="839972"/>
          </a:xfrm>
        </p:grpSpPr>
        <p:sp>
          <p:nvSpPr>
            <p:cNvPr id="9" name="Rectangle 8">
              <a:extLst>
                <a:ext uri="{FF2B5EF4-FFF2-40B4-BE49-F238E27FC236}">
                  <a16:creationId xmlns:a16="http://schemas.microsoft.com/office/drawing/2014/main" id="{22629521-9DC5-4343-8BBB-172F77E4B2A4}"/>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6A25460-E7FF-4F6C-9793-F0F8CD663963}"/>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What Can Anita’s Parents/Carers Can Do To Help?</a:t>
              </a:r>
            </a:p>
          </p:txBody>
        </p:sp>
      </p:grpSp>
      <p:sp>
        <p:nvSpPr>
          <p:cNvPr id="4" name="Content Placeholder 2">
            <a:extLst>
              <a:ext uri="{FF2B5EF4-FFF2-40B4-BE49-F238E27FC236}">
                <a16:creationId xmlns:a16="http://schemas.microsoft.com/office/drawing/2014/main" id="{1E07B3ED-B0B0-4EA3-9914-32FC09D33D0E}"/>
              </a:ext>
            </a:extLst>
          </p:cNvPr>
          <p:cNvSpPr txBox="1">
            <a:spLocks/>
          </p:cNvSpPr>
          <p:nvPr/>
        </p:nvSpPr>
        <p:spPr>
          <a:xfrm>
            <a:off x="218573" y="1141049"/>
            <a:ext cx="4942974" cy="5524449"/>
          </a:xfrm>
          <a:prstGeom prst="rect">
            <a:avLst/>
          </a:prstGeom>
          <a:solidFill>
            <a:srgbClr val="E9E9E9"/>
          </a:solidFill>
          <a:ln w="38100">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Anita is in Year 9 at Secondary School. She was always a bubbly girl prior to the lockdown with Covid-19.</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Anita was at home during the lockdown and did not use the online education offer from school.</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On her return in September you notice that she seems low, and not her usual self, maybe lost some weight, not looking well.</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She seems to be avoiding her friends and her mind seems to wander in class – a change.</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She can’t seem to get her thoughts together.</a:t>
            </a:r>
          </a:p>
          <a:p>
            <a:pPr marL="0" indent="0">
              <a:lnSpc>
                <a:spcPct val="100000"/>
              </a:lnSpc>
              <a:spcBef>
                <a:spcPts val="0"/>
              </a:spcBef>
              <a:buFont typeface="Arial" panose="020B0604020202020204" pitchFamily="34" charset="0"/>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3 weeks later things seem to be getting worse, not better.</a:t>
            </a:r>
          </a:p>
        </p:txBody>
      </p:sp>
      <p:grpSp>
        <p:nvGrpSpPr>
          <p:cNvPr id="19" name="Group 18">
            <a:extLst>
              <a:ext uri="{FF2B5EF4-FFF2-40B4-BE49-F238E27FC236}">
                <a16:creationId xmlns:a16="http://schemas.microsoft.com/office/drawing/2014/main" id="{55869116-5154-456D-B678-122FDE3C6278}"/>
              </a:ext>
            </a:extLst>
          </p:cNvPr>
          <p:cNvGrpSpPr/>
          <p:nvPr/>
        </p:nvGrpSpPr>
        <p:grpSpPr>
          <a:xfrm>
            <a:off x="6899917" y="1080477"/>
            <a:ext cx="1563867" cy="1611826"/>
            <a:chOff x="6899917" y="899726"/>
            <a:chExt cx="1563867" cy="1611826"/>
          </a:xfrm>
        </p:grpSpPr>
        <p:pic>
          <p:nvPicPr>
            <p:cNvPr id="20" name="Picture 19" descr="A close up of a logo&#10;&#10;Description automatically generated">
              <a:extLst>
                <a:ext uri="{FF2B5EF4-FFF2-40B4-BE49-F238E27FC236}">
                  <a16:creationId xmlns:a16="http://schemas.microsoft.com/office/drawing/2014/main" id="{66504CBE-34C4-41AC-8424-B11EF443911F}"/>
                </a:ext>
              </a:extLst>
            </p:cNvPr>
            <p:cNvPicPr>
              <a:picLocks noChangeAspect="1"/>
            </p:cNvPicPr>
            <p:nvPr/>
          </p:nvPicPr>
          <p:blipFill>
            <a:blip r:embed="rId3"/>
            <a:stretch>
              <a:fillRect/>
            </a:stretch>
          </p:blipFill>
          <p:spPr>
            <a:xfrm>
              <a:off x="6899917" y="899726"/>
              <a:ext cx="1563867" cy="1611826"/>
            </a:xfrm>
            <a:prstGeom prst="rect">
              <a:avLst/>
            </a:prstGeom>
          </p:spPr>
        </p:pic>
        <p:sp>
          <p:nvSpPr>
            <p:cNvPr id="21" name="TextBox 20">
              <a:extLst>
                <a:ext uri="{FF2B5EF4-FFF2-40B4-BE49-F238E27FC236}">
                  <a16:creationId xmlns:a16="http://schemas.microsoft.com/office/drawing/2014/main" id="{4171BD51-62CF-4BC9-8AD5-674669D60108}"/>
                </a:ext>
              </a:extLst>
            </p:cNvPr>
            <p:cNvSpPr txBox="1"/>
            <p:nvPr/>
          </p:nvSpPr>
          <p:spPr>
            <a:xfrm>
              <a:off x="7032462" y="1415280"/>
              <a:ext cx="1296979"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Relationships</a:t>
              </a:r>
            </a:p>
          </p:txBody>
        </p:sp>
        <p:pic>
          <p:nvPicPr>
            <p:cNvPr id="22" name="Picture 21" descr="A picture containing clock&#10;&#10;Description automatically generated">
              <a:extLst>
                <a:ext uri="{FF2B5EF4-FFF2-40B4-BE49-F238E27FC236}">
                  <a16:creationId xmlns:a16="http://schemas.microsoft.com/office/drawing/2014/main" id="{0E0AB10A-6DA9-4D74-8A40-B2A8C756368A}"/>
                </a:ext>
              </a:extLst>
            </p:cNvPr>
            <p:cNvPicPr>
              <a:picLocks noChangeAspect="1"/>
            </p:cNvPicPr>
            <p:nvPr/>
          </p:nvPicPr>
          <p:blipFill>
            <a:blip r:embed="rId4"/>
            <a:stretch>
              <a:fillRect/>
            </a:stretch>
          </p:blipFill>
          <p:spPr>
            <a:xfrm>
              <a:off x="7400117" y="959045"/>
              <a:ext cx="561668" cy="561668"/>
            </a:xfrm>
            <a:prstGeom prst="rect">
              <a:avLst/>
            </a:prstGeom>
          </p:spPr>
        </p:pic>
      </p:grpSp>
      <p:grpSp>
        <p:nvGrpSpPr>
          <p:cNvPr id="23" name="Group 22">
            <a:extLst>
              <a:ext uri="{FF2B5EF4-FFF2-40B4-BE49-F238E27FC236}">
                <a16:creationId xmlns:a16="http://schemas.microsoft.com/office/drawing/2014/main" id="{5C9448AD-657F-4FE2-8A31-1AE06D93D560}"/>
              </a:ext>
            </a:extLst>
          </p:cNvPr>
          <p:cNvGrpSpPr/>
          <p:nvPr/>
        </p:nvGrpSpPr>
        <p:grpSpPr>
          <a:xfrm>
            <a:off x="5336050" y="1028648"/>
            <a:ext cx="1563890" cy="1663655"/>
            <a:chOff x="5336050" y="847897"/>
            <a:chExt cx="1563890" cy="1663655"/>
          </a:xfrm>
        </p:grpSpPr>
        <p:pic>
          <p:nvPicPr>
            <p:cNvPr id="24" name="Picture 23" descr="A close up of a logo&#10;&#10;Description automatically generated">
              <a:extLst>
                <a:ext uri="{FF2B5EF4-FFF2-40B4-BE49-F238E27FC236}">
                  <a16:creationId xmlns:a16="http://schemas.microsoft.com/office/drawing/2014/main" id="{881A9168-E3A7-4161-A537-D3AD28845F94}"/>
                </a:ext>
              </a:extLst>
            </p:cNvPr>
            <p:cNvPicPr>
              <a:picLocks noChangeAspect="1"/>
            </p:cNvPicPr>
            <p:nvPr/>
          </p:nvPicPr>
          <p:blipFill>
            <a:blip r:embed="rId3"/>
            <a:stretch>
              <a:fillRect/>
            </a:stretch>
          </p:blipFill>
          <p:spPr>
            <a:xfrm>
              <a:off x="5336050" y="899726"/>
              <a:ext cx="1563867" cy="1611826"/>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3EC6894E-C0E2-4E6B-B822-78DB908C8983}"/>
                </a:ext>
              </a:extLst>
            </p:cNvPr>
            <p:cNvPicPr>
              <a:picLocks noChangeAspect="1"/>
            </p:cNvPicPr>
            <p:nvPr/>
          </p:nvPicPr>
          <p:blipFill>
            <a:blip r:embed="rId5"/>
            <a:stretch>
              <a:fillRect/>
            </a:stretch>
          </p:blipFill>
          <p:spPr>
            <a:xfrm>
              <a:off x="5736542" y="847897"/>
              <a:ext cx="762883" cy="762883"/>
            </a:xfrm>
            <a:prstGeom prst="rect">
              <a:avLst/>
            </a:prstGeom>
          </p:spPr>
        </p:pic>
        <p:sp>
          <p:nvSpPr>
            <p:cNvPr id="26" name="TextBox 25">
              <a:extLst>
                <a:ext uri="{FF2B5EF4-FFF2-40B4-BE49-F238E27FC236}">
                  <a16:creationId xmlns:a16="http://schemas.microsoft.com/office/drawing/2014/main" id="{1D67FA5F-66BF-4C57-9AFA-F32F67C02D6F}"/>
                </a:ext>
              </a:extLst>
            </p:cNvPr>
            <p:cNvSpPr txBox="1"/>
            <p:nvPr/>
          </p:nvSpPr>
          <p:spPr>
            <a:xfrm>
              <a:off x="5422444" y="1415280"/>
              <a:ext cx="1477496"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Recognition</a:t>
              </a:r>
            </a:p>
          </p:txBody>
        </p:sp>
      </p:grpSp>
      <p:grpSp>
        <p:nvGrpSpPr>
          <p:cNvPr id="30" name="Group 29">
            <a:extLst>
              <a:ext uri="{FF2B5EF4-FFF2-40B4-BE49-F238E27FC236}">
                <a16:creationId xmlns:a16="http://schemas.microsoft.com/office/drawing/2014/main" id="{4FB71658-5728-4D26-9996-755F48A70EE1}"/>
              </a:ext>
            </a:extLst>
          </p:cNvPr>
          <p:cNvGrpSpPr/>
          <p:nvPr/>
        </p:nvGrpSpPr>
        <p:grpSpPr>
          <a:xfrm>
            <a:off x="8446733" y="1080477"/>
            <a:ext cx="1563867" cy="1611826"/>
            <a:chOff x="8446733" y="899726"/>
            <a:chExt cx="1563867" cy="1611826"/>
          </a:xfrm>
        </p:grpSpPr>
        <p:pic>
          <p:nvPicPr>
            <p:cNvPr id="31" name="Picture 30" descr="A close up of a logo&#10;&#10;Description automatically generated">
              <a:extLst>
                <a:ext uri="{FF2B5EF4-FFF2-40B4-BE49-F238E27FC236}">
                  <a16:creationId xmlns:a16="http://schemas.microsoft.com/office/drawing/2014/main" id="{E53BB060-A3B9-47C5-A4AD-8E12BC988B1B}"/>
                </a:ext>
              </a:extLst>
            </p:cNvPr>
            <p:cNvPicPr>
              <a:picLocks noChangeAspect="1"/>
            </p:cNvPicPr>
            <p:nvPr/>
          </p:nvPicPr>
          <p:blipFill>
            <a:blip r:embed="rId3"/>
            <a:stretch>
              <a:fillRect/>
            </a:stretch>
          </p:blipFill>
          <p:spPr>
            <a:xfrm>
              <a:off x="8446733" y="899726"/>
              <a:ext cx="1563867" cy="1611826"/>
            </a:xfrm>
            <a:prstGeom prst="rect">
              <a:avLst/>
            </a:prstGeom>
          </p:spPr>
        </p:pic>
        <p:sp>
          <p:nvSpPr>
            <p:cNvPr id="32" name="TextBox 31">
              <a:extLst>
                <a:ext uri="{FF2B5EF4-FFF2-40B4-BE49-F238E27FC236}">
                  <a16:creationId xmlns:a16="http://schemas.microsoft.com/office/drawing/2014/main" id="{7CA88F5D-EA7C-4E6A-9B7B-CEC116F42A1B}"/>
                </a:ext>
              </a:extLst>
            </p:cNvPr>
            <p:cNvSpPr txBox="1"/>
            <p:nvPr/>
          </p:nvSpPr>
          <p:spPr>
            <a:xfrm>
              <a:off x="8673633" y="1412781"/>
              <a:ext cx="1110065" cy="307777"/>
            </a:xfrm>
            <a:prstGeom prst="rect">
              <a:avLst/>
            </a:prstGeom>
            <a:noFill/>
          </p:spPr>
          <p:txBody>
            <a:bodyPr wrap="square" rtlCol="0">
              <a:spAutoFit/>
            </a:bodyPr>
            <a:lstStyle/>
            <a:p>
              <a:pPr algn="ctr"/>
              <a:r>
                <a:rPr lang="en-GB" sz="1400" dirty="0">
                  <a:solidFill>
                    <a:srgbClr val="293C62"/>
                  </a:solidFill>
                  <a:latin typeface="Open Sans" panose="020B0606030504020204" pitchFamily="34" charset="0"/>
                  <a:ea typeface="Open Sans" panose="020B0606030504020204" pitchFamily="34" charset="0"/>
                  <a:cs typeface="Open Sans" panose="020B0606030504020204" pitchFamily="34" charset="0"/>
                </a:rPr>
                <a:t>Resilience</a:t>
              </a:r>
            </a:p>
          </p:txBody>
        </p:sp>
        <p:pic>
          <p:nvPicPr>
            <p:cNvPr id="33" name="Picture 32" descr="A close up of a logo&#10;&#10;Description automatically generated">
              <a:extLst>
                <a:ext uri="{FF2B5EF4-FFF2-40B4-BE49-F238E27FC236}">
                  <a16:creationId xmlns:a16="http://schemas.microsoft.com/office/drawing/2014/main" id="{531535C9-AF6A-45D0-B879-82F12BC2F23A}"/>
                </a:ext>
              </a:extLst>
            </p:cNvPr>
            <p:cNvPicPr>
              <a:picLocks noChangeAspect="1"/>
            </p:cNvPicPr>
            <p:nvPr/>
          </p:nvPicPr>
          <p:blipFill>
            <a:blip r:embed="rId6"/>
            <a:stretch>
              <a:fillRect/>
            </a:stretch>
          </p:blipFill>
          <p:spPr>
            <a:xfrm>
              <a:off x="8973261" y="964851"/>
              <a:ext cx="535317" cy="535317"/>
            </a:xfrm>
            <a:prstGeom prst="rect">
              <a:avLst/>
            </a:prstGeom>
          </p:spPr>
        </p:pic>
      </p:grpSp>
      <p:sp>
        <p:nvSpPr>
          <p:cNvPr id="34" name="Content Placeholder 2">
            <a:extLst>
              <a:ext uri="{FF2B5EF4-FFF2-40B4-BE49-F238E27FC236}">
                <a16:creationId xmlns:a16="http://schemas.microsoft.com/office/drawing/2014/main" id="{948E1914-25ED-4C00-908E-FD3AA13D73B5}"/>
              </a:ext>
            </a:extLst>
          </p:cNvPr>
          <p:cNvSpPr txBox="1">
            <a:spLocks/>
          </p:cNvSpPr>
          <p:nvPr/>
        </p:nvSpPr>
        <p:spPr>
          <a:xfrm>
            <a:off x="5372927" y="1884386"/>
            <a:ext cx="6608630" cy="4781112"/>
          </a:xfrm>
          <a:prstGeom prst="rect">
            <a:avLst/>
          </a:prstGeom>
          <a:solidFill>
            <a:srgbClr val="293C6C"/>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00000"/>
              </a:lnSpc>
              <a:spcBef>
                <a:spcPts val="0"/>
              </a:spcBef>
              <a:buClr>
                <a:schemeClr val="bg1"/>
              </a:buClr>
              <a:buFont typeface="Arial" panose="020B0604020202020204" pitchFamily="34" charset="0"/>
              <a:buNone/>
            </a:pP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Small simple things </a:t>
            </a:r>
            <a:r>
              <a:rPr lang="en-GB" sz="1800" dirty="0">
                <a:latin typeface="Open Sans" panose="020B0606030504020204" pitchFamily="34" charset="0"/>
                <a:ea typeface="Open Sans" panose="020B0606030504020204" pitchFamily="34" charset="0"/>
                <a:cs typeface="Open Sans" panose="020B0606030504020204" pitchFamily="34" charset="0"/>
              </a:rPr>
              <a:t>done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together</a:t>
            </a:r>
            <a:r>
              <a:rPr lang="en-GB" sz="1800" dirty="0">
                <a:latin typeface="Open Sans" panose="020B0606030504020204" pitchFamily="34" charset="0"/>
                <a:ea typeface="Open Sans" panose="020B0606030504020204" pitchFamily="34" charset="0"/>
                <a:cs typeface="Open Sans" panose="020B0606030504020204" pitchFamily="34" charset="0"/>
              </a:rPr>
              <a:t> in a calm warm way can make all the difference, even washing up together or cooking together.</a:t>
            </a:r>
          </a:p>
          <a:p>
            <a:pPr marL="0" indent="0">
              <a:lnSpc>
                <a:spcPct val="100000"/>
              </a:lnSpc>
              <a:spcBef>
                <a:spcPts val="0"/>
              </a:spcBef>
              <a:buClr>
                <a:schemeClr val="bg1"/>
              </a:buClr>
              <a:buFont typeface="Arial" panose="020B0604020202020204" pitchFamily="34" charse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800" dirty="0">
                <a:latin typeface="Open Sans" panose="020B0606030504020204" pitchFamily="34" charset="0"/>
                <a:ea typeface="Open Sans" panose="020B0606030504020204" pitchFamily="34" charset="0"/>
                <a:cs typeface="Open Sans" panose="020B0606030504020204" pitchFamily="34" charset="0"/>
              </a:rPr>
              <a:t>There may be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community networks/peers</a:t>
            </a:r>
            <a:r>
              <a:rPr lang="en-GB" sz="1800" dirty="0">
                <a:latin typeface="Open Sans" panose="020B0606030504020204" pitchFamily="34" charset="0"/>
                <a:ea typeface="Open Sans" panose="020B0606030504020204" pitchFamily="34" charset="0"/>
                <a:cs typeface="Open Sans" panose="020B0606030504020204" pitchFamily="34" charset="0"/>
              </a:rPr>
              <a:t> to reconnect Anita with.</a:t>
            </a:r>
          </a:p>
          <a:p>
            <a:pPr marL="0" indent="0">
              <a:lnSpc>
                <a:spcPct val="100000"/>
              </a:lnSpc>
              <a:spcBef>
                <a:spcPts val="0"/>
              </a:spcBef>
              <a:buClr>
                <a:schemeClr val="bg1"/>
              </a:buClr>
              <a:buFont typeface="Arial" panose="020B0604020202020204" pitchFamily="34" charse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chemeClr val="bg1"/>
              </a:buClr>
              <a:buFont typeface="Arial" panose="020B0604020202020204" pitchFamily="34" charset="0"/>
              <a:buNone/>
            </a:pPr>
            <a:r>
              <a:rPr lang="en-GB" sz="1800" dirty="0">
                <a:latin typeface="Open Sans" panose="020B0606030504020204" pitchFamily="34" charset="0"/>
                <a:ea typeface="Open Sans" panose="020B0606030504020204" pitchFamily="34" charset="0"/>
                <a:cs typeface="Open Sans" panose="020B0606030504020204" pitchFamily="34" charset="0"/>
              </a:rPr>
              <a:t>If </a:t>
            </a:r>
            <a:r>
              <a:rPr lang="en-GB" sz="1800" dirty="0">
                <a:solidFill>
                  <a:srgbClr val="00B0F0"/>
                </a:solidFill>
                <a:latin typeface="Open Sans" panose="020B0606030504020204" pitchFamily="34" charset="0"/>
                <a:ea typeface="Open Sans" panose="020B0606030504020204" pitchFamily="34" charset="0"/>
                <a:cs typeface="Open Sans" panose="020B0606030504020204" pitchFamily="34" charset="0"/>
              </a:rPr>
              <a:t>faith</a:t>
            </a:r>
            <a:r>
              <a:rPr lang="en-GB" sz="1800" dirty="0">
                <a:latin typeface="Open Sans" panose="020B0606030504020204" pitchFamily="34" charset="0"/>
                <a:ea typeface="Open Sans" panose="020B0606030504020204" pitchFamily="34" charset="0"/>
                <a:cs typeface="Open Sans" panose="020B0606030504020204" pitchFamily="34" charset="0"/>
              </a:rPr>
              <a:t> is important, there may be linked networks.</a:t>
            </a:r>
          </a:p>
        </p:txBody>
      </p:sp>
    </p:spTree>
    <p:extLst>
      <p:ext uri="{BB962C8B-B14F-4D97-AF65-F5344CB8AC3E}">
        <p14:creationId xmlns:p14="http://schemas.microsoft.com/office/powerpoint/2010/main" val="56990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F72616-D244-134A-8174-A04A6105E7A5}"/>
              </a:ext>
            </a:extLst>
          </p:cNvPr>
          <p:cNvSpPr>
            <a:spLocks noGrp="1"/>
          </p:cNvSpPr>
          <p:nvPr>
            <p:ph idx="4294967295"/>
          </p:nvPr>
        </p:nvSpPr>
        <p:spPr>
          <a:xfrm>
            <a:off x="838200" y="1531726"/>
            <a:ext cx="10515600" cy="4327901"/>
          </a:xfrm>
          <a:prstGeom prst="rect">
            <a:avLst/>
          </a:prstGeom>
        </p:spPr>
        <p:txBody>
          <a:bodyPr>
            <a:noAutofit/>
          </a:bodyPr>
          <a:lstStyle/>
          <a:p>
            <a:pPr marL="0" indent="0">
              <a:lnSpc>
                <a:spcPct val="150000"/>
              </a:lnSpc>
              <a:spcBef>
                <a:spcPts val="0"/>
              </a:spcBef>
              <a:buNone/>
            </a:pPr>
            <a:r>
              <a:rPr lang="en-GB" sz="2000" dirty="0">
                <a:latin typeface="Open Sans" panose="020B0606030504020204" pitchFamily="34" charset="0"/>
                <a:ea typeface="Open Sans" panose="020B0606030504020204" pitchFamily="34" charset="0"/>
                <a:cs typeface="Open Sans" panose="020B0606030504020204" pitchFamily="34" charset="0"/>
              </a:rPr>
              <a:t>National Implementation of Wellbeing for Education Return Programme</a:t>
            </a:r>
          </a:p>
          <a:p>
            <a:pPr marL="0" indent="0">
              <a:lnSpc>
                <a:spcPct val="150000"/>
              </a:lnSpc>
              <a:spcBef>
                <a:spcPts val="0"/>
              </a:spcBef>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514350" indent="-514350">
              <a:lnSpc>
                <a:spcPct val="150000"/>
              </a:lnSpc>
              <a:spcBef>
                <a:spcPts val="0"/>
              </a:spcBef>
              <a:buFont typeface="+mj-lt"/>
              <a:buAutoNum type="arabicParenR"/>
            </a:pPr>
            <a:r>
              <a:rPr lang="en-US" sz="2000" dirty="0">
                <a:latin typeface="Open Sans" panose="020B0606030504020204" pitchFamily="34" charset="0"/>
                <a:ea typeface="Open Sans" panose="020B0606030504020204" pitchFamily="34" charset="0"/>
                <a:cs typeface="Open Sans" panose="020B0606030504020204" pitchFamily="34" charset="0"/>
              </a:rPr>
              <a:t>Whole School/College Social Scaffolding and Bereavement vignette</a:t>
            </a:r>
          </a:p>
          <a:p>
            <a:pPr marL="514350" indent="-514350">
              <a:lnSpc>
                <a:spcPct val="150000"/>
              </a:lnSpc>
              <a:spcBef>
                <a:spcPts val="0"/>
              </a:spcBef>
              <a:buFont typeface="+mj-lt"/>
              <a:buAutoNum type="arabicParenR"/>
            </a:pPr>
            <a:r>
              <a:rPr lang="en-US" sz="2000" dirty="0">
                <a:latin typeface="Open Sans" panose="020B0606030504020204" pitchFamily="34" charset="0"/>
                <a:ea typeface="Open Sans" panose="020B0606030504020204" pitchFamily="34" charset="0"/>
                <a:cs typeface="Open Sans" panose="020B0606030504020204" pitchFamily="34" charset="0"/>
              </a:rPr>
              <a:t>Bereavement And Loss</a:t>
            </a:r>
          </a:p>
          <a:p>
            <a:pPr marL="514350" indent="-514350">
              <a:lnSpc>
                <a:spcPct val="150000"/>
              </a:lnSpc>
              <a:spcBef>
                <a:spcPts val="0"/>
              </a:spcBef>
              <a:buFont typeface="+mj-lt"/>
              <a:buAutoNum type="arabicParenR"/>
            </a:pPr>
            <a:r>
              <a:rPr lang="en-US" sz="2000" dirty="0">
                <a:latin typeface="Open Sans" panose="020B0606030504020204" pitchFamily="34" charset="0"/>
                <a:ea typeface="Open Sans" panose="020B0606030504020204" pitchFamily="34" charset="0"/>
                <a:cs typeface="Open Sans" panose="020B0606030504020204" pitchFamily="34" charset="0"/>
              </a:rPr>
              <a:t>Understanding Anxiety, Low Mood, </a:t>
            </a:r>
          </a:p>
          <a:p>
            <a:pPr marL="514350" indent="-514350">
              <a:lnSpc>
                <a:spcPct val="150000"/>
              </a:lnSpc>
              <a:spcBef>
                <a:spcPts val="0"/>
              </a:spcBef>
              <a:buFont typeface="+mj-lt"/>
              <a:buAutoNum type="arabicParenR"/>
            </a:pPr>
            <a:r>
              <a:rPr lang="en-US" sz="2000" dirty="0">
                <a:latin typeface="Open Sans" panose="020B0606030504020204" pitchFamily="34" charset="0"/>
                <a:ea typeface="Open Sans" panose="020B0606030504020204" pitchFamily="34" charset="0"/>
                <a:cs typeface="Open Sans" panose="020B0606030504020204" pitchFamily="34" charset="0"/>
              </a:rPr>
              <a:t>Supporting Recovery from Anxiety and Low Mood</a:t>
            </a:r>
          </a:p>
          <a:p>
            <a:pPr marL="514350" indent="-514350">
              <a:lnSpc>
                <a:spcPct val="150000"/>
              </a:lnSpc>
              <a:spcBef>
                <a:spcPts val="0"/>
              </a:spcBef>
              <a:buFont typeface="+mj-lt"/>
              <a:buAutoNum type="arabicParenR"/>
            </a:pPr>
            <a:r>
              <a:rPr lang="en-US" sz="2000" dirty="0">
                <a:latin typeface="Open Sans" panose="020B0606030504020204" pitchFamily="34" charset="0"/>
                <a:ea typeface="Open Sans" panose="020B0606030504020204" pitchFamily="34" charset="0"/>
                <a:cs typeface="Open Sans" panose="020B0606030504020204" pitchFamily="34" charset="0"/>
              </a:rPr>
              <a:t>Stress And Trauma: Supporting Recovery</a:t>
            </a:r>
          </a:p>
          <a:p>
            <a:pPr marL="514350" indent="-514350">
              <a:lnSpc>
                <a:spcPct val="150000"/>
              </a:lnSpc>
              <a:spcBef>
                <a:spcPts val="0"/>
              </a:spcBef>
              <a:buFont typeface="+mj-lt"/>
              <a:buAutoNum type="arabicParenR"/>
            </a:pPr>
            <a:r>
              <a:rPr lang="en-US" sz="2000" dirty="0">
                <a:latin typeface="Open Sans" panose="020B0606030504020204" pitchFamily="34" charset="0"/>
                <a:ea typeface="Open Sans" panose="020B0606030504020204" pitchFamily="34" charset="0"/>
                <a:cs typeface="Open Sans" panose="020B0606030504020204" pitchFamily="34" charset="0"/>
              </a:rPr>
              <a:t>Resources</a:t>
            </a:r>
          </a:p>
        </p:txBody>
      </p:sp>
      <p:sp>
        <p:nvSpPr>
          <p:cNvPr id="5" name="Rectangle 4">
            <a:extLst>
              <a:ext uri="{FF2B5EF4-FFF2-40B4-BE49-F238E27FC236}">
                <a16:creationId xmlns:a16="http://schemas.microsoft.com/office/drawing/2014/main" id="{DD270949-A640-44DD-A601-EA679384DF60}"/>
              </a:ext>
            </a:extLst>
          </p:cNvPr>
          <p:cNvSpPr/>
          <p:nvPr/>
        </p:nvSpPr>
        <p:spPr>
          <a:xfrm>
            <a:off x="0" y="0"/>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440416EA-BA58-42C2-BC62-36C7CE280445}"/>
              </a:ext>
            </a:extLst>
          </p:cNvPr>
          <p:cNvSpPr txBox="1"/>
          <p:nvPr/>
        </p:nvSpPr>
        <p:spPr>
          <a:xfrm>
            <a:off x="2264732" y="22388"/>
            <a:ext cx="7995683" cy="830997"/>
          </a:xfrm>
          <a:prstGeom prst="rect">
            <a:avLst/>
          </a:prstGeom>
          <a:noFill/>
          <a:ln>
            <a:noFill/>
          </a:ln>
        </p:spPr>
        <p:txBody>
          <a:bodyPr wrap="square" rtlCol="0">
            <a:spAutoFit/>
          </a:bodyPr>
          <a:lstStyle/>
          <a:p>
            <a:pPr algn="ctr"/>
            <a:r>
              <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Overview Of </a:t>
            </a: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Wellbeing For Education Return</a:t>
            </a:r>
          </a:p>
          <a:p>
            <a:pPr algn="ctr"/>
            <a:r>
              <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Webinar 2 Training</a:t>
            </a:r>
            <a:endParaRPr lang="en-GB" sz="2400" dirty="0"/>
          </a:p>
        </p:txBody>
      </p:sp>
      <p:pic>
        <p:nvPicPr>
          <p:cNvPr id="7" name="Graphic 23" descr="Users">
            <a:extLst>
              <a:ext uri="{FF2B5EF4-FFF2-40B4-BE49-F238E27FC236}">
                <a16:creationId xmlns:a16="http://schemas.microsoft.com/office/drawing/2014/main" id="{19B77A01-569A-4370-B16B-A5414AA9E6D7}"/>
              </a:ext>
            </a:extLst>
          </p:cNvPr>
          <p:cNvPicPr/>
          <p:nvPr/>
        </p:nvPicPr>
        <p:blipFill>
          <a:blip r:embed="rId3">
            <a:extLst>
              <a:ext uri="{96DAC541-7B7A-43D3-8B79-37D633B846F1}">
                <asvg:svgBlip xmlns:asvg="http://schemas.microsoft.com/office/drawing/2016/SVG/main" r:embed="rId4"/>
              </a:ext>
            </a:extLst>
          </a:blip>
          <a:stretch>
            <a:fillRect/>
          </a:stretch>
        </p:blipFill>
        <p:spPr>
          <a:xfrm>
            <a:off x="9573980" y="1883291"/>
            <a:ext cx="1372870" cy="1276985"/>
          </a:xfrm>
          <a:prstGeom prst="rect">
            <a:avLst/>
          </a:prstGeom>
        </p:spPr>
      </p:pic>
    </p:spTree>
    <p:extLst>
      <p:ext uri="{BB962C8B-B14F-4D97-AF65-F5344CB8AC3E}">
        <p14:creationId xmlns:p14="http://schemas.microsoft.com/office/powerpoint/2010/main" val="27818961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E2A8136-B11D-4BE0-AA59-D430A4AA9692}"/>
              </a:ext>
            </a:extLst>
          </p:cNvPr>
          <p:cNvGrpSpPr/>
          <p:nvPr/>
        </p:nvGrpSpPr>
        <p:grpSpPr>
          <a:xfrm>
            <a:off x="0" y="0"/>
            <a:ext cx="12192000" cy="6858000"/>
            <a:chOff x="0" y="0"/>
            <a:chExt cx="12192000" cy="6858000"/>
          </a:xfrm>
        </p:grpSpPr>
        <p:pic>
          <p:nvPicPr>
            <p:cNvPr id="4" name="Picture 3">
              <a:extLst>
                <a:ext uri="{FF2B5EF4-FFF2-40B4-BE49-F238E27FC236}">
                  <a16:creationId xmlns:a16="http://schemas.microsoft.com/office/drawing/2014/main" id="{41102DDE-87EE-44B6-BA51-BB6C96634B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4042CE08-C9A3-49EC-AF14-6EB115E07505}"/>
                </a:ext>
              </a:extLst>
            </p:cNvPr>
            <p:cNvSpPr/>
            <p:nvPr/>
          </p:nvSpPr>
          <p:spPr>
            <a:xfrm>
              <a:off x="925032" y="1052623"/>
              <a:ext cx="4444409" cy="2690037"/>
            </a:xfrm>
            <a:prstGeom prst="rect">
              <a:avLst/>
            </a:prstGeom>
            <a:solidFill>
              <a:srgbClr val="407EC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D4A01FAF-9B23-448F-8734-5185DEE27B50}"/>
                </a:ext>
              </a:extLst>
            </p:cNvPr>
            <p:cNvSpPr txBox="1"/>
            <p:nvPr/>
          </p:nvSpPr>
          <p:spPr>
            <a:xfrm>
              <a:off x="1275907" y="1658682"/>
              <a:ext cx="3051544" cy="461665"/>
            </a:xfrm>
            <a:prstGeom prst="rect">
              <a:avLst/>
            </a:prstGeom>
            <a:noFill/>
          </p:spPr>
          <p:txBody>
            <a:bodyPr wrap="square" rtlCol="0">
              <a:spAutoFit/>
            </a:bodyPr>
            <a:lstStyle/>
            <a:p>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Section 5:</a:t>
              </a:r>
            </a:p>
          </p:txBody>
        </p:sp>
        <p:sp>
          <p:nvSpPr>
            <p:cNvPr id="7" name="TextBox 6">
              <a:extLst>
                <a:ext uri="{FF2B5EF4-FFF2-40B4-BE49-F238E27FC236}">
                  <a16:creationId xmlns:a16="http://schemas.microsoft.com/office/drawing/2014/main" id="{C2F8A039-6DB6-4887-9DA8-F255028F797F}"/>
                </a:ext>
              </a:extLst>
            </p:cNvPr>
            <p:cNvSpPr txBox="1"/>
            <p:nvPr/>
          </p:nvSpPr>
          <p:spPr>
            <a:xfrm>
              <a:off x="1275906" y="2120347"/>
              <a:ext cx="3296093" cy="707886"/>
            </a:xfrm>
            <a:prstGeom prst="rect">
              <a:avLst/>
            </a:prstGeom>
            <a:noFill/>
          </p:spPr>
          <p:txBody>
            <a:bodyPr wrap="square" rtlCol="0">
              <a:spAutoFit/>
            </a:bodyPr>
            <a:lstStyle/>
            <a:p>
              <a:r>
                <a:rPr lang="en-GB" sz="2000" dirty="0">
                  <a:solidFill>
                    <a:srgbClr val="C3DEFF"/>
                  </a:solidFill>
                  <a:latin typeface="Open Sans" panose="020B0606030504020204" pitchFamily="34" charset="0"/>
                  <a:ea typeface="Open Sans" panose="020B0606030504020204" pitchFamily="34" charset="0"/>
                  <a:cs typeface="Open Sans" panose="020B0606030504020204" pitchFamily="34" charset="0"/>
                </a:rPr>
                <a:t>Stress And Trauma: Supporting Recovery</a:t>
              </a:r>
            </a:p>
          </p:txBody>
        </p:sp>
      </p:grpSp>
    </p:spTree>
    <p:extLst>
      <p:ext uri="{BB962C8B-B14F-4D97-AF65-F5344CB8AC3E}">
        <p14:creationId xmlns:p14="http://schemas.microsoft.com/office/powerpoint/2010/main" val="34362390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76A91A-D980-4E01-A9E5-2ECB8F4C92D9}"/>
              </a:ext>
            </a:extLst>
          </p:cNvPr>
          <p:cNvSpPr>
            <a:spLocks noGrp="1"/>
          </p:cNvSpPr>
          <p:nvPr>
            <p:ph idx="1"/>
          </p:nvPr>
        </p:nvSpPr>
        <p:spPr>
          <a:xfrm>
            <a:off x="838200" y="1221364"/>
            <a:ext cx="10515600" cy="5077836"/>
          </a:xfrm>
        </p:spPr>
        <p:txBody>
          <a:bodyPr>
            <a:noAutofit/>
          </a:bodyPr>
          <a:lstStyle/>
          <a:p>
            <a:pPr marL="0" indent="0">
              <a:lnSpc>
                <a:spcPct val="100000"/>
              </a:lnSpc>
              <a:spcBef>
                <a:spcPts val="0"/>
              </a:spcBef>
              <a:buClr>
                <a:srgbClr val="0070C0"/>
              </a:buClr>
              <a:buNone/>
            </a:pPr>
            <a:r>
              <a:rPr lang="en-GB" sz="1800" dirty="0">
                <a:latin typeface="Open Sans" panose="020B0606030504020204" pitchFamily="34" charset="0"/>
                <a:ea typeface="Open Sans" panose="020B0606030504020204" pitchFamily="34" charset="0"/>
                <a:cs typeface="Open Sans" panose="020B0606030504020204" pitchFamily="34" charset="0"/>
              </a:rPr>
              <a:t>When stress is too much, too sudden, then trauma occurs:</a:t>
            </a:r>
          </a:p>
          <a:p>
            <a:pPr>
              <a:lnSpc>
                <a:spcPct val="100000"/>
              </a:lnSpc>
              <a:spcBef>
                <a:spcPts val="0"/>
              </a:spcBef>
              <a:buClr>
                <a:srgbClr val="0070C0"/>
              </a:buClr>
            </a:pPr>
            <a:r>
              <a:rPr lang="en-GB" sz="1800" dirty="0">
                <a:latin typeface="Open Sans" panose="020B0606030504020204" pitchFamily="34" charset="0"/>
                <a:ea typeface="Open Sans" panose="020B0606030504020204" pitchFamily="34" charset="0"/>
                <a:cs typeface="Open Sans" panose="020B0606030504020204" pitchFamily="34" charset="0"/>
              </a:rPr>
              <a:t>Loss of control, threat to life, or the individual’s perception of these</a:t>
            </a:r>
          </a:p>
          <a:p>
            <a:pPr>
              <a:lnSpc>
                <a:spcPct val="100000"/>
              </a:lnSpc>
              <a:spcBef>
                <a:spcPts val="0"/>
              </a:spcBef>
              <a:buClr>
                <a:srgbClr val="0070C0"/>
              </a:buClr>
            </a:pPr>
            <a:r>
              <a:rPr lang="en-GB" sz="1800" dirty="0">
                <a:latin typeface="Open Sans" panose="020B0606030504020204" pitchFamily="34" charset="0"/>
                <a:ea typeface="Open Sans" panose="020B0606030504020204" pitchFamily="34" charset="0"/>
                <a:cs typeface="Open Sans" panose="020B0606030504020204" pitchFamily="34" charset="0"/>
              </a:rPr>
              <a:t>Witnessing a relative seriously unwell or dying in traumatic circumstances from Covid-19</a:t>
            </a:r>
          </a:p>
          <a:p>
            <a:pPr marL="0" indent="0">
              <a:lnSpc>
                <a:spcPct val="100000"/>
              </a:lnSpc>
              <a:spcBef>
                <a:spcPts val="0"/>
              </a:spcBef>
              <a:buClr>
                <a:srgbClr val="0070C0"/>
              </a:buClr>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rgbClr val="0070C0"/>
              </a:buClr>
              <a:buNone/>
            </a:pPr>
            <a:r>
              <a:rPr lang="en-GB" sz="1800" dirty="0">
                <a:latin typeface="Open Sans" panose="020B0606030504020204" pitchFamily="34" charset="0"/>
                <a:ea typeface="Open Sans" panose="020B0606030504020204" pitchFamily="34" charset="0"/>
                <a:cs typeface="Open Sans" panose="020B0606030504020204" pitchFamily="34" charset="0"/>
              </a:rPr>
              <a:t>Current trauma can reactivate previous trauma.</a:t>
            </a:r>
          </a:p>
          <a:p>
            <a:pPr marL="0" indent="0">
              <a:lnSpc>
                <a:spcPct val="100000"/>
              </a:lnSpc>
              <a:spcBef>
                <a:spcPts val="0"/>
              </a:spcBef>
              <a:buClr>
                <a:srgbClr val="0070C0"/>
              </a:buClr>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rgbClr val="0070C0"/>
              </a:buClr>
              <a:buNone/>
            </a:pPr>
            <a:r>
              <a:rPr lang="en-GB" sz="1800" dirty="0">
                <a:latin typeface="Open Sans" panose="020B0606030504020204" pitchFamily="34" charset="0"/>
                <a:ea typeface="Open Sans" panose="020B0606030504020204" pitchFamily="34" charset="0"/>
                <a:cs typeface="Open Sans" panose="020B0606030504020204" pitchFamily="34" charset="0"/>
              </a:rPr>
              <a:t>Impacts of Covid-19 highlight chronic stress or repeated trauma:</a:t>
            </a:r>
          </a:p>
          <a:p>
            <a:pPr>
              <a:lnSpc>
                <a:spcPct val="100000"/>
              </a:lnSpc>
              <a:spcBef>
                <a:spcPts val="0"/>
              </a:spcBef>
              <a:buClr>
                <a:srgbClr val="0070C0"/>
              </a:buClr>
            </a:pPr>
            <a:r>
              <a:rPr lang="en-GB" sz="1800" dirty="0">
                <a:latin typeface="Open Sans" panose="020B0606030504020204" pitchFamily="34" charset="0"/>
                <a:ea typeface="Open Sans" panose="020B0606030504020204" pitchFamily="34" charset="0"/>
                <a:cs typeface="Open Sans" panose="020B0606030504020204" pitchFamily="34" charset="0"/>
              </a:rPr>
              <a:t>Racism, homophobia, transphobia and other forms of discrimination, intolerance and abuse (e.g. cumulative, widespread impact of police brutality against BAME communities in the US and reverberations in the UK)</a:t>
            </a:r>
          </a:p>
          <a:p>
            <a:pPr>
              <a:lnSpc>
                <a:spcPct val="100000"/>
              </a:lnSpc>
              <a:spcBef>
                <a:spcPts val="0"/>
              </a:spcBef>
              <a:buClr>
                <a:srgbClr val="0070C0"/>
              </a:buClr>
            </a:pPr>
            <a:r>
              <a:rPr lang="en-GB" sz="1800" dirty="0">
                <a:latin typeface="Open Sans" panose="020B0606030504020204" pitchFamily="34" charset="0"/>
                <a:ea typeface="Open Sans" panose="020B0606030504020204" pitchFamily="34" charset="0"/>
                <a:cs typeface="Open Sans" panose="020B0606030504020204" pitchFamily="34" charset="0"/>
              </a:rPr>
              <a:t>Domestic abuse (escalating concerns) </a:t>
            </a:r>
          </a:p>
          <a:p>
            <a:pPr>
              <a:lnSpc>
                <a:spcPct val="100000"/>
              </a:lnSpc>
              <a:spcBef>
                <a:spcPts val="0"/>
              </a:spcBef>
              <a:buClr>
                <a:srgbClr val="0070C0"/>
              </a:buClr>
            </a:pPr>
            <a:r>
              <a:rPr lang="en-GB" sz="1800" dirty="0">
                <a:latin typeface="Open Sans" panose="020B0606030504020204" pitchFamily="34" charset="0"/>
                <a:ea typeface="Open Sans" panose="020B0606030504020204" pitchFamily="34" charset="0"/>
                <a:cs typeface="Open Sans" panose="020B0606030504020204" pitchFamily="34" charset="0"/>
              </a:rPr>
              <a:t>Child abuse or neglect (escalating concerns)</a:t>
            </a:r>
          </a:p>
          <a:p>
            <a:pPr>
              <a:lnSpc>
                <a:spcPct val="100000"/>
              </a:lnSpc>
              <a:spcBef>
                <a:spcPts val="0"/>
              </a:spcBef>
              <a:buClr>
                <a:srgbClr val="0070C0"/>
              </a:buClr>
            </a:pPr>
            <a:r>
              <a:rPr lang="en-GB" sz="1800" dirty="0">
                <a:latin typeface="Open Sans" panose="020B0606030504020204" pitchFamily="34" charset="0"/>
                <a:ea typeface="Open Sans" panose="020B0606030504020204" pitchFamily="34" charset="0"/>
                <a:cs typeface="Open Sans" panose="020B0606030504020204" pitchFamily="34" charset="0"/>
              </a:rPr>
              <a:t>Young carers (supporting a parent/carer who is shielding) </a:t>
            </a:r>
          </a:p>
          <a:p>
            <a:pPr>
              <a:lnSpc>
                <a:spcPct val="100000"/>
              </a:lnSpc>
              <a:spcBef>
                <a:spcPts val="0"/>
              </a:spcBef>
              <a:buClr>
                <a:srgbClr val="0070C0"/>
              </a:buClr>
            </a:pPr>
            <a:r>
              <a:rPr lang="en-GB" sz="1800" dirty="0">
                <a:latin typeface="Open Sans" panose="020B0606030504020204" pitchFamily="34" charset="0"/>
                <a:ea typeface="Open Sans" panose="020B0606030504020204" pitchFamily="34" charset="0"/>
                <a:cs typeface="Open Sans" panose="020B0606030504020204" pitchFamily="34" charset="0"/>
              </a:rPr>
              <a:t>Economic impacts (losing jobs)</a:t>
            </a:r>
          </a:p>
          <a:p>
            <a:pPr>
              <a:lnSpc>
                <a:spcPct val="100000"/>
              </a:lnSpc>
              <a:spcBef>
                <a:spcPts val="0"/>
              </a:spcBef>
              <a:buClr>
                <a:srgbClr val="0070C0"/>
              </a:buClr>
            </a:pPr>
            <a:r>
              <a:rPr lang="en-GB" sz="1800" dirty="0">
                <a:latin typeface="Open Sans" panose="020B0606030504020204" pitchFamily="34" charset="0"/>
                <a:ea typeface="Open Sans" panose="020B0606030504020204" pitchFamily="34" charset="0"/>
                <a:cs typeface="Open Sans" panose="020B0606030504020204" pitchFamily="34" charset="0"/>
              </a:rPr>
              <a:t>Online bullying during lockdown</a:t>
            </a:r>
          </a:p>
          <a:p>
            <a:pPr marL="0" indent="0">
              <a:lnSpc>
                <a:spcPct val="100000"/>
              </a:lnSpc>
              <a:spcBef>
                <a:spcPts val="0"/>
              </a:spcBef>
              <a:buClr>
                <a:srgbClr val="0070C0"/>
              </a:buClr>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rgbClr val="0070C0"/>
              </a:buClr>
              <a:buNone/>
            </a:pPr>
            <a:r>
              <a:rPr lang="en-GB" sz="1800" dirty="0">
                <a:latin typeface="Open Sans" panose="020B0606030504020204" pitchFamily="34" charset="0"/>
                <a:ea typeface="Open Sans" panose="020B0606030504020204" pitchFamily="34" charset="0"/>
                <a:cs typeface="Open Sans" panose="020B0606030504020204" pitchFamily="34" charset="0"/>
              </a:rPr>
              <a:t>Most people recover, with everyday support through social scaffolding and only a minority need specialised support.</a:t>
            </a:r>
          </a:p>
        </p:txBody>
      </p:sp>
      <p:grpSp>
        <p:nvGrpSpPr>
          <p:cNvPr id="4" name="Group 3">
            <a:extLst>
              <a:ext uri="{FF2B5EF4-FFF2-40B4-BE49-F238E27FC236}">
                <a16:creationId xmlns:a16="http://schemas.microsoft.com/office/drawing/2014/main" id="{EAEE6A4B-A18D-4562-96A5-331502C16CA8}"/>
              </a:ext>
            </a:extLst>
          </p:cNvPr>
          <p:cNvGrpSpPr/>
          <p:nvPr/>
        </p:nvGrpSpPr>
        <p:grpSpPr>
          <a:xfrm>
            <a:off x="0" y="-13"/>
            <a:ext cx="12192000" cy="839972"/>
            <a:chOff x="0" y="-13"/>
            <a:chExt cx="12192000" cy="839972"/>
          </a:xfrm>
        </p:grpSpPr>
        <p:sp>
          <p:nvSpPr>
            <p:cNvPr id="5" name="Rectangle 4">
              <a:extLst>
                <a:ext uri="{FF2B5EF4-FFF2-40B4-BE49-F238E27FC236}">
                  <a16:creationId xmlns:a16="http://schemas.microsoft.com/office/drawing/2014/main" id="{A6DA4A89-42B4-4BE2-9813-DFFE2241DD84}"/>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B9BCFF2-AB55-4512-89DF-1A9B648EBEAD}"/>
                </a:ext>
              </a:extLst>
            </p:cNvPr>
            <p:cNvSpPr txBox="1"/>
            <p:nvPr/>
          </p:nvSpPr>
          <p:spPr>
            <a:xfrm>
              <a:off x="1890822" y="189140"/>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Trauma In The Context Of Covid-19</a:t>
              </a:r>
            </a:p>
          </p:txBody>
        </p:sp>
      </p:grpSp>
      <p:pic>
        <p:nvPicPr>
          <p:cNvPr id="7" name="Graphic 23" descr="Users">
            <a:extLst>
              <a:ext uri="{FF2B5EF4-FFF2-40B4-BE49-F238E27FC236}">
                <a16:creationId xmlns:a16="http://schemas.microsoft.com/office/drawing/2014/main" id="{420871CD-79B6-4973-9951-9C7DFE956173}"/>
              </a:ext>
            </a:extLst>
          </p:cNvPr>
          <p:cNvPicPr/>
          <p:nvPr/>
        </p:nvPicPr>
        <p:blipFill>
          <a:blip r:embed="rId3">
            <a:extLst>
              <a:ext uri="{96DAC541-7B7A-43D3-8B79-37D633B846F1}">
                <asvg:svgBlip xmlns:asvg="http://schemas.microsoft.com/office/drawing/2016/SVG/main" r:embed="rId4"/>
              </a:ext>
            </a:extLst>
          </a:blip>
          <a:stretch>
            <a:fillRect/>
          </a:stretch>
        </p:blipFill>
        <p:spPr>
          <a:xfrm>
            <a:off x="9980930" y="839958"/>
            <a:ext cx="1372870" cy="1276985"/>
          </a:xfrm>
          <a:prstGeom prst="rect">
            <a:avLst/>
          </a:prstGeom>
        </p:spPr>
      </p:pic>
    </p:spTree>
    <p:extLst>
      <p:ext uri="{BB962C8B-B14F-4D97-AF65-F5344CB8AC3E}">
        <p14:creationId xmlns:p14="http://schemas.microsoft.com/office/powerpoint/2010/main" val="23173854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DD86B2A-05FC-45CB-8780-2968FC9F4948}"/>
              </a:ext>
            </a:extLst>
          </p:cNvPr>
          <p:cNvGrpSpPr/>
          <p:nvPr/>
        </p:nvGrpSpPr>
        <p:grpSpPr>
          <a:xfrm>
            <a:off x="0" y="-13"/>
            <a:ext cx="12192000" cy="839972"/>
            <a:chOff x="0" y="-13"/>
            <a:chExt cx="12192000" cy="839972"/>
          </a:xfrm>
        </p:grpSpPr>
        <p:sp>
          <p:nvSpPr>
            <p:cNvPr id="5" name="Rectangle 4">
              <a:extLst>
                <a:ext uri="{FF2B5EF4-FFF2-40B4-BE49-F238E27FC236}">
                  <a16:creationId xmlns:a16="http://schemas.microsoft.com/office/drawing/2014/main" id="{2EEDD74A-1145-4B52-8956-6B47EE24298D}"/>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D785C514-92B2-4B87-9A49-2FA32F714A0A}"/>
                </a:ext>
              </a:extLst>
            </p:cNvPr>
            <p:cNvSpPr txBox="1"/>
            <p:nvPr/>
          </p:nvSpPr>
          <p:spPr>
            <a:xfrm>
              <a:off x="1890822" y="189140"/>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Key Psychology Of Stress And Trauma</a:t>
              </a:r>
            </a:p>
          </p:txBody>
        </p:sp>
      </p:grpSp>
      <p:sp>
        <p:nvSpPr>
          <p:cNvPr id="9" name="Oval 8">
            <a:extLst>
              <a:ext uri="{FF2B5EF4-FFF2-40B4-BE49-F238E27FC236}">
                <a16:creationId xmlns:a16="http://schemas.microsoft.com/office/drawing/2014/main" id="{17EA31AF-8641-4143-8261-9D136DCD1590}"/>
              </a:ext>
            </a:extLst>
          </p:cNvPr>
          <p:cNvSpPr/>
          <p:nvPr/>
        </p:nvSpPr>
        <p:spPr>
          <a:xfrm>
            <a:off x="8870733" y="3198163"/>
            <a:ext cx="2816772" cy="2816772"/>
          </a:xfrm>
          <a:prstGeom prst="ellipse">
            <a:avLst/>
          </a:prstGeom>
          <a:solidFill>
            <a:srgbClr val="EAAA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1C405C43-E919-4F4D-A005-400F625224D6}"/>
              </a:ext>
            </a:extLst>
          </p:cNvPr>
          <p:cNvSpPr/>
          <p:nvPr/>
        </p:nvSpPr>
        <p:spPr>
          <a:xfrm>
            <a:off x="501153" y="1602881"/>
            <a:ext cx="2816772" cy="2816772"/>
          </a:xfrm>
          <a:prstGeom prst="ellipse">
            <a:avLst/>
          </a:prstGeom>
          <a:solidFill>
            <a:srgbClr val="EAAA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B33724CB-8935-4A0F-81E4-5940846CA66A}"/>
              </a:ext>
            </a:extLst>
          </p:cNvPr>
          <p:cNvSpPr txBox="1"/>
          <p:nvPr/>
        </p:nvSpPr>
        <p:spPr>
          <a:xfrm>
            <a:off x="3392727" y="2251450"/>
            <a:ext cx="6211614" cy="830997"/>
          </a:xfrm>
          <a:prstGeom prst="rect">
            <a:avLst/>
          </a:prstGeom>
          <a:noFill/>
        </p:spPr>
        <p:txBody>
          <a:bodyPr wrap="square"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Heightened stress can be seen as fight, flight, fear or freeze</a:t>
            </a:r>
          </a:p>
        </p:txBody>
      </p:sp>
      <p:sp>
        <p:nvSpPr>
          <p:cNvPr id="12" name="TextBox 11">
            <a:extLst>
              <a:ext uri="{FF2B5EF4-FFF2-40B4-BE49-F238E27FC236}">
                <a16:creationId xmlns:a16="http://schemas.microsoft.com/office/drawing/2014/main" id="{2EED815B-E6AE-4B41-8947-0EB4CEA5ACFA}"/>
              </a:ext>
            </a:extLst>
          </p:cNvPr>
          <p:cNvSpPr txBox="1"/>
          <p:nvPr/>
        </p:nvSpPr>
        <p:spPr>
          <a:xfrm>
            <a:off x="2381251" y="4327745"/>
            <a:ext cx="6294841" cy="1200329"/>
          </a:xfrm>
          <a:prstGeom prst="rect">
            <a:avLst/>
          </a:prstGeom>
          <a:noFill/>
        </p:spPr>
        <p:txBody>
          <a:bodyPr wrap="square" rtlCol="0">
            <a:spAutoFit/>
          </a:bodyPr>
          <a:lstStyle/>
          <a:p>
            <a:pPr algn="r"/>
            <a:r>
              <a:rPr lang="en-GB" sz="2400" dirty="0">
                <a:latin typeface="Open Sans" panose="020B0606030504020204" pitchFamily="34" charset="0"/>
                <a:ea typeface="Open Sans" panose="020B0606030504020204" pitchFamily="34" charset="0"/>
                <a:cs typeface="Open Sans" panose="020B0606030504020204" pitchFamily="34" charset="0"/>
              </a:rPr>
              <a:t>Trauma has an overwhelming stress at its core, which has left its mark and is easily triggered and re-lived through flashbacks </a:t>
            </a:r>
          </a:p>
        </p:txBody>
      </p:sp>
      <p:pic>
        <p:nvPicPr>
          <p:cNvPr id="13" name="Picture 12" descr="A picture containing drawing, light&#10;&#10;Description automatically generated">
            <a:extLst>
              <a:ext uri="{FF2B5EF4-FFF2-40B4-BE49-F238E27FC236}">
                <a16:creationId xmlns:a16="http://schemas.microsoft.com/office/drawing/2014/main" id="{2D191AAD-2503-4F5E-B474-D6C7E1D8DC6B}"/>
              </a:ext>
            </a:extLst>
          </p:cNvPr>
          <p:cNvPicPr>
            <a:picLocks noChangeAspect="1"/>
          </p:cNvPicPr>
          <p:nvPr/>
        </p:nvPicPr>
        <p:blipFill rotWithShape="1">
          <a:blip r:embed="rId3">
            <a:extLst>
              <a:ext uri="{28A0092B-C50C-407E-A947-70E740481C1C}">
                <a14:useLocalDpi xmlns:a14="http://schemas.microsoft.com/office/drawing/2010/main" val="0"/>
              </a:ext>
            </a:extLst>
          </a:blip>
          <a:srcRect l="64294" t="25968"/>
          <a:stretch/>
        </p:blipFill>
        <p:spPr>
          <a:xfrm>
            <a:off x="9154510" y="3413187"/>
            <a:ext cx="2054577" cy="2396237"/>
          </a:xfrm>
          <a:prstGeom prst="rect">
            <a:avLst/>
          </a:prstGeom>
        </p:spPr>
      </p:pic>
      <p:pic>
        <p:nvPicPr>
          <p:cNvPr id="17" name="Picture 16" descr="A picture containing drawing, light&#10;&#10;Description automatically generated">
            <a:extLst>
              <a:ext uri="{FF2B5EF4-FFF2-40B4-BE49-F238E27FC236}">
                <a16:creationId xmlns:a16="http://schemas.microsoft.com/office/drawing/2014/main" id="{9A057F4A-292F-4688-A7F0-369FC60D9250}"/>
              </a:ext>
            </a:extLst>
          </p:cNvPr>
          <p:cNvPicPr>
            <a:picLocks noChangeAspect="1"/>
          </p:cNvPicPr>
          <p:nvPr/>
        </p:nvPicPr>
        <p:blipFill rotWithShape="1">
          <a:blip r:embed="rId3">
            <a:extLst>
              <a:ext uri="{28A0092B-C50C-407E-A947-70E740481C1C}">
                <a14:useLocalDpi xmlns:a14="http://schemas.microsoft.com/office/drawing/2010/main" val="0"/>
              </a:ext>
            </a:extLst>
          </a:blip>
          <a:srcRect l="64294" t="25968"/>
          <a:stretch/>
        </p:blipFill>
        <p:spPr>
          <a:xfrm flipH="1">
            <a:off x="998043" y="1757996"/>
            <a:ext cx="2054577" cy="2396237"/>
          </a:xfrm>
          <a:prstGeom prst="rect">
            <a:avLst/>
          </a:prstGeom>
        </p:spPr>
      </p:pic>
      <p:pic>
        <p:nvPicPr>
          <p:cNvPr id="27" name="Picture 26" descr="A close up of a sign&#10;&#10;Description automatically generated">
            <a:extLst>
              <a:ext uri="{FF2B5EF4-FFF2-40B4-BE49-F238E27FC236}">
                <a16:creationId xmlns:a16="http://schemas.microsoft.com/office/drawing/2014/main" id="{1E7DAC1E-F83C-47A6-A667-F8524A0B96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263" y="1787238"/>
            <a:ext cx="1859973" cy="1859973"/>
          </a:xfrm>
          <a:prstGeom prst="rect">
            <a:avLst/>
          </a:prstGeom>
        </p:spPr>
      </p:pic>
      <p:pic>
        <p:nvPicPr>
          <p:cNvPr id="29" name="Picture 28" descr="A close up of a sign&#10;&#10;Description automatically generated">
            <a:extLst>
              <a:ext uri="{FF2B5EF4-FFF2-40B4-BE49-F238E27FC236}">
                <a16:creationId xmlns:a16="http://schemas.microsoft.com/office/drawing/2014/main" id="{6C85D6E5-0A87-46D9-8D80-EBDEDEE0CD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8794" y="3647211"/>
            <a:ext cx="1295400" cy="1295400"/>
          </a:xfrm>
          <a:prstGeom prst="rect">
            <a:avLst/>
          </a:prstGeom>
        </p:spPr>
      </p:pic>
      <p:pic>
        <p:nvPicPr>
          <p:cNvPr id="31" name="Picture 30" descr="A close up of a sign&#10;&#10;Description automatically generated">
            <a:extLst>
              <a:ext uri="{FF2B5EF4-FFF2-40B4-BE49-F238E27FC236}">
                <a16:creationId xmlns:a16="http://schemas.microsoft.com/office/drawing/2014/main" id="{EAF0FB17-A326-447C-8BD3-24608E13F0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3478" y="3680045"/>
            <a:ext cx="1295400" cy="1295400"/>
          </a:xfrm>
          <a:prstGeom prst="rect">
            <a:avLst/>
          </a:prstGeom>
        </p:spPr>
      </p:pic>
    </p:spTree>
    <p:extLst>
      <p:ext uri="{BB962C8B-B14F-4D97-AF65-F5344CB8AC3E}">
        <p14:creationId xmlns:p14="http://schemas.microsoft.com/office/powerpoint/2010/main" val="36865971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2382A8-B518-4DF7-8552-3AF56913C3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EB841BD2-9252-4D77-9902-5FEE37EB759F}"/>
              </a:ext>
            </a:extLst>
          </p:cNvPr>
          <p:cNvGrpSpPr/>
          <p:nvPr/>
        </p:nvGrpSpPr>
        <p:grpSpPr>
          <a:xfrm>
            <a:off x="0" y="-13"/>
            <a:ext cx="12192000" cy="839972"/>
            <a:chOff x="0" y="-13"/>
            <a:chExt cx="12192000" cy="839972"/>
          </a:xfrm>
        </p:grpSpPr>
        <p:sp>
          <p:nvSpPr>
            <p:cNvPr id="7" name="Rectangle 6">
              <a:extLst>
                <a:ext uri="{FF2B5EF4-FFF2-40B4-BE49-F238E27FC236}">
                  <a16:creationId xmlns:a16="http://schemas.microsoft.com/office/drawing/2014/main" id="{24203C3E-67E8-43DA-9066-BAF904D2AD35}"/>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3AF71ED-DD0B-4A85-8497-9E2F9368E16C}"/>
                </a:ext>
              </a:extLst>
            </p:cNvPr>
            <p:cNvSpPr txBox="1"/>
            <p:nvPr/>
          </p:nvSpPr>
          <p:spPr>
            <a:xfrm>
              <a:off x="1890822" y="189140"/>
              <a:ext cx="8410356"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Stress And Trauma: What Does It Look Like?</a:t>
              </a:r>
            </a:p>
          </p:txBody>
        </p:sp>
      </p:grpSp>
      <p:sp>
        <p:nvSpPr>
          <p:cNvPr id="35" name="TextBox 34">
            <a:extLst>
              <a:ext uri="{FF2B5EF4-FFF2-40B4-BE49-F238E27FC236}">
                <a16:creationId xmlns:a16="http://schemas.microsoft.com/office/drawing/2014/main" id="{27F65E04-4D59-401E-8428-D5E83E79E12B}"/>
              </a:ext>
            </a:extLst>
          </p:cNvPr>
          <p:cNvSpPr txBox="1"/>
          <p:nvPr/>
        </p:nvSpPr>
        <p:spPr>
          <a:xfrm>
            <a:off x="8445064" y="3618212"/>
            <a:ext cx="1355834" cy="584775"/>
          </a:xfrm>
          <a:prstGeom prst="rect">
            <a:avLst/>
          </a:prstGeom>
          <a:noFill/>
        </p:spPr>
        <p:txBody>
          <a:bodyPr wrap="square" rtlCol="0">
            <a:spAutoFit/>
          </a:bodyPr>
          <a:lstStyle/>
          <a:p>
            <a:pPr algn="ctr"/>
            <a:r>
              <a:rPr lang="en-GB"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Traumatic stress</a:t>
            </a:r>
          </a:p>
        </p:txBody>
      </p:sp>
      <p:sp>
        <p:nvSpPr>
          <p:cNvPr id="36" name="TextBox 35">
            <a:extLst>
              <a:ext uri="{FF2B5EF4-FFF2-40B4-BE49-F238E27FC236}">
                <a16:creationId xmlns:a16="http://schemas.microsoft.com/office/drawing/2014/main" id="{4E231C0A-BC2D-494B-B172-3DC99CE4AC97}"/>
              </a:ext>
            </a:extLst>
          </p:cNvPr>
          <p:cNvSpPr txBox="1"/>
          <p:nvPr/>
        </p:nvSpPr>
        <p:spPr>
          <a:xfrm>
            <a:off x="5002923" y="3851770"/>
            <a:ext cx="2186153" cy="1200329"/>
          </a:xfrm>
          <a:prstGeom prst="rect">
            <a:avLst/>
          </a:prstGeom>
          <a:noFill/>
        </p:spPr>
        <p:txBody>
          <a:bodyPr wrap="square" rtlCol="0">
            <a:spAutoFit/>
          </a:bodyPr>
          <a:lstStyle/>
          <a:p>
            <a:pPr algn="ctr"/>
            <a:r>
              <a:rPr lang="en-GB"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Decreased learning</a:t>
            </a:r>
          </a:p>
          <a:p>
            <a:pPr algn="ctr"/>
            <a:endParaRPr lang="en-GB" sz="6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School/College attendance</a:t>
            </a:r>
          </a:p>
          <a:p>
            <a:pPr algn="ctr"/>
            <a:r>
              <a:rPr lang="en-GB"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issues</a:t>
            </a:r>
          </a:p>
        </p:txBody>
      </p:sp>
      <p:pic>
        <p:nvPicPr>
          <p:cNvPr id="37" name="Picture 36" descr="A picture containing transport, wheel&#10;&#10;Description automatically generated">
            <a:extLst>
              <a:ext uri="{FF2B5EF4-FFF2-40B4-BE49-F238E27FC236}">
                <a16:creationId xmlns:a16="http://schemas.microsoft.com/office/drawing/2014/main" id="{620D7745-AFDB-41CA-BAC8-0628F47E83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4399" y="2817013"/>
            <a:ext cx="1179126" cy="1179126"/>
          </a:xfrm>
          <a:prstGeom prst="rect">
            <a:avLst/>
          </a:prstGeom>
        </p:spPr>
      </p:pic>
      <p:sp>
        <p:nvSpPr>
          <p:cNvPr id="38" name="TextBox 37">
            <a:extLst>
              <a:ext uri="{FF2B5EF4-FFF2-40B4-BE49-F238E27FC236}">
                <a16:creationId xmlns:a16="http://schemas.microsoft.com/office/drawing/2014/main" id="{120619B4-B206-482D-A83A-D547326F7C4E}"/>
              </a:ext>
            </a:extLst>
          </p:cNvPr>
          <p:cNvSpPr txBox="1"/>
          <p:nvPr/>
        </p:nvSpPr>
        <p:spPr>
          <a:xfrm>
            <a:off x="1964395" y="1497741"/>
            <a:ext cx="1355834" cy="584775"/>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Fight: aggression</a:t>
            </a:r>
          </a:p>
        </p:txBody>
      </p:sp>
      <p:sp>
        <p:nvSpPr>
          <p:cNvPr id="39" name="TextBox 38">
            <a:extLst>
              <a:ext uri="{FF2B5EF4-FFF2-40B4-BE49-F238E27FC236}">
                <a16:creationId xmlns:a16="http://schemas.microsoft.com/office/drawing/2014/main" id="{7C28E813-0AA2-46F6-86AE-DA53E0794CE6}"/>
              </a:ext>
            </a:extLst>
          </p:cNvPr>
          <p:cNvSpPr txBox="1"/>
          <p:nvPr/>
        </p:nvSpPr>
        <p:spPr>
          <a:xfrm>
            <a:off x="411113" y="2565069"/>
            <a:ext cx="1497724" cy="830997"/>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Flight: </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fear, panic, running away</a:t>
            </a:r>
          </a:p>
        </p:txBody>
      </p:sp>
      <p:sp>
        <p:nvSpPr>
          <p:cNvPr id="40" name="TextBox 39">
            <a:extLst>
              <a:ext uri="{FF2B5EF4-FFF2-40B4-BE49-F238E27FC236}">
                <a16:creationId xmlns:a16="http://schemas.microsoft.com/office/drawing/2014/main" id="{678A2C7C-5D38-46D7-A192-5E57A9435CBE}"/>
              </a:ext>
            </a:extLst>
          </p:cNvPr>
          <p:cNvSpPr txBox="1"/>
          <p:nvPr/>
        </p:nvSpPr>
        <p:spPr>
          <a:xfrm>
            <a:off x="369071" y="4208751"/>
            <a:ext cx="1617385" cy="1077218"/>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Freeze:</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vacating psychologically  (dissociation)</a:t>
            </a:r>
          </a:p>
        </p:txBody>
      </p:sp>
      <p:sp>
        <p:nvSpPr>
          <p:cNvPr id="41" name="TextBox 40">
            <a:extLst>
              <a:ext uri="{FF2B5EF4-FFF2-40B4-BE49-F238E27FC236}">
                <a16:creationId xmlns:a16="http://schemas.microsoft.com/office/drawing/2014/main" id="{5DEA3F97-9090-417D-960B-8C07A6C07FBC}"/>
              </a:ext>
            </a:extLst>
          </p:cNvPr>
          <p:cNvSpPr txBox="1"/>
          <p:nvPr/>
        </p:nvSpPr>
        <p:spPr>
          <a:xfrm>
            <a:off x="1727540" y="5570511"/>
            <a:ext cx="1748561" cy="830997"/>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Faint: </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literally or feeling faint</a:t>
            </a:r>
          </a:p>
        </p:txBody>
      </p:sp>
      <p:sp>
        <p:nvSpPr>
          <p:cNvPr id="42" name="TextBox 41">
            <a:extLst>
              <a:ext uri="{FF2B5EF4-FFF2-40B4-BE49-F238E27FC236}">
                <a16:creationId xmlns:a16="http://schemas.microsoft.com/office/drawing/2014/main" id="{CDA082F0-EF9C-4520-BC97-04C7EFAB4D65}"/>
              </a:ext>
            </a:extLst>
          </p:cNvPr>
          <p:cNvSpPr txBox="1"/>
          <p:nvPr/>
        </p:nvSpPr>
        <p:spPr>
          <a:xfrm>
            <a:off x="8934600" y="1398088"/>
            <a:ext cx="1355834" cy="830997"/>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Always on stress response</a:t>
            </a:r>
          </a:p>
        </p:txBody>
      </p:sp>
      <p:sp>
        <p:nvSpPr>
          <p:cNvPr id="44" name="TextBox 43">
            <a:extLst>
              <a:ext uri="{FF2B5EF4-FFF2-40B4-BE49-F238E27FC236}">
                <a16:creationId xmlns:a16="http://schemas.microsoft.com/office/drawing/2014/main" id="{617B71DA-73CE-4449-BB4A-D1F4458DEA1A}"/>
              </a:ext>
            </a:extLst>
          </p:cNvPr>
          <p:cNvSpPr txBox="1"/>
          <p:nvPr/>
        </p:nvSpPr>
        <p:spPr>
          <a:xfrm>
            <a:off x="10331485" y="2688179"/>
            <a:ext cx="1497724" cy="584775"/>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Repeated flashbacks</a:t>
            </a:r>
          </a:p>
        </p:txBody>
      </p:sp>
      <p:sp>
        <p:nvSpPr>
          <p:cNvPr id="46" name="TextBox 45">
            <a:extLst>
              <a:ext uri="{FF2B5EF4-FFF2-40B4-BE49-F238E27FC236}">
                <a16:creationId xmlns:a16="http://schemas.microsoft.com/office/drawing/2014/main" id="{F139FD3D-A417-4592-83B2-ADA026D9ED89}"/>
              </a:ext>
            </a:extLst>
          </p:cNvPr>
          <p:cNvSpPr txBox="1"/>
          <p:nvPr/>
        </p:nvSpPr>
        <p:spPr>
          <a:xfrm>
            <a:off x="10271654" y="4454972"/>
            <a:ext cx="1617385" cy="584775"/>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Repeated nightmares</a:t>
            </a:r>
          </a:p>
        </p:txBody>
      </p:sp>
      <p:sp>
        <p:nvSpPr>
          <p:cNvPr id="47" name="TextBox 46">
            <a:extLst>
              <a:ext uri="{FF2B5EF4-FFF2-40B4-BE49-F238E27FC236}">
                <a16:creationId xmlns:a16="http://schemas.microsoft.com/office/drawing/2014/main" id="{EEDA5698-86B5-4EED-A1B2-076BB4D7A8AF}"/>
              </a:ext>
            </a:extLst>
          </p:cNvPr>
          <p:cNvSpPr txBox="1"/>
          <p:nvPr/>
        </p:nvSpPr>
        <p:spPr>
          <a:xfrm>
            <a:off x="8803824" y="5672229"/>
            <a:ext cx="1617385" cy="584775"/>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Angry outbursts</a:t>
            </a:r>
          </a:p>
        </p:txBody>
      </p:sp>
      <p:sp>
        <p:nvSpPr>
          <p:cNvPr id="5" name="TextBox 4">
            <a:extLst>
              <a:ext uri="{FF2B5EF4-FFF2-40B4-BE49-F238E27FC236}">
                <a16:creationId xmlns:a16="http://schemas.microsoft.com/office/drawing/2014/main" id="{57CCD7DB-1894-4242-A5E5-D16339093215}"/>
              </a:ext>
            </a:extLst>
          </p:cNvPr>
          <p:cNvSpPr txBox="1"/>
          <p:nvPr/>
        </p:nvSpPr>
        <p:spPr>
          <a:xfrm>
            <a:off x="2426470" y="3609473"/>
            <a:ext cx="1355834" cy="584775"/>
          </a:xfrm>
          <a:prstGeom prst="rect">
            <a:avLst/>
          </a:prstGeom>
          <a:noFill/>
        </p:spPr>
        <p:txBody>
          <a:bodyPr wrap="square" rtlCol="0">
            <a:spAutoFit/>
          </a:bodyPr>
          <a:lstStyle/>
          <a:p>
            <a:pPr algn="ctr"/>
            <a:r>
              <a:rPr lang="en-GB"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 much stress</a:t>
            </a:r>
          </a:p>
        </p:txBody>
      </p:sp>
    </p:spTree>
    <p:extLst>
      <p:ext uri="{BB962C8B-B14F-4D97-AF65-F5344CB8AC3E}">
        <p14:creationId xmlns:p14="http://schemas.microsoft.com/office/powerpoint/2010/main" val="3737408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0F60C8F-DDC5-4695-AC97-DFE2A236AC6C}"/>
              </a:ext>
            </a:extLst>
          </p:cNvPr>
          <p:cNvSpPr txBox="1"/>
          <p:nvPr/>
        </p:nvSpPr>
        <p:spPr>
          <a:xfrm>
            <a:off x="519441" y="5960974"/>
            <a:ext cx="11111084" cy="400110"/>
          </a:xfrm>
          <a:prstGeom prst="rect">
            <a:avLst/>
          </a:prstGeom>
          <a:noFill/>
        </p:spPr>
        <p:txBody>
          <a:bodyPr wrap="square" rtlCol="0">
            <a:spAutoFit/>
          </a:bodyPr>
          <a:lstStyle/>
          <a:p>
            <a:pPr algn="ctr"/>
            <a:r>
              <a:rPr lang="en-GB" sz="2000" b="1" dirty="0">
                <a:latin typeface="Open Sans" panose="020B0606030504020204" pitchFamily="34" charset="0"/>
                <a:ea typeface="Open Sans" panose="020B0606030504020204" pitchFamily="34" charset="0"/>
                <a:cs typeface="Open Sans" panose="020B0606030504020204" pitchFamily="34" charset="0"/>
              </a:rPr>
              <a:t>How can you build on these messages in your Whole School/College for the future?</a:t>
            </a:r>
          </a:p>
        </p:txBody>
      </p:sp>
      <p:grpSp>
        <p:nvGrpSpPr>
          <p:cNvPr id="8" name="Group 7">
            <a:extLst>
              <a:ext uri="{FF2B5EF4-FFF2-40B4-BE49-F238E27FC236}">
                <a16:creationId xmlns:a16="http://schemas.microsoft.com/office/drawing/2014/main" id="{B307930C-4212-4135-87E5-D044D886C617}"/>
              </a:ext>
            </a:extLst>
          </p:cNvPr>
          <p:cNvGrpSpPr/>
          <p:nvPr/>
        </p:nvGrpSpPr>
        <p:grpSpPr>
          <a:xfrm>
            <a:off x="0" y="-13"/>
            <a:ext cx="12192000" cy="839972"/>
            <a:chOff x="0" y="-13"/>
            <a:chExt cx="12192000" cy="839972"/>
          </a:xfrm>
        </p:grpSpPr>
        <p:sp>
          <p:nvSpPr>
            <p:cNvPr id="9" name="Rectangle 8">
              <a:extLst>
                <a:ext uri="{FF2B5EF4-FFF2-40B4-BE49-F238E27FC236}">
                  <a16:creationId xmlns:a16="http://schemas.microsoft.com/office/drawing/2014/main" id="{A3EE1580-8645-4D13-AFA1-726D29026820}"/>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DAA1D71-258F-4345-91A4-A0E6EB38C53F}"/>
                </a:ext>
              </a:extLst>
            </p:cNvPr>
            <p:cNvSpPr txBox="1"/>
            <p:nvPr/>
          </p:nvSpPr>
          <p:spPr>
            <a:xfrm>
              <a:off x="1890822" y="8379"/>
              <a:ext cx="8410356" cy="83099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Trauma Can </a:t>
              </a: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I</a:t>
              </a: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mpact In Numerous Ways, Yet There Are Messages Of Hope </a:t>
              </a:r>
            </a:p>
          </p:txBody>
        </p:sp>
      </p:grpSp>
      <p:sp>
        <p:nvSpPr>
          <p:cNvPr id="15" name="Content Placeholder 2">
            <a:extLst>
              <a:ext uri="{FF2B5EF4-FFF2-40B4-BE49-F238E27FC236}">
                <a16:creationId xmlns:a16="http://schemas.microsoft.com/office/drawing/2014/main" id="{30B3FBC1-66CD-4358-AB4B-675D280C7FB7}"/>
              </a:ext>
            </a:extLst>
          </p:cNvPr>
          <p:cNvSpPr txBox="1">
            <a:spLocks/>
          </p:cNvSpPr>
          <p:nvPr/>
        </p:nvSpPr>
        <p:spPr>
          <a:xfrm>
            <a:off x="519441" y="1388980"/>
            <a:ext cx="11111084" cy="4309293"/>
          </a:xfrm>
          <a:prstGeom prst="rect">
            <a:avLst/>
          </a:prstGeom>
          <a:solidFill>
            <a:srgbClr val="E9E9E9"/>
          </a:solidFill>
          <a:ln w="38100">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Build relationships:</a:t>
            </a:r>
          </a:p>
          <a:p>
            <a:pPr>
              <a:lnSpc>
                <a:spcPct val="100000"/>
              </a:lnSpc>
              <a:spcBef>
                <a:spcPts val="0"/>
              </a:spcBef>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Be sensitive to different cultural contexts e.g. impact of racial trauma like killing of George Floyd</a:t>
            </a:r>
          </a:p>
          <a:p>
            <a:pPr>
              <a:lnSpc>
                <a:spcPct val="100000"/>
              </a:lnSpc>
              <a:spcBef>
                <a:spcPts val="0"/>
              </a:spcBef>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Ensure safety and protection from harm.</a:t>
            </a:r>
          </a:p>
          <a:p>
            <a:pPr>
              <a:lnSpc>
                <a:spcPct val="100000"/>
              </a:lnSpc>
              <a:spcBef>
                <a:spcPts val="0"/>
              </a:spcBef>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Support calming of mind and body.</a:t>
            </a:r>
          </a:p>
          <a:p>
            <a:pPr marL="0" indent="0">
              <a:lnSpc>
                <a:spcPct val="100000"/>
              </a:lnSpc>
              <a:spcBef>
                <a:spcPts val="0"/>
              </a:spcBef>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Re-establish learning confidence in small steps. </a:t>
            </a:r>
          </a:p>
          <a:p>
            <a:pPr>
              <a:lnSpc>
                <a:spcPct val="100000"/>
              </a:lnSpc>
              <a:spcBef>
                <a:spcPts val="0"/>
              </a:spcBef>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Build on coping strategies.</a:t>
            </a:r>
          </a:p>
          <a:p>
            <a:pPr marL="0" indent="0">
              <a:lnSpc>
                <a:spcPct val="100000"/>
              </a:lnSpc>
              <a:spcBef>
                <a:spcPts val="0"/>
              </a:spcBef>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Respond to Adverse Childhood Experiences (ACEs) including:</a:t>
            </a:r>
          </a:p>
          <a:p>
            <a:pPr>
              <a:lnSpc>
                <a:spcPct val="100000"/>
              </a:lnSpc>
              <a:spcBef>
                <a:spcPts val="0"/>
              </a:spcBef>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Recent trauma, historical traumas, racial traumas (e.g. intergenerational, post-slavery), chronic complex trauma</a:t>
            </a:r>
          </a:p>
          <a:p>
            <a:pPr>
              <a:lnSpc>
                <a:spcPct val="100000"/>
              </a:lnSpc>
              <a:spcBef>
                <a:spcPts val="0"/>
              </a:spcBef>
            </a:pP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rPr>
              <a:t>Much more learning is available and advisable including </a:t>
            </a:r>
            <a:r>
              <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hlinkClick r:id="rId3"/>
              </a:rPr>
              <a:t>MindEd ACEs sessions</a:t>
            </a: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endParaRPr lang="en-GB" sz="1800" dirty="0">
              <a:solidFill>
                <a:srgbClr val="293C6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Content Placeholder 2">
            <a:extLst>
              <a:ext uri="{FF2B5EF4-FFF2-40B4-BE49-F238E27FC236}">
                <a16:creationId xmlns:a16="http://schemas.microsoft.com/office/drawing/2014/main" id="{5216D701-7F04-4893-8037-7B4062681C02}"/>
              </a:ext>
            </a:extLst>
          </p:cNvPr>
          <p:cNvSpPr txBox="1">
            <a:spLocks/>
          </p:cNvSpPr>
          <p:nvPr/>
        </p:nvSpPr>
        <p:spPr>
          <a:xfrm>
            <a:off x="10313243" y="6544637"/>
            <a:ext cx="1878757" cy="3303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78BF20"/>
              </a:buClr>
              <a:buSzTx/>
              <a:buFont typeface="Arial" panose="020B0604020202020204" pitchFamily="34" charset="0"/>
              <a:buNone/>
              <a:tabLst/>
              <a:defRPr/>
            </a:pPr>
            <a:r>
              <a:rPr kumimoji="0" lang="en-GB" sz="14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(Bomber 2020)</a:t>
            </a:r>
          </a:p>
        </p:txBody>
      </p:sp>
      <p:pic>
        <p:nvPicPr>
          <p:cNvPr id="11" name="Graphic 23" descr="Users">
            <a:extLst>
              <a:ext uri="{FF2B5EF4-FFF2-40B4-BE49-F238E27FC236}">
                <a16:creationId xmlns:a16="http://schemas.microsoft.com/office/drawing/2014/main" id="{11944595-1E43-4239-A924-7A84633047E3}"/>
              </a:ext>
            </a:extLst>
          </p:cNvPr>
          <p:cNvPicPr/>
          <p:nvPr/>
        </p:nvPicPr>
        <p:blipFill>
          <a:blip r:embed="rId4">
            <a:extLst>
              <a:ext uri="{96DAC541-7B7A-43D3-8B79-37D633B846F1}">
                <asvg:svgBlip xmlns:asvg="http://schemas.microsoft.com/office/drawing/2016/SVG/main" r:embed="rId5"/>
              </a:ext>
            </a:extLst>
          </a:blip>
          <a:stretch>
            <a:fillRect/>
          </a:stretch>
        </p:blipFill>
        <p:spPr>
          <a:xfrm>
            <a:off x="8376298" y="566934"/>
            <a:ext cx="1372870" cy="1276985"/>
          </a:xfrm>
          <a:prstGeom prst="rect">
            <a:avLst/>
          </a:prstGeom>
        </p:spPr>
      </p:pic>
    </p:spTree>
    <p:extLst>
      <p:ext uri="{BB962C8B-B14F-4D97-AF65-F5344CB8AC3E}">
        <p14:creationId xmlns:p14="http://schemas.microsoft.com/office/powerpoint/2010/main" val="37745324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8D27B42-AF0E-4D77-922F-474F3E67D1FD}"/>
              </a:ext>
            </a:extLst>
          </p:cNvPr>
          <p:cNvPicPr>
            <a:picLocks noChangeAspect="1"/>
          </p:cNvPicPr>
          <p:nvPr/>
        </p:nvPicPr>
        <p:blipFill>
          <a:blip r:embed="rId3"/>
          <a:src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C0DE1C22-E417-42CF-AA97-ADC47601AC68}"/>
              </a:ext>
            </a:extLst>
          </p:cNvPr>
          <p:cNvSpPr/>
          <p:nvPr/>
        </p:nvSpPr>
        <p:spPr>
          <a:xfrm>
            <a:off x="1434506" y="2440541"/>
            <a:ext cx="9322988" cy="1341961"/>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descr="A close up of a sign&#10;&#10;Description automatically generated">
            <a:extLst>
              <a:ext uri="{FF2B5EF4-FFF2-40B4-BE49-F238E27FC236}">
                <a16:creationId xmlns:a16="http://schemas.microsoft.com/office/drawing/2014/main" id="{A791E4B6-F1D6-45B7-8597-36FC28D28AE4}"/>
              </a:ext>
            </a:extLst>
          </p:cNvPr>
          <p:cNvPicPr>
            <a:picLocks noChangeAspect="1"/>
          </p:cNvPicPr>
          <p:nvPr/>
        </p:nvPicPr>
        <p:blipFill>
          <a:blip r:embed="rId4"/>
          <a:stretch>
            <a:fillRect/>
          </a:stretch>
        </p:blipFill>
        <p:spPr>
          <a:xfrm>
            <a:off x="567772" y="1830134"/>
            <a:ext cx="1440180" cy="1440180"/>
          </a:xfrm>
          <a:prstGeom prst="rect">
            <a:avLst/>
          </a:prstGeom>
        </p:spPr>
      </p:pic>
      <p:sp>
        <p:nvSpPr>
          <p:cNvPr id="17" name="Rectangle 16">
            <a:extLst>
              <a:ext uri="{FF2B5EF4-FFF2-40B4-BE49-F238E27FC236}">
                <a16:creationId xmlns:a16="http://schemas.microsoft.com/office/drawing/2014/main" id="{D5592E1F-7658-491E-BBEB-69EAD4190A9A}"/>
              </a:ext>
            </a:extLst>
          </p:cNvPr>
          <p:cNvSpPr/>
          <p:nvPr/>
        </p:nvSpPr>
        <p:spPr>
          <a:xfrm>
            <a:off x="1423076" y="3962475"/>
            <a:ext cx="9322988" cy="926868"/>
          </a:xfrm>
          <a:prstGeom prst="rect">
            <a:avLst/>
          </a:pr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329C560-1620-44CF-B986-0A0B92DA7AA2}"/>
              </a:ext>
            </a:extLst>
          </p:cNvPr>
          <p:cNvSpPr txBox="1"/>
          <p:nvPr/>
        </p:nvSpPr>
        <p:spPr>
          <a:xfrm>
            <a:off x="2256133" y="4010896"/>
            <a:ext cx="76797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How can you build on relationships in your Whole School/College? </a:t>
            </a:r>
          </a:p>
        </p:txBody>
      </p:sp>
      <p:grpSp>
        <p:nvGrpSpPr>
          <p:cNvPr id="19" name="Group 18">
            <a:extLst>
              <a:ext uri="{FF2B5EF4-FFF2-40B4-BE49-F238E27FC236}">
                <a16:creationId xmlns:a16="http://schemas.microsoft.com/office/drawing/2014/main" id="{30E45E0E-1CA5-475F-950A-498CBA2C8F6D}"/>
              </a:ext>
            </a:extLst>
          </p:cNvPr>
          <p:cNvGrpSpPr/>
          <p:nvPr/>
        </p:nvGrpSpPr>
        <p:grpSpPr>
          <a:xfrm>
            <a:off x="0" y="-13"/>
            <a:ext cx="12192000" cy="839972"/>
            <a:chOff x="0" y="-13"/>
            <a:chExt cx="12192000" cy="839972"/>
          </a:xfrm>
        </p:grpSpPr>
        <p:sp>
          <p:nvSpPr>
            <p:cNvPr id="20" name="Rectangle 19">
              <a:extLst>
                <a:ext uri="{FF2B5EF4-FFF2-40B4-BE49-F238E27FC236}">
                  <a16:creationId xmlns:a16="http://schemas.microsoft.com/office/drawing/2014/main" id="{77A63682-9DBD-482C-84C7-C28657769C12}"/>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BD6FECF-76BB-40BB-B1BE-F59BE041A6D2}"/>
                </a:ext>
              </a:extLst>
            </p:cNvPr>
            <p:cNvSpPr txBox="1"/>
            <p:nvPr/>
          </p:nvSpPr>
          <p:spPr>
            <a:xfrm>
              <a:off x="1890822" y="189140"/>
              <a:ext cx="8410356"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Strong Whole School/College Relationships Are Protective</a:t>
              </a:r>
            </a:p>
          </p:txBody>
        </p:sp>
      </p:grpSp>
      <p:sp>
        <p:nvSpPr>
          <p:cNvPr id="22" name="Content Placeholder 2">
            <a:extLst>
              <a:ext uri="{FF2B5EF4-FFF2-40B4-BE49-F238E27FC236}">
                <a16:creationId xmlns:a16="http://schemas.microsoft.com/office/drawing/2014/main" id="{A61AC16D-041F-48BF-9E1C-815517D50D1A}"/>
              </a:ext>
            </a:extLst>
          </p:cNvPr>
          <p:cNvSpPr txBox="1">
            <a:spLocks/>
          </p:cNvSpPr>
          <p:nvPr/>
        </p:nvSpPr>
        <p:spPr>
          <a:xfrm>
            <a:off x="10313243" y="6544637"/>
            <a:ext cx="1878757" cy="3303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78BF20"/>
              </a:buClr>
              <a:buSzTx/>
              <a:buFont typeface="Arial" panose="020B0604020202020204" pitchFamily="34" charset="0"/>
              <a:buNone/>
              <a:tabLst/>
              <a:defRPr/>
            </a:pPr>
            <a:r>
              <a:rPr kumimoji="0" lang="en-GB" sz="14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(Brewin et al 2000)</a:t>
            </a:r>
          </a:p>
        </p:txBody>
      </p:sp>
      <p:sp>
        <p:nvSpPr>
          <p:cNvPr id="23" name="Content Placeholder 3">
            <a:extLst>
              <a:ext uri="{FF2B5EF4-FFF2-40B4-BE49-F238E27FC236}">
                <a16:creationId xmlns:a16="http://schemas.microsoft.com/office/drawing/2014/main" id="{2C122A56-97D8-4EFC-AC39-00CABBE88F70}"/>
              </a:ext>
            </a:extLst>
          </p:cNvPr>
          <p:cNvSpPr txBox="1">
            <a:spLocks/>
          </p:cNvSpPr>
          <p:nvPr/>
        </p:nvSpPr>
        <p:spPr>
          <a:xfrm>
            <a:off x="1847932" y="2736017"/>
            <a:ext cx="8713388" cy="7657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2000" dirty="0">
                <a:latin typeface="Open Sans" panose="020B0606030504020204" pitchFamily="34" charset="0"/>
                <a:ea typeface="Open Sans" panose="020B0606030504020204" pitchFamily="34" charset="0"/>
                <a:cs typeface="Open Sans" panose="020B0606030504020204" pitchFamily="34" charset="0"/>
              </a:rPr>
              <a:t>Strengthened social relationships are key… they protect… against the likelihood of Post Traumatic Stress Disorder…</a:t>
            </a:r>
          </a:p>
        </p:txBody>
      </p:sp>
      <p:pic>
        <p:nvPicPr>
          <p:cNvPr id="24" name="Picture 23" descr="A close up of a logo&#10;&#10;Description automatically generated">
            <a:extLst>
              <a:ext uri="{FF2B5EF4-FFF2-40B4-BE49-F238E27FC236}">
                <a16:creationId xmlns:a16="http://schemas.microsoft.com/office/drawing/2014/main" id="{4F060DBB-FDF6-425D-9264-BCBAB7CDEA15}"/>
              </a:ext>
            </a:extLst>
          </p:cNvPr>
          <p:cNvPicPr>
            <a:picLocks noChangeAspect="1"/>
          </p:cNvPicPr>
          <p:nvPr/>
        </p:nvPicPr>
        <p:blipFill>
          <a:blip r:embed="rId5"/>
          <a:stretch>
            <a:fillRect/>
          </a:stretch>
        </p:blipFill>
        <p:spPr>
          <a:xfrm>
            <a:off x="10161188" y="3087663"/>
            <a:ext cx="1440180" cy="1440180"/>
          </a:xfrm>
          <a:prstGeom prst="rect">
            <a:avLst/>
          </a:prstGeom>
        </p:spPr>
      </p:pic>
      <p:pic>
        <p:nvPicPr>
          <p:cNvPr id="13" name="Graphic 23" descr="Users">
            <a:extLst>
              <a:ext uri="{FF2B5EF4-FFF2-40B4-BE49-F238E27FC236}">
                <a16:creationId xmlns:a16="http://schemas.microsoft.com/office/drawing/2014/main" id="{C714411E-F7C6-4DFD-A116-A0CE5B1D4647}"/>
              </a:ext>
            </a:extLst>
          </p:cNvPr>
          <p:cNvPicPr/>
          <p:nvPr/>
        </p:nvPicPr>
        <p:blipFill>
          <a:blip r:embed="rId6">
            <a:extLst>
              <a:ext uri="{96DAC541-7B7A-43D3-8B79-37D633B846F1}">
                <asvg:svgBlip xmlns:asvg="http://schemas.microsoft.com/office/drawing/2016/SVG/main" r:embed="rId7"/>
              </a:ext>
            </a:extLst>
          </a:blip>
          <a:stretch>
            <a:fillRect/>
          </a:stretch>
        </p:blipFill>
        <p:spPr>
          <a:xfrm>
            <a:off x="8354951" y="2800993"/>
            <a:ext cx="1372870" cy="1276985"/>
          </a:xfrm>
          <a:prstGeom prst="rect">
            <a:avLst/>
          </a:prstGeom>
        </p:spPr>
      </p:pic>
    </p:spTree>
    <p:extLst>
      <p:ext uri="{BB962C8B-B14F-4D97-AF65-F5344CB8AC3E}">
        <p14:creationId xmlns:p14="http://schemas.microsoft.com/office/powerpoint/2010/main" val="25114002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tting, monitor, clock, bus&#10;&#10;Description automatically generated">
            <a:extLst>
              <a:ext uri="{FF2B5EF4-FFF2-40B4-BE49-F238E27FC236}">
                <a16:creationId xmlns:a16="http://schemas.microsoft.com/office/drawing/2014/main" id="{860BCA93-B65A-41EB-A23D-B51FBCA49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0194E991-0114-4A85-A5ED-840E8B58E862}"/>
              </a:ext>
            </a:extLst>
          </p:cNvPr>
          <p:cNvGrpSpPr/>
          <p:nvPr/>
        </p:nvGrpSpPr>
        <p:grpSpPr>
          <a:xfrm>
            <a:off x="0" y="-13"/>
            <a:ext cx="12192000" cy="839972"/>
            <a:chOff x="0" y="-13"/>
            <a:chExt cx="12192000" cy="839972"/>
          </a:xfrm>
        </p:grpSpPr>
        <p:sp>
          <p:nvSpPr>
            <p:cNvPr id="5" name="Rectangle 4">
              <a:extLst>
                <a:ext uri="{FF2B5EF4-FFF2-40B4-BE49-F238E27FC236}">
                  <a16:creationId xmlns:a16="http://schemas.microsoft.com/office/drawing/2014/main" id="{10ED0C2A-9E2A-4D29-ACD4-DE698E6A2782}"/>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FB6570-C44F-45D3-A5AA-2C426EA7BB00}"/>
                </a:ext>
              </a:extLst>
            </p:cNvPr>
            <p:cNvSpPr txBox="1"/>
            <p:nvPr/>
          </p:nvSpPr>
          <p:spPr>
            <a:xfrm>
              <a:off x="1890822" y="189140"/>
              <a:ext cx="8410356"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Helping Those With Trauma</a:t>
              </a:r>
            </a:p>
          </p:txBody>
        </p:sp>
      </p:grpSp>
      <p:cxnSp>
        <p:nvCxnSpPr>
          <p:cNvPr id="35" name="Straight Connector 34">
            <a:extLst>
              <a:ext uri="{FF2B5EF4-FFF2-40B4-BE49-F238E27FC236}">
                <a16:creationId xmlns:a16="http://schemas.microsoft.com/office/drawing/2014/main" id="{7F3B9479-101B-4339-92E5-C2FFCC35982E}"/>
              </a:ext>
            </a:extLst>
          </p:cNvPr>
          <p:cNvCxnSpPr>
            <a:cxnSpLocks/>
          </p:cNvCxnSpPr>
          <p:nvPr/>
        </p:nvCxnSpPr>
        <p:spPr>
          <a:xfrm>
            <a:off x="413815" y="4786996"/>
            <a:ext cx="3399649" cy="0"/>
          </a:xfrm>
          <a:prstGeom prst="line">
            <a:avLst/>
          </a:prstGeom>
          <a:solidFill>
            <a:srgbClr val="FFC000"/>
          </a:solidFill>
          <a:ln w="28575">
            <a:solidFill>
              <a:srgbClr val="E223A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305AD48-3CC4-49D8-83F8-DC901D5ABA14}"/>
              </a:ext>
            </a:extLst>
          </p:cNvPr>
          <p:cNvSpPr txBox="1"/>
          <p:nvPr/>
        </p:nvSpPr>
        <p:spPr>
          <a:xfrm>
            <a:off x="341078" y="3449776"/>
            <a:ext cx="3087922" cy="1323439"/>
          </a:xfrm>
          <a:prstGeom prst="rect">
            <a:avLst/>
          </a:prstGeom>
          <a:noFill/>
        </p:spPr>
        <p:txBody>
          <a:bodyPr wrap="square" rtlCol="0">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Most people recover with ordinary social scaffolding supports, so expect that the child or young person will recover (get help if they don’t)</a:t>
            </a:r>
          </a:p>
        </p:txBody>
      </p:sp>
      <p:cxnSp>
        <p:nvCxnSpPr>
          <p:cNvPr id="39" name="Straight Connector 38">
            <a:extLst>
              <a:ext uri="{FF2B5EF4-FFF2-40B4-BE49-F238E27FC236}">
                <a16:creationId xmlns:a16="http://schemas.microsoft.com/office/drawing/2014/main" id="{002182E0-BEA2-464A-A49E-444BB2A99713}"/>
              </a:ext>
            </a:extLst>
          </p:cNvPr>
          <p:cNvCxnSpPr>
            <a:cxnSpLocks/>
          </p:cNvCxnSpPr>
          <p:nvPr/>
        </p:nvCxnSpPr>
        <p:spPr>
          <a:xfrm>
            <a:off x="413815" y="2919848"/>
            <a:ext cx="3399649" cy="0"/>
          </a:xfrm>
          <a:prstGeom prst="line">
            <a:avLst/>
          </a:prstGeom>
          <a:solidFill>
            <a:srgbClr val="FFC000"/>
          </a:solidFill>
          <a:ln w="28575">
            <a:solidFill>
              <a:srgbClr val="E223A6"/>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326F78F-D1E9-4FD8-9FB5-E7E03A552A73}"/>
              </a:ext>
            </a:extLst>
          </p:cNvPr>
          <p:cNvSpPr txBox="1"/>
          <p:nvPr/>
        </p:nvSpPr>
        <p:spPr>
          <a:xfrm>
            <a:off x="341077" y="2309997"/>
            <a:ext cx="2984013" cy="584775"/>
          </a:xfrm>
          <a:prstGeom prst="rect">
            <a:avLst/>
          </a:prstGeom>
          <a:noFill/>
        </p:spPr>
        <p:txBody>
          <a:bodyPr wrap="square" rtlCol="0">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Put support in as close as possible to where people are</a:t>
            </a:r>
          </a:p>
        </p:txBody>
      </p:sp>
      <p:cxnSp>
        <p:nvCxnSpPr>
          <p:cNvPr id="43" name="Straight Connector 42">
            <a:extLst>
              <a:ext uri="{FF2B5EF4-FFF2-40B4-BE49-F238E27FC236}">
                <a16:creationId xmlns:a16="http://schemas.microsoft.com/office/drawing/2014/main" id="{325337B9-E95C-40D6-95E4-032A95A74DC0}"/>
              </a:ext>
            </a:extLst>
          </p:cNvPr>
          <p:cNvCxnSpPr>
            <a:cxnSpLocks/>
          </p:cNvCxnSpPr>
          <p:nvPr/>
        </p:nvCxnSpPr>
        <p:spPr>
          <a:xfrm>
            <a:off x="8297051" y="4786996"/>
            <a:ext cx="3399649" cy="0"/>
          </a:xfrm>
          <a:prstGeom prst="line">
            <a:avLst/>
          </a:prstGeom>
          <a:solidFill>
            <a:srgbClr val="FFC000"/>
          </a:solidFill>
          <a:ln w="28575">
            <a:solidFill>
              <a:srgbClr val="E223A6"/>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A5B00B14-1345-4B6C-85BB-60FAED6924CC}"/>
              </a:ext>
            </a:extLst>
          </p:cNvPr>
          <p:cNvSpPr txBox="1"/>
          <p:nvPr/>
        </p:nvSpPr>
        <p:spPr>
          <a:xfrm>
            <a:off x="8951681" y="3938152"/>
            <a:ext cx="2838540" cy="830997"/>
          </a:xfrm>
          <a:prstGeom prst="rect">
            <a:avLst/>
          </a:prstGeom>
          <a:noFill/>
        </p:spPr>
        <p:txBody>
          <a:bodyPr wrap="square" rtlCol="0">
            <a:spAutoFit/>
          </a:bodyPr>
          <a:lstStyle/>
          <a:p>
            <a:pPr algn="r"/>
            <a:r>
              <a:rPr lang="en-GB" sz="1600" dirty="0">
                <a:latin typeface="Open Sans" panose="020B0606030504020204" pitchFamily="34" charset="0"/>
                <a:ea typeface="Open Sans" panose="020B0606030504020204" pitchFamily="34" charset="0"/>
                <a:cs typeface="Open Sans" panose="020B0606030504020204" pitchFamily="34" charset="0"/>
              </a:rPr>
              <a:t>Do the simple things first e.g. kindness, calmness, listening, support and hope</a:t>
            </a:r>
          </a:p>
        </p:txBody>
      </p:sp>
      <p:cxnSp>
        <p:nvCxnSpPr>
          <p:cNvPr id="48" name="Straight Connector 47">
            <a:extLst>
              <a:ext uri="{FF2B5EF4-FFF2-40B4-BE49-F238E27FC236}">
                <a16:creationId xmlns:a16="http://schemas.microsoft.com/office/drawing/2014/main" id="{3FACF7AA-19FF-4B25-8549-9CACE5E13696}"/>
              </a:ext>
            </a:extLst>
          </p:cNvPr>
          <p:cNvCxnSpPr>
            <a:cxnSpLocks/>
          </p:cNvCxnSpPr>
          <p:nvPr/>
        </p:nvCxnSpPr>
        <p:spPr>
          <a:xfrm>
            <a:off x="8297051" y="2919848"/>
            <a:ext cx="3399649" cy="0"/>
          </a:xfrm>
          <a:prstGeom prst="line">
            <a:avLst/>
          </a:prstGeom>
          <a:solidFill>
            <a:srgbClr val="FFC000"/>
          </a:solidFill>
          <a:ln w="28575">
            <a:solidFill>
              <a:srgbClr val="E223A6"/>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CE3D53D5-678A-47C8-9329-90571CDA260C}"/>
              </a:ext>
            </a:extLst>
          </p:cNvPr>
          <p:cNvSpPr txBox="1"/>
          <p:nvPr/>
        </p:nvSpPr>
        <p:spPr>
          <a:xfrm>
            <a:off x="8697191" y="1824973"/>
            <a:ext cx="3080995" cy="1077218"/>
          </a:xfrm>
          <a:prstGeom prst="rect">
            <a:avLst/>
          </a:prstGeom>
          <a:noFill/>
        </p:spPr>
        <p:txBody>
          <a:bodyPr wrap="square" rtlCol="0">
            <a:spAutoFit/>
          </a:bodyPr>
          <a:lstStyle/>
          <a:p>
            <a:pPr algn="r"/>
            <a:r>
              <a:rPr lang="en-GB" sz="1600" dirty="0">
                <a:latin typeface="Open Sans" panose="020B0606030504020204" pitchFamily="34" charset="0"/>
                <a:ea typeface="Open Sans" panose="020B0606030504020204" pitchFamily="34" charset="0"/>
                <a:cs typeface="Open Sans" panose="020B0606030504020204" pitchFamily="34" charset="0"/>
              </a:rPr>
              <a:t>Provide ordinary caring  support early.</a:t>
            </a:r>
          </a:p>
          <a:p>
            <a:pPr algn="r"/>
            <a:r>
              <a:rPr lang="en-GB" sz="1600" dirty="0">
                <a:latin typeface="Open Sans" panose="020B0606030504020204" pitchFamily="34" charset="0"/>
                <a:ea typeface="Open Sans" panose="020B0606030504020204" pitchFamily="34" charset="0"/>
                <a:cs typeface="Open Sans" panose="020B0606030504020204" pitchFamily="34" charset="0"/>
              </a:rPr>
              <a:t>Do not push a person to retell the trauma, it can do harm!</a:t>
            </a:r>
          </a:p>
        </p:txBody>
      </p:sp>
      <p:pic>
        <p:nvPicPr>
          <p:cNvPr id="14" name="Graphic 23" descr="Users">
            <a:extLst>
              <a:ext uri="{FF2B5EF4-FFF2-40B4-BE49-F238E27FC236}">
                <a16:creationId xmlns:a16="http://schemas.microsoft.com/office/drawing/2014/main" id="{A17EF1EA-0144-4D66-B6F2-3F598AD6DBCE}"/>
              </a:ext>
            </a:extLst>
          </p:cNvPr>
          <p:cNvPicPr/>
          <p:nvPr/>
        </p:nvPicPr>
        <p:blipFill>
          <a:blip r:embed="rId4">
            <a:extLst>
              <a:ext uri="{96DAC541-7B7A-43D3-8B79-37D633B846F1}">
                <asvg:svgBlip xmlns:asvg="http://schemas.microsoft.com/office/drawing/2016/SVG/main" r:embed="rId5"/>
              </a:ext>
            </a:extLst>
          </a:blip>
          <a:stretch>
            <a:fillRect/>
          </a:stretch>
        </p:blipFill>
        <p:spPr>
          <a:xfrm>
            <a:off x="1527208" y="895730"/>
            <a:ext cx="1372870" cy="1276985"/>
          </a:xfrm>
          <a:prstGeom prst="rect">
            <a:avLst/>
          </a:prstGeom>
        </p:spPr>
      </p:pic>
    </p:spTree>
    <p:extLst>
      <p:ext uri="{BB962C8B-B14F-4D97-AF65-F5344CB8AC3E}">
        <p14:creationId xmlns:p14="http://schemas.microsoft.com/office/powerpoint/2010/main" val="30432320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84B538-5DA1-41C6-8628-7F7C7868A1F6}"/>
              </a:ext>
            </a:extLst>
          </p:cNvPr>
          <p:cNvPicPr>
            <a:picLocks noChangeAspect="1"/>
          </p:cNvPicPr>
          <p:nvPr/>
        </p:nvPicPr>
        <p:blipFill rotWithShape="1">
          <a:blip r:embed="rId3">
            <a:extLst>
              <a:ext uri="{28A0092B-C50C-407E-A947-70E740481C1C}">
                <a14:useLocalDpi xmlns:a14="http://schemas.microsoft.com/office/drawing/2010/main" val="0"/>
              </a:ext>
            </a:extLst>
          </a:blip>
          <a:srcRect t="22781" b="3883"/>
          <a:stretch/>
        </p:blipFill>
        <p:spPr>
          <a:xfrm>
            <a:off x="575222" y="1426632"/>
            <a:ext cx="11120768" cy="4587439"/>
          </a:xfrm>
          <a:prstGeom prst="rect">
            <a:avLst/>
          </a:prstGeom>
        </p:spPr>
      </p:pic>
      <p:grpSp>
        <p:nvGrpSpPr>
          <p:cNvPr id="10" name="Group 9">
            <a:extLst>
              <a:ext uri="{FF2B5EF4-FFF2-40B4-BE49-F238E27FC236}">
                <a16:creationId xmlns:a16="http://schemas.microsoft.com/office/drawing/2014/main" id="{5D1A9EF8-C628-4F29-B7F2-6F6DABDD7D74}"/>
              </a:ext>
            </a:extLst>
          </p:cNvPr>
          <p:cNvGrpSpPr/>
          <p:nvPr/>
        </p:nvGrpSpPr>
        <p:grpSpPr>
          <a:xfrm>
            <a:off x="0" y="0"/>
            <a:ext cx="12192000" cy="839972"/>
            <a:chOff x="0" y="-13"/>
            <a:chExt cx="12192000" cy="839972"/>
          </a:xfrm>
        </p:grpSpPr>
        <p:sp>
          <p:nvSpPr>
            <p:cNvPr id="13" name="Rectangle 12">
              <a:extLst>
                <a:ext uri="{FF2B5EF4-FFF2-40B4-BE49-F238E27FC236}">
                  <a16:creationId xmlns:a16="http://schemas.microsoft.com/office/drawing/2014/main" id="{CADE2E51-6D0E-4FCD-A0A8-17B865A2293F}"/>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33F93DF-8FBE-4E22-A8C8-06D169970F39}"/>
                </a:ext>
              </a:extLst>
            </p:cNvPr>
            <p:cNvSpPr txBox="1"/>
            <p:nvPr/>
          </p:nvSpPr>
          <p:spPr>
            <a:xfrm>
              <a:off x="1194639" y="189520"/>
              <a:ext cx="9802719"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What Will Strengthened Wellbeing Look Like?</a:t>
              </a:r>
            </a:p>
          </p:txBody>
        </p:sp>
      </p:grpSp>
      <p:sp>
        <p:nvSpPr>
          <p:cNvPr id="5" name="TextBox 4">
            <a:extLst>
              <a:ext uri="{FF2B5EF4-FFF2-40B4-BE49-F238E27FC236}">
                <a16:creationId xmlns:a16="http://schemas.microsoft.com/office/drawing/2014/main" id="{27E45C4D-DA3F-4880-9777-39A9D40083E5}"/>
              </a:ext>
            </a:extLst>
          </p:cNvPr>
          <p:cNvSpPr txBox="1"/>
          <p:nvPr/>
        </p:nvSpPr>
        <p:spPr>
          <a:xfrm>
            <a:off x="4529858" y="6014071"/>
            <a:ext cx="3211497" cy="646331"/>
          </a:xfrm>
          <a:prstGeom prst="rect">
            <a:avLst/>
          </a:prstGeom>
          <a:noFill/>
        </p:spPr>
        <p:txBody>
          <a:bodyPr wrap="square" rtlCol="0">
            <a:spAutoFit/>
          </a:bodyPr>
          <a:lstStyle/>
          <a:p>
            <a:pPr algn="ctr"/>
            <a:r>
              <a:rPr lang="en-GB" b="1" dirty="0">
                <a:latin typeface="Open Sans" panose="020B0606030504020204" pitchFamily="34" charset="0"/>
                <a:ea typeface="Open Sans" panose="020B0606030504020204" pitchFamily="34" charset="0"/>
                <a:cs typeface="Open Sans" panose="020B0606030504020204" pitchFamily="34" charset="0"/>
              </a:rPr>
              <a:t>5 Key Principles</a:t>
            </a:r>
          </a:p>
          <a:p>
            <a:pPr algn="ctr"/>
            <a:r>
              <a:rPr lang="en-GB" b="1" dirty="0">
                <a:latin typeface="Open Sans" panose="020B0606030504020204" pitchFamily="34" charset="0"/>
                <a:ea typeface="Open Sans" panose="020B0606030504020204" pitchFamily="34" charset="0"/>
                <a:cs typeface="Open Sans" panose="020B0606030504020204" pitchFamily="34" charset="0"/>
              </a:rPr>
              <a:t>PFA / 5 Rs / PIES</a:t>
            </a:r>
          </a:p>
        </p:txBody>
      </p:sp>
      <p:sp>
        <p:nvSpPr>
          <p:cNvPr id="4" name="TextBox 3">
            <a:extLst>
              <a:ext uri="{FF2B5EF4-FFF2-40B4-BE49-F238E27FC236}">
                <a16:creationId xmlns:a16="http://schemas.microsoft.com/office/drawing/2014/main" id="{1DD7CA15-829B-487B-9DB7-106A7F28EDEA}"/>
              </a:ext>
            </a:extLst>
          </p:cNvPr>
          <p:cNvSpPr txBox="1"/>
          <p:nvPr/>
        </p:nvSpPr>
        <p:spPr>
          <a:xfrm>
            <a:off x="8043045" y="5537111"/>
            <a:ext cx="3892311" cy="369332"/>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Learning Habits of Resilience</a:t>
            </a:r>
          </a:p>
        </p:txBody>
      </p:sp>
      <p:sp>
        <p:nvSpPr>
          <p:cNvPr id="6" name="TextBox 5">
            <a:extLst>
              <a:ext uri="{FF2B5EF4-FFF2-40B4-BE49-F238E27FC236}">
                <a16:creationId xmlns:a16="http://schemas.microsoft.com/office/drawing/2014/main" id="{7A2373C2-C993-455A-BC9D-3001B317BDB0}"/>
              </a:ext>
            </a:extLst>
          </p:cNvPr>
          <p:cNvSpPr txBox="1"/>
          <p:nvPr/>
        </p:nvSpPr>
        <p:spPr>
          <a:xfrm>
            <a:off x="937459" y="5563668"/>
            <a:ext cx="3211497" cy="369332"/>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Building Relationships</a:t>
            </a:r>
          </a:p>
        </p:txBody>
      </p:sp>
      <p:sp>
        <p:nvSpPr>
          <p:cNvPr id="7" name="TextBox 6">
            <a:extLst>
              <a:ext uri="{FF2B5EF4-FFF2-40B4-BE49-F238E27FC236}">
                <a16:creationId xmlns:a16="http://schemas.microsoft.com/office/drawing/2014/main" id="{32C02465-4DFE-45C1-9184-E7CF5C5CE74F}"/>
              </a:ext>
            </a:extLst>
          </p:cNvPr>
          <p:cNvSpPr txBox="1"/>
          <p:nvPr/>
        </p:nvSpPr>
        <p:spPr>
          <a:xfrm>
            <a:off x="3899334" y="1452617"/>
            <a:ext cx="4400355" cy="369332"/>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Being Able to Make Change Happen</a:t>
            </a:r>
          </a:p>
        </p:txBody>
      </p:sp>
      <p:sp>
        <p:nvSpPr>
          <p:cNvPr id="19" name="TextBox 18">
            <a:extLst>
              <a:ext uri="{FF2B5EF4-FFF2-40B4-BE49-F238E27FC236}">
                <a16:creationId xmlns:a16="http://schemas.microsoft.com/office/drawing/2014/main" id="{DC0F8654-3FB4-4AC1-B498-267A047BCB76}"/>
              </a:ext>
            </a:extLst>
          </p:cNvPr>
          <p:cNvSpPr txBox="1"/>
          <p:nvPr/>
        </p:nvSpPr>
        <p:spPr>
          <a:xfrm>
            <a:off x="865126" y="913803"/>
            <a:ext cx="10461743" cy="369332"/>
          </a:xfrm>
          <a:prstGeom prst="rect">
            <a:avLst/>
          </a:prstGeom>
          <a:noFill/>
        </p:spPr>
        <p:txBody>
          <a:bodyPr wrap="square">
            <a:spAutoFit/>
          </a:bodyPr>
          <a:lstStyle/>
          <a:p>
            <a:pPr algn="ctr"/>
            <a:r>
              <a:rPr lang="en-US" dirty="0"/>
              <a:t>Now we can see the Whole School/College model coming together</a:t>
            </a:r>
          </a:p>
        </p:txBody>
      </p:sp>
      <p:pic>
        <p:nvPicPr>
          <p:cNvPr id="11" name="Graphic 23" descr="Users">
            <a:extLst>
              <a:ext uri="{FF2B5EF4-FFF2-40B4-BE49-F238E27FC236}">
                <a16:creationId xmlns:a16="http://schemas.microsoft.com/office/drawing/2014/main" id="{47E85FDD-2F36-456D-83AE-E2DEB8396F8A}"/>
              </a:ext>
            </a:extLst>
          </p:cNvPr>
          <p:cNvPicPr/>
          <p:nvPr/>
        </p:nvPicPr>
        <p:blipFill>
          <a:blip r:embed="rId4">
            <a:extLst>
              <a:ext uri="{96DAC541-7B7A-43D3-8B79-37D633B846F1}">
                <asvg:svgBlip xmlns:asvg="http://schemas.microsoft.com/office/drawing/2016/SVG/main" r:embed="rId5"/>
              </a:ext>
            </a:extLst>
          </a:blip>
          <a:stretch>
            <a:fillRect/>
          </a:stretch>
        </p:blipFill>
        <p:spPr>
          <a:xfrm>
            <a:off x="1650776" y="1925400"/>
            <a:ext cx="1372870" cy="1276985"/>
          </a:xfrm>
          <a:prstGeom prst="rect">
            <a:avLst/>
          </a:prstGeom>
        </p:spPr>
      </p:pic>
    </p:spTree>
    <p:extLst>
      <p:ext uri="{BB962C8B-B14F-4D97-AF65-F5344CB8AC3E}">
        <p14:creationId xmlns:p14="http://schemas.microsoft.com/office/powerpoint/2010/main" val="11017450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EEA580-2D06-4D25-8328-96A40BC5CA69}"/>
              </a:ext>
            </a:extLst>
          </p:cNvPr>
          <p:cNvSpPr>
            <a:spLocks noGrp="1"/>
          </p:cNvSpPr>
          <p:nvPr>
            <p:ph idx="1"/>
          </p:nvPr>
        </p:nvSpPr>
        <p:spPr>
          <a:xfrm>
            <a:off x="458637" y="900319"/>
            <a:ext cx="11204275" cy="5768541"/>
          </a:xfrm>
        </p:spPr>
        <p:txBody>
          <a:bodyPr>
            <a:noAutofit/>
          </a:bodyPr>
          <a:lstStyle/>
          <a:p>
            <a:pPr marL="0" indent="0">
              <a:lnSpc>
                <a:spcPct val="100000"/>
              </a:lnSpc>
              <a:spcBef>
                <a:spcPts val="0"/>
              </a:spcBef>
              <a:buNone/>
            </a:pPr>
            <a:r>
              <a:rPr lang="en-GB" sz="1600" dirty="0">
                <a:latin typeface="Open Sans" panose="020B0606030504020204" pitchFamily="34" charset="0"/>
                <a:ea typeface="Open Sans" panose="020B0606030504020204" pitchFamily="34" charset="0"/>
                <a:cs typeface="Open Sans" panose="020B0606030504020204" pitchFamily="34" charset="0"/>
              </a:rPr>
              <a:t>Remember do the </a:t>
            </a:r>
            <a:r>
              <a:rPr lang="en-GB" sz="1600" b="1" dirty="0">
                <a:latin typeface="Open Sans" panose="020B0606030504020204" pitchFamily="34" charset="0"/>
                <a:ea typeface="Open Sans" panose="020B0606030504020204" pitchFamily="34" charset="0"/>
                <a:cs typeface="Open Sans" panose="020B0606030504020204" pitchFamily="34" charset="0"/>
              </a:rPr>
              <a:t>simple things first</a:t>
            </a:r>
            <a:r>
              <a:rPr lang="en-GB" sz="1600" dirty="0">
                <a:latin typeface="Open Sans" panose="020B0606030504020204" pitchFamily="34" charset="0"/>
                <a:ea typeface="Open Sans" panose="020B0606030504020204" pitchFamily="34" charset="0"/>
                <a:cs typeface="Open Sans" panose="020B0606030504020204" pitchFamily="34" charset="0"/>
              </a:rPr>
              <a:t>:</a:t>
            </a:r>
          </a:p>
          <a:p>
            <a:pPr marL="0" indent="0">
              <a:lnSpc>
                <a:spcPct val="100000"/>
              </a:lnSpc>
              <a:spcBef>
                <a:spcPts val="0"/>
              </a:spcBef>
              <a:buClr>
                <a:srgbClr val="0070C0"/>
              </a:buClr>
              <a:buNone/>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rgbClr val="0070C0"/>
              </a:buClr>
              <a:buNone/>
            </a:pPr>
            <a:r>
              <a:rPr lang="en-GB" sz="1600" dirty="0">
                <a:latin typeface="Open Sans" panose="020B0606030504020204" pitchFamily="34" charset="0"/>
                <a:ea typeface="Open Sans" panose="020B0606030504020204" pitchFamily="34" charset="0"/>
                <a:cs typeface="Open Sans" panose="020B0606030504020204" pitchFamily="34" charset="0"/>
              </a:rPr>
              <a:t>Implement the Whole School/College approach:</a:t>
            </a:r>
          </a:p>
          <a:p>
            <a:pPr>
              <a:lnSpc>
                <a:spcPct val="100000"/>
              </a:lnSpc>
              <a:spcBef>
                <a:spcPts val="0"/>
              </a:spcBef>
              <a:buClr>
                <a:srgbClr val="0070C0"/>
              </a:buClr>
            </a:pPr>
            <a:r>
              <a:rPr lang="en-GB" sz="1600" dirty="0">
                <a:latin typeface="Open Sans" panose="020B0606030504020204" pitchFamily="34" charset="0"/>
                <a:ea typeface="Open Sans" panose="020B0606030504020204" pitchFamily="34" charset="0"/>
                <a:cs typeface="Open Sans" panose="020B0606030504020204" pitchFamily="34" charset="0"/>
              </a:rPr>
              <a:t>Includes speaking with parents/carers to ensure everyone works together*</a:t>
            </a:r>
          </a:p>
          <a:p>
            <a:pPr>
              <a:lnSpc>
                <a:spcPct val="100000"/>
              </a:lnSpc>
              <a:spcBef>
                <a:spcPts val="0"/>
              </a:spcBef>
              <a:buClr>
                <a:srgbClr val="0070C0"/>
              </a:buClr>
            </a:pPr>
            <a:r>
              <a:rPr lang="en-GB" sz="1600" dirty="0">
                <a:latin typeface="Open Sans" panose="020B0606030504020204" pitchFamily="34" charset="0"/>
                <a:ea typeface="Open Sans" panose="020B0606030504020204" pitchFamily="34" charset="0"/>
                <a:cs typeface="Open Sans" panose="020B0606030504020204" pitchFamily="34" charset="0"/>
              </a:rPr>
              <a:t>Remember safeguarding</a:t>
            </a:r>
          </a:p>
          <a:p>
            <a:pPr marL="0" indent="0">
              <a:lnSpc>
                <a:spcPct val="100000"/>
              </a:lnSpc>
              <a:spcBef>
                <a:spcPts val="0"/>
              </a:spcBef>
              <a:buClr>
                <a:srgbClr val="0070C0"/>
              </a:buClr>
              <a:buNone/>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rgbClr val="0070C0"/>
              </a:buClr>
              <a:buNone/>
            </a:pPr>
            <a:r>
              <a:rPr lang="en-GB" sz="1600" dirty="0">
                <a:latin typeface="Open Sans" panose="020B0606030504020204" pitchFamily="34" charset="0"/>
                <a:ea typeface="Open Sans" panose="020B0606030504020204" pitchFamily="34" charset="0"/>
                <a:cs typeface="Open Sans" panose="020B0606030504020204" pitchFamily="34" charset="0"/>
              </a:rPr>
              <a:t>If concerns persist: liaise with Wellbeing for Education Return local expert(s), Educational Psychologists, (where available), CYPMHS, School/College Mental Health Support Teams (where available), school nurses and/or school/college counselling services (if available). Also applies where EHCPs in place</a:t>
            </a:r>
          </a:p>
          <a:p>
            <a:pPr marL="0" indent="0">
              <a:lnSpc>
                <a:spcPct val="100000"/>
              </a:lnSpc>
              <a:spcBef>
                <a:spcPts val="0"/>
              </a:spcBef>
              <a:buClr>
                <a:srgbClr val="0070C0"/>
              </a:buClr>
              <a:buNone/>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rgbClr val="0070C0"/>
              </a:buClr>
              <a:buNone/>
            </a:pPr>
            <a:r>
              <a:rPr lang="en-GB" sz="1600" dirty="0">
                <a:latin typeface="Open Sans" panose="020B0606030504020204" pitchFamily="34" charset="0"/>
                <a:ea typeface="Open Sans" panose="020B0606030504020204" pitchFamily="34" charset="0"/>
                <a:cs typeface="Open Sans" panose="020B0606030504020204" pitchFamily="34" charset="0"/>
              </a:rPr>
              <a:t>Further support for Children and Young People:</a:t>
            </a:r>
          </a:p>
          <a:p>
            <a:pPr>
              <a:lnSpc>
                <a:spcPct val="100000"/>
              </a:lnSpc>
              <a:spcBef>
                <a:spcPts val="0"/>
              </a:spcBef>
              <a:buClr>
                <a:srgbClr val="0070C0"/>
              </a:buClr>
            </a:pPr>
            <a:r>
              <a:rPr lang="en-GB" sz="1600" dirty="0">
                <a:latin typeface="Open Sans" panose="020B0606030504020204"/>
                <a:ea typeface="Open Sans" panose="020B0606030504020204" pitchFamily="34" charset="0"/>
                <a:cs typeface="Open Sans" panose="020B0606030504020204" pitchFamily="34" charset="0"/>
              </a:rPr>
              <a:t>The NHS has provided advice for parents and teachers </a:t>
            </a:r>
            <a:r>
              <a:rPr lang="en-GB" sz="1600" u="sng" dirty="0">
                <a:solidFill>
                  <a:srgbClr val="0070C0"/>
                </a:solidFill>
                <a:effectLst/>
                <a:latin typeface="Open Sans" panose="020B0606030504020204"/>
                <a:ea typeface="Calibri" panose="020F0502020204030204" pitchFamily="34" charset="0"/>
                <a:hlinkClick r:id="rId3">
                  <a:extLst>
                    <a:ext uri="{A12FA001-AC4F-418D-AE19-62706E023703}">
                      <ahyp:hlinkClr xmlns:ahyp="http://schemas.microsoft.com/office/drawing/2018/hyperlinkcolor" val="tx"/>
                    </a:ext>
                  </a:extLst>
                </a:hlinkClick>
              </a:rPr>
              <a:t>here</a:t>
            </a:r>
            <a:r>
              <a:rPr lang="en-GB" sz="1600" dirty="0">
                <a:effectLst/>
                <a:latin typeface="Open Sans" panose="020B0606030504020204"/>
                <a:ea typeface="Calibri" panose="020F0502020204030204" pitchFamily="34" charset="0"/>
              </a:rPr>
              <a:t>, alongside </a:t>
            </a:r>
            <a:r>
              <a:rPr lang="en-GB" sz="1600" u="sng" dirty="0">
                <a:solidFill>
                  <a:srgbClr val="0070C0"/>
                </a:solidFill>
                <a:latin typeface="Open Sans" panose="020B0606030504020204"/>
                <a:ea typeface="Calibri" panose="020F0502020204030204" pitchFamily="34" charset="0"/>
              </a:rPr>
              <a:t>advice on what to do if you are a young person</a:t>
            </a:r>
            <a:r>
              <a:rPr lang="en-GB" sz="1600" dirty="0">
                <a:solidFill>
                  <a:srgbClr val="202A30"/>
                </a:solidFill>
                <a:effectLst/>
                <a:latin typeface="Open Sans" panose="020B0606030504020204"/>
                <a:ea typeface="Calibri" panose="020F0502020204030204" pitchFamily="34" charset="0"/>
              </a:rPr>
              <a:t> and </a:t>
            </a:r>
            <a:r>
              <a:rPr lang="en-GB" sz="1600" u="sng" dirty="0">
                <a:solidFill>
                  <a:srgbClr val="0070C0"/>
                </a:solidFill>
                <a:effectLst/>
                <a:latin typeface="Open Sans" panose="020B0606030504020204"/>
                <a:ea typeface="Calibri" panose="020F0502020204030204" pitchFamily="34" charset="0"/>
                <a:hlinkClick r:id="rId4">
                  <a:extLst>
                    <a:ext uri="{A12FA001-AC4F-418D-AE19-62706E023703}">
                      <ahyp:hlinkClr xmlns:ahyp="http://schemas.microsoft.com/office/drawing/2018/hyperlinkcolor" val="tx"/>
                    </a:ext>
                  </a:extLst>
                </a:hlinkClick>
              </a:rPr>
              <a:t>advice for parents, guardians and carers</a:t>
            </a:r>
            <a:endParaRPr lang="en-GB" sz="1600" dirty="0">
              <a:solidFill>
                <a:srgbClr val="0070C0"/>
              </a:solidFill>
              <a:latin typeface="Open Sans" panose="020B0606030504020204"/>
              <a:ea typeface="Open Sans" panose="020B0606030504020204" pitchFamily="34" charset="0"/>
              <a:cs typeface="Open Sans" panose="020B0606030504020204" pitchFamily="34" charset="0"/>
            </a:endParaRPr>
          </a:p>
          <a:p>
            <a:pPr>
              <a:lnSpc>
                <a:spcPct val="100000"/>
              </a:lnSpc>
              <a:spcBef>
                <a:spcPts val="0"/>
              </a:spcBef>
              <a:buClr>
                <a:srgbClr val="0070C0"/>
              </a:buClr>
            </a:pPr>
            <a:r>
              <a:rPr lang="en-GB" sz="1600" dirty="0">
                <a:latin typeface="Open Sans" panose="020B0606030504020204" pitchFamily="34" charset="0"/>
                <a:ea typeface="Open Sans" panose="020B0606030504020204" pitchFamily="34" charset="0"/>
                <a:cs typeface="Open Sans" panose="020B0606030504020204" pitchFamily="34" charset="0"/>
              </a:rPr>
              <a:t>Parents/carers should contact their GP or NHS 111 immediately if they notice physical injuries on a child, such as deep cuts or burns. </a:t>
            </a:r>
          </a:p>
          <a:p>
            <a:pPr>
              <a:lnSpc>
                <a:spcPct val="100000"/>
              </a:lnSpc>
              <a:spcBef>
                <a:spcPts val="0"/>
              </a:spcBef>
              <a:buClr>
                <a:srgbClr val="0070C0"/>
              </a:buClr>
            </a:pPr>
            <a:r>
              <a:rPr lang="en-GB" sz="1600" dirty="0">
                <a:latin typeface="Open Sans" panose="020B0606030504020204" pitchFamily="34" charset="0"/>
                <a:ea typeface="Open Sans" panose="020B0606030504020204" pitchFamily="34" charset="0"/>
                <a:cs typeface="Open Sans" panose="020B0606030504020204" pitchFamily="34" charset="0"/>
              </a:rPr>
              <a:t>Barnardo’s </a:t>
            </a:r>
            <a:r>
              <a:rPr lang="en-GB" sz="1600" dirty="0">
                <a:solidFill>
                  <a:srgbClr val="0070C0"/>
                </a:solidFill>
                <a:latin typeface="Open Sans" panose="020B0606030504020204"/>
                <a:hlinkClick r:id="rId5">
                  <a:extLst>
                    <a:ext uri="{A12FA001-AC4F-418D-AE19-62706E023703}">
                      <ahyp:hlinkClr xmlns:ahyp="http://schemas.microsoft.com/office/drawing/2018/hyperlinkcolor" val="tx"/>
                    </a:ext>
                  </a:extLst>
                </a:hlinkClick>
              </a:rPr>
              <a:t>See, Hear, Respond</a:t>
            </a:r>
            <a:r>
              <a:rPr lang="en-GB" sz="1600" dirty="0">
                <a:latin typeface="Open Sans" panose="020B0606030504020204"/>
              </a:rPr>
              <a:t> </a:t>
            </a:r>
            <a:r>
              <a:rPr lang="en-GB" sz="1600" dirty="0">
                <a:latin typeface="Open Sans" panose="020B0606030504020204" pitchFamily="34" charset="0"/>
                <a:ea typeface="Open Sans" panose="020B0606030504020204" pitchFamily="34" charset="0"/>
                <a:cs typeface="Open Sans" panose="020B0606030504020204" pitchFamily="34" charset="0"/>
              </a:rPr>
              <a:t>partnership to support vulnerable CYP not currently in receipt of statutory support – includes advice for staff, parents/carers and CYP (Covid-19 specific – available until November 2020)</a:t>
            </a:r>
          </a:p>
          <a:p>
            <a:pPr>
              <a:lnSpc>
                <a:spcPct val="100000"/>
              </a:lnSpc>
              <a:spcBef>
                <a:spcPts val="0"/>
              </a:spcBef>
              <a:buClr>
                <a:srgbClr val="0070C0"/>
              </a:buClr>
            </a:pPr>
            <a:r>
              <a:rPr lang="en-GB" sz="1600" dirty="0">
                <a:latin typeface="Open Sans" panose="020B0606030504020204" pitchFamily="34" charset="0"/>
              </a:rPr>
              <a:t>Local experts should adapt this slide to include their local mental health and wider, relevant services’ contact details (statutory and voluntary). NHS mental health urgent access support lines (for all ages) can be checked </a:t>
            </a:r>
            <a:r>
              <a:rPr lang="en-GB" sz="1600" u="sng" dirty="0">
                <a:solidFill>
                  <a:srgbClr val="0563C1"/>
                </a:solidFill>
                <a:effectLst/>
                <a:latin typeface="Open Sans" panose="020B0606030504020204"/>
                <a:ea typeface="Calibri" panose="020F0502020204030204" pitchFamily="34" charset="0"/>
                <a:cs typeface="Times New Roman" panose="02020603050405020304" pitchFamily="18" charset="0"/>
                <a:hlinkClick r:id="rId6"/>
              </a:rPr>
              <a:t>here</a:t>
            </a:r>
            <a:endParaRPr lang="en-GB" sz="1600" dirty="0">
              <a:effectLst/>
              <a:latin typeface="Open Sans" panose="020B0606030504020204"/>
              <a:ea typeface="Calibri" panose="020F0502020204030204" pitchFamily="34" charset="0"/>
              <a:cs typeface="Times New Roman" panose="02020603050405020304" pitchFamily="18" charset="0"/>
            </a:endParaRPr>
          </a:p>
          <a:p>
            <a:pPr>
              <a:lnSpc>
                <a:spcPct val="100000"/>
              </a:lnSpc>
              <a:spcBef>
                <a:spcPts val="0"/>
              </a:spcBef>
              <a:buClr>
                <a:srgbClr val="0070C0"/>
              </a:buCl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rgbClr val="0070C0"/>
              </a:buClr>
              <a:buNone/>
            </a:pPr>
            <a:r>
              <a:rPr lang="en-GB" sz="1600" dirty="0">
                <a:latin typeface="Open Sans" panose="020B0606030504020204" pitchFamily="34" charset="0"/>
                <a:ea typeface="Open Sans" panose="020B0606030504020204" pitchFamily="34" charset="0"/>
                <a:cs typeface="Open Sans" panose="020B0606030504020204" pitchFamily="34" charset="0"/>
              </a:rPr>
              <a:t>In addition further support for adults includes:</a:t>
            </a:r>
          </a:p>
          <a:p>
            <a:pPr>
              <a:lnSpc>
                <a:spcPct val="100000"/>
              </a:lnSpc>
              <a:spcBef>
                <a:spcPts val="0"/>
              </a:spcBef>
              <a:buClr>
                <a:srgbClr val="0070C0"/>
              </a:buClr>
            </a:pPr>
            <a:r>
              <a:rPr lang="en-GB" sz="1600" dirty="0">
                <a:latin typeface="Open Sans" panose="020B0606030504020204" pitchFamily="34" charset="0"/>
                <a:ea typeface="Open Sans" panose="020B0606030504020204" pitchFamily="34" charset="0"/>
                <a:cs typeface="Open Sans" panose="020B0606030504020204" pitchFamily="34" charset="0"/>
              </a:rPr>
              <a:t>IAPT (Improving access to Psychological Therapies)</a:t>
            </a:r>
          </a:p>
          <a:p>
            <a:pPr>
              <a:lnSpc>
                <a:spcPct val="100000"/>
              </a:lnSpc>
              <a:spcBef>
                <a:spcPts val="0"/>
              </a:spcBef>
              <a:buClr>
                <a:srgbClr val="0070C0"/>
              </a:buClr>
            </a:pPr>
            <a:r>
              <a:rPr lang="en-GB" sz="1600" dirty="0">
                <a:latin typeface="Open Sans" panose="020B0606030504020204" pitchFamily="34" charset="0"/>
                <a:ea typeface="Open Sans" panose="020B0606030504020204" pitchFamily="34" charset="0"/>
                <a:cs typeface="Open Sans" panose="020B0606030504020204" pitchFamily="34" charset="0"/>
              </a:rPr>
              <a:t>Adult mental health services</a:t>
            </a:r>
          </a:p>
        </p:txBody>
      </p:sp>
      <p:grpSp>
        <p:nvGrpSpPr>
          <p:cNvPr id="4" name="Group 3">
            <a:extLst>
              <a:ext uri="{FF2B5EF4-FFF2-40B4-BE49-F238E27FC236}">
                <a16:creationId xmlns:a16="http://schemas.microsoft.com/office/drawing/2014/main" id="{7B452E20-2D7B-4589-BE35-139BA141E459}"/>
              </a:ext>
            </a:extLst>
          </p:cNvPr>
          <p:cNvGrpSpPr/>
          <p:nvPr/>
        </p:nvGrpSpPr>
        <p:grpSpPr>
          <a:xfrm>
            <a:off x="0" y="-13"/>
            <a:ext cx="12192000" cy="839972"/>
            <a:chOff x="0" y="-13"/>
            <a:chExt cx="12192000" cy="839972"/>
          </a:xfrm>
        </p:grpSpPr>
        <p:sp>
          <p:nvSpPr>
            <p:cNvPr id="5" name="Rectangle 4">
              <a:extLst>
                <a:ext uri="{FF2B5EF4-FFF2-40B4-BE49-F238E27FC236}">
                  <a16:creationId xmlns:a16="http://schemas.microsoft.com/office/drawing/2014/main" id="{A0D9770C-86D2-4B6B-B6AB-99AB52281B83}"/>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8850915-19D9-4B50-A9B5-55731A338FA9}"/>
                </a:ext>
              </a:extLst>
            </p:cNvPr>
            <p:cNvSpPr txBox="1"/>
            <p:nvPr/>
          </p:nvSpPr>
          <p:spPr>
            <a:xfrm>
              <a:off x="1890822" y="189140"/>
              <a:ext cx="8410356"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Seeking Additional Or Specialist Help</a:t>
              </a:r>
            </a:p>
          </p:txBody>
        </p:sp>
      </p:grpSp>
      <p:pic>
        <p:nvPicPr>
          <p:cNvPr id="7" name="Graphic 23" descr="Users">
            <a:extLst>
              <a:ext uri="{FF2B5EF4-FFF2-40B4-BE49-F238E27FC236}">
                <a16:creationId xmlns:a16="http://schemas.microsoft.com/office/drawing/2014/main" id="{E87DEF01-7908-4FF9-936F-FE118601F024}"/>
              </a:ext>
            </a:extLst>
          </p:cNvPr>
          <p:cNvPicPr/>
          <p:nvPr/>
        </p:nvPicPr>
        <p:blipFill>
          <a:blip r:embed="rId7">
            <a:extLst>
              <a:ext uri="{96DAC541-7B7A-43D3-8B79-37D633B846F1}">
                <asvg:svgBlip xmlns:asvg="http://schemas.microsoft.com/office/drawing/2016/SVG/main" r:embed="rId8"/>
              </a:ext>
            </a:extLst>
          </a:blip>
          <a:stretch>
            <a:fillRect/>
          </a:stretch>
        </p:blipFill>
        <p:spPr>
          <a:xfrm>
            <a:off x="8570559" y="1029112"/>
            <a:ext cx="1372870" cy="1276985"/>
          </a:xfrm>
          <a:prstGeom prst="rect">
            <a:avLst/>
          </a:prstGeom>
        </p:spPr>
      </p:pic>
    </p:spTree>
    <p:extLst>
      <p:ext uri="{BB962C8B-B14F-4D97-AF65-F5344CB8AC3E}">
        <p14:creationId xmlns:p14="http://schemas.microsoft.com/office/powerpoint/2010/main" val="5074617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3B2D9EC-6330-4FD4-87A5-AF4F22C61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999DF09B-1841-4F49-97E5-8A10833D586B}"/>
              </a:ext>
            </a:extLst>
          </p:cNvPr>
          <p:cNvGrpSpPr/>
          <p:nvPr/>
        </p:nvGrpSpPr>
        <p:grpSpPr>
          <a:xfrm>
            <a:off x="0" y="-13"/>
            <a:ext cx="12192000" cy="839972"/>
            <a:chOff x="0" y="-13"/>
            <a:chExt cx="12192000" cy="839972"/>
          </a:xfrm>
        </p:grpSpPr>
        <p:sp>
          <p:nvSpPr>
            <p:cNvPr id="6" name="Rectangle 5">
              <a:extLst>
                <a:ext uri="{FF2B5EF4-FFF2-40B4-BE49-F238E27FC236}">
                  <a16:creationId xmlns:a16="http://schemas.microsoft.com/office/drawing/2014/main" id="{D53F0486-E856-429A-8BD5-A04BD4ED2867}"/>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C7531304-FE29-4935-8D6B-1A6F497EE4F7}"/>
                </a:ext>
              </a:extLst>
            </p:cNvPr>
            <p:cNvSpPr txBox="1"/>
            <p:nvPr/>
          </p:nvSpPr>
          <p:spPr>
            <a:xfrm>
              <a:off x="1890822" y="189140"/>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Signposting</a:t>
              </a:r>
            </a:p>
          </p:txBody>
        </p:sp>
      </p:grpSp>
      <p:sp>
        <p:nvSpPr>
          <p:cNvPr id="9" name="TextBox 8">
            <a:extLst>
              <a:ext uri="{FF2B5EF4-FFF2-40B4-BE49-F238E27FC236}">
                <a16:creationId xmlns:a16="http://schemas.microsoft.com/office/drawing/2014/main" id="{010CC205-0A58-4C39-B76D-07B957B2D951}"/>
              </a:ext>
            </a:extLst>
          </p:cNvPr>
          <p:cNvSpPr txBox="1"/>
          <p:nvPr/>
        </p:nvSpPr>
        <p:spPr>
          <a:xfrm>
            <a:off x="6619009" y="1774029"/>
            <a:ext cx="4116724" cy="646331"/>
          </a:xfrm>
          <a:prstGeom prst="rect">
            <a:avLst/>
          </a:prstGeom>
          <a:noFill/>
        </p:spPr>
        <p:txBody>
          <a:bodyPr wrap="square" rtlCol="0">
            <a:spAutoFit/>
          </a:bodyPr>
          <a:lstStyle/>
          <a:p>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Make yourself aware of resources, including self help and their value</a:t>
            </a:r>
          </a:p>
        </p:txBody>
      </p:sp>
      <p:sp>
        <p:nvSpPr>
          <p:cNvPr id="11" name="TextBox 10">
            <a:extLst>
              <a:ext uri="{FF2B5EF4-FFF2-40B4-BE49-F238E27FC236}">
                <a16:creationId xmlns:a16="http://schemas.microsoft.com/office/drawing/2014/main" id="{CAF12350-140B-467B-AC09-A16F0BD4A35C}"/>
              </a:ext>
            </a:extLst>
          </p:cNvPr>
          <p:cNvSpPr txBox="1"/>
          <p:nvPr/>
        </p:nvSpPr>
        <p:spPr>
          <a:xfrm>
            <a:off x="6619009" y="3569798"/>
            <a:ext cx="4384964" cy="646331"/>
          </a:xfrm>
          <a:prstGeom prst="rect">
            <a:avLst/>
          </a:prstGeom>
          <a:noFill/>
        </p:spPr>
        <p:txBody>
          <a:bodyPr wrap="square" rtlCol="0">
            <a:spAutoFit/>
          </a:bodyPr>
          <a:lstStyle/>
          <a:p>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Remember to consider local and national communities, including on-line</a:t>
            </a:r>
          </a:p>
        </p:txBody>
      </p:sp>
      <p:sp>
        <p:nvSpPr>
          <p:cNvPr id="13" name="TextBox 12">
            <a:extLst>
              <a:ext uri="{FF2B5EF4-FFF2-40B4-BE49-F238E27FC236}">
                <a16:creationId xmlns:a16="http://schemas.microsoft.com/office/drawing/2014/main" id="{D568FF44-688C-4D59-934F-BA0E3398CF3F}"/>
              </a:ext>
            </a:extLst>
          </p:cNvPr>
          <p:cNvSpPr txBox="1"/>
          <p:nvPr/>
        </p:nvSpPr>
        <p:spPr>
          <a:xfrm>
            <a:off x="6619009" y="5500650"/>
            <a:ext cx="3927764" cy="369332"/>
          </a:xfrm>
          <a:prstGeom prst="rect">
            <a:avLst/>
          </a:prstGeom>
          <a:noFill/>
        </p:spPr>
        <p:txBody>
          <a:bodyPr wrap="square" rtlCol="0">
            <a:spAutoFit/>
          </a:bodyPr>
          <a:lstStyle/>
          <a:p>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Help build coping and resilience</a:t>
            </a:r>
          </a:p>
        </p:txBody>
      </p:sp>
      <p:sp>
        <p:nvSpPr>
          <p:cNvPr id="15" name="TextBox 14">
            <a:extLst>
              <a:ext uri="{FF2B5EF4-FFF2-40B4-BE49-F238E27FC236}">
                <a16:creationId xmlns:a16="http://schemas.microsoft.com/office/drawing/2014/main" id="{196DB3BE-6CEA-4621-B767-A6E1DF739150}"/>
              </a:ext>
            </a:extLst>
          </p:cNvPr>
          <p:cNvSpPr txBox="1"/>
          <p:nvPr/>
        </p:nvSpPr>
        <p:spPr>
          <a:xfrm>
            <a:off x="1316182" y="2677325"/>
            <a:ext cx="4253346" cy="646331"/>
          </a:xfrm>
          <a:prstGeom prst="rect">
            <a:avLst/>
          </a:prstGeom>
          <a:noFill/>
        </p:spPr>
        <p:txBody>
          <a:bodyPr wrap="square" rtlCol="0">
            <a:spAutoFit/>
          </a:bodyPr>
          <a:lstStyle/>
          <a:p>
            <a:pPr algn="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Is an active process; listen carefully and refer appropriately</a:t>
            </a:r>
          </a:p>
        </p:txBody>
      </p:sp>
      <p:sp>
        <p:nvSpPr>
          <p:cNvPr id="17" name="TextBox 16">
            <a:extLst>
              <a:ext uri="{FF2B5EF4-FFF2-40B4-BE49-F238E27FC236}">
                <a16:creationId xmlns:a16="http://schemas.microsoft.com/office/drawing/2014/main" id="{42C8C86A-D2C1-4A18-8D72-41989F66C1E9}"/>
              </a:ext>
            </a:extLst>
          </p:cNvPr>
          <p:cNvSpPr txBox="1"/>
          <p:nvPr/>
        </p:nvSpPr>
        <p:spPr>
          <a:xfrm>
            <a:off x="1641764" y="4444496"/>
            <a:ext cx="3927764" cy="646331"/>
          </a:xfrm>
          <a:prstGeom prst="rect">
            <a:avLst/>
          </a:prstGeom>
          <a:noFill/>
        </p:spPr>
        <p:txBody>
          <a:bodyPr wrap="square" rtlCol="0">
            <a:spAutoFit/>
          </a:bodyPr>
          <a:lstStyle/>
          <a:p>
            <a:pPr algn="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Remember, guiding someone to a good resource is empowering</a:t>
            </a:r>
          </a:p>
        </p:txBody>
      </p:sp>
      <p:pic>
        <p:nvPicPr>
          <p:cNvPr id="12" name="Graphic 23" descr="Users">
            <a:extLst>
              <a:ext uri="{FF2B5EF4-FFF2-40B4-BE49-F238E27FC236}">
                <a16:creationId xmlns:a16="http://schemas.microsoft.com/office/drawing/2014/main" id="{2D7B7AAF-FC23-4D32-857D-FD349D17325B}"/>
              </a:ext>
            </a:extLst>
          </p:cNvPr>
          <p:cNvPicPr/>
          <p:nvPr/>
        </p:nvPicPr>
        <p:blipFill>
          <a:blip r:embed="rId4">
            <a:extLst>
              <a:ext uri="{96DAC541-7B7A-43D3-8B79-37D633B846F1}">
                <asvg:svgBlip xmlns:asvg="http://schemas.microsoft.com/office/drawing/2016/SVG/main" r:embed="rId5"/>
              </a:ext>
            </a:extLst>
          </a:blip>
          <a:stretch>
            <a:fillRect/>
          </a:stretch>
        </p:blipFill>
        <p:spPr>
          <a:xfrm>
            <a:off x="1641764" y="1052187"/>
            <a:ext cx="1372870" cy="1276985"/>
          </a:xfrm>
          <a:prstGeom prst="rect">
            <a:avLst/>
          </a:prstGeom>
        </p:spPr>
      </p:pic>
    </p:spTree>
    <p:extLst>
      <p:ext uri="{BB962C8B-B14F-4D97-AF65-F5344CB8AC3E}">
        <p14:creationId xmlns:p14="http://schemas.microsoft.com/office/powerpoint/2010/main" val="2846591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F72616-D244-134A-8174-A04A6105E7A5}"/>
              </a:ext>
            </a:extLst>
          </p:cNvPr>
          <p:cNvSpPr>
            <a:spLocks noGrp="1"/>
          </p:cNvSpPr>
          <p:nvPr>
            <p:ph idx="4294967295"/>
          </p:nvPr>
        </p:nvSpPr>
        <p:spPr>
          <a:xfrm>
            <a:off x="838200" y="1448142"/>
            <a:ext cx="10515600" cy="4751180"/>
          </a:xfrm>
          <a:prstGeom prst="rect">
            <a:avLst/>
          </a:prstGeom>
        </p:spPr>
        <p:txBody>
          <a:bodyPr>
            <a:noAutofit/>
          </a:bodyPr>
          <a:lstStyle/>
          <a:p>
            <a:pPr>
              <a:lnSpc>
                <a:spcPct val="110000"/>
              </a:lnSpc>
              <a:spcBef>
                <a:spcPts val="0"/>
              </a:spcBef>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Adults, children and young people alike will have suffered in this pandemic and the principles of support apply across all ages </a:t>
            </a:r>
          </a:p>
          <a:p>
            <a:pPr>
              <a:lnSpc>
                <a:spcPct val="110000"/>
              </a:lnSpc>
              <a:spcBef>
                <a:spcPts val="0"/>
              </a:spcBef>
              <a:buClr>
                <a:srgbClr val="0070C0"/>
              </a:buCl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There may be particular challenges for staff returning to school for the first time </a:t>
            </a:r>
          </a:p>
          <a:p>
            <a:pPr>
              <a:lnSpc>
                <a:spcPct val="110000"/>
              </a:lnSpc>
              <a:spcBef>
                <a:spcPts val="0"/>
              </a:spcBef>
              <a:buClr>
                <a:srgbClr val="0070C0"/>
              </a:buCl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Adults, children and young people bring a lot of different previous experiences, some traumatic e.g. sudden losses in the family, current or past illness, challenging economic or other circumstances. Current stress/trauma </a:t>
            </a:r>
            <a:r>
              <a:rPr lang="en-GB" sz="2000" b="1" dirty="0">
                <a:latin typeface="Open Sans" panose="020B0606030504020204" pitchFamily="34" charset="0"/>
                <a:ea typeface="Open Sans" panose="020B0606030504020204" pitchFamily="34" charset="0"/>
                <a:cs typeface="Open Sans" panose="020B0606030504020204" pitchFamily="34" charset="0"/>
              </a:rPr>
              <a:t>can lead to past trauma resurfacing</a:t>
            </a:r>
          </a:p>
          <a:p>
            <a:pPr marL="0" indent="0">
              <a:lnSpc>
                <a:spcPct val="110000"/>
              </a:lnSpc>
              <a:spcBef>
                <a:spcPts val="0"/>
              </a:spcBef>
              <a:buClr>
                <a:srgbClr val="0070C0"/>
              </a:buClr>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buClr>
                <a:srgbClr val="0070C0"/>
              </a:buClr>
            </a:pPr>
            <a:r>
              <a:rPr lang="en-GB" sz="2000" b="1" dirty="0">
                <a:latin typeface="Open Sans" panose="020B0606030504020204" pitchFamily="34" charset="0"/>
                <a:ea typeface="Open Sans" panose="020B0606030504020204" pitchFamily="34" charset="0"/>
                <a:cs typeface="Open Sans" panose="020B0606030504020204" pitchFamily="34" charset="0"/>
              </a:rPr>
              <a:t>We have all had different experiences, thoughts and feelings due to the pandemic</a:t>
            </a:r>
          </a:p>
          <a:p>
            <a:pPr>
              <a:lnSpc>
                <a:spcPct val="110000"/>
              </a:lnSpc>
              <a:spcBef>
                <a:spcPts val="0"/>
              </a:spcBef>
              <a:buClr>
                <a:srgbClr val="0070C0"/>
              </a:buClr>
            </a:pPr>
            <a:endParaRPr lang="en-GB" sz="2000" b="1"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buClr>
                <a:srgbClr val="0070C0"/>
              </a:buClr>
            </a:pPr>
            <a:r>
              <a:rPr lang="en-GB" sz="2000" b="1" dirty="0">
                <a:latin typeface="Open Sans" panose="020B0606030504020204" pitchFamily="34" charset="0"/>
                <a:ea typeface="Open Sans" panose="020B0606030504020204" pitchFamily="34" charset="0"/>
                <a:cs typeface="Open Sans" panose="020B0606030504020204" pitchFamily="34" charset="0"/>
              </a:rPr>
              <a:t>Remember care and compassion for each other, and for yourself</a:t>
            </a:r>
          </a:p>
        </p:txBody>
      </p:sp>
      <p:grpSp>
        <p:nvGrpSpPr>
          <p:cNvPr id="4" name="Group 3">
            <a:extLst>
              <a:ext uri="{FF2B5EF4-FFF2-40B4-BE49-F238E27FC236}">
                <a16:creationId xmlns:a16="http://schemas.microsoft.com/office/drawing/2014/main" id="{1BA3A2E1-497C-4D3B-9E15-FC7C7B74E780}"/>
              </a:ext>
            </a:extLst>
          </p:cNvPr>
          <p:cNvGrpSpPr/>
          <p:nvPr/>
        </p:nvGrpSpPr>
        <p:grpSpPr>
          <a:xfrm>
            <a:off x="0" y="0"/>
            <a:ext cx="12192000" cy="839972"/>
            <a:chOff x="0" y="0"/>
            <a:chExt cx="12192000" cy="839972"/>
          </a:xfrm>
        </p:grpSpPr>
        <p:sp>
          <p:nvSpPr>
            <p:cNvPr id="5" name="Rectangle 4">
              <a:extLst>
                <a:ext uri="{FF2B5EF4-FFF2-40B4-BE49-F238E27FC236}">
                  <a16:creationId xmlns:a16="http://schemas.microsoft.com/office/drawing/2014/main" id="{DD270949-A640-44DD-A601-EA679384DF60}"/>
                </a:ext>
              </a:extLst>
            </p:cNvPr>
            <p:cNvSpPr/>
            <p:nvPr/>
          </p:nvSpPr>
          <p:spPr>
            <a:xfrm>
              <a:off x="0" y="0"/>
              <a:ext cx="12192000" cy="839972"/>
            </a:xfrm>
            <a:prstGeom prst="rect">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440416EA-BA58-42C2-BC62-36C7CE280445}"/>
                </a:ext>
              </a:extLst>
            </p:cNvPr>
            <p:cNvSpPr txBox="1"/>
            <p:nvPr/>
          </p:nvSpPr>
          <p:spPr>
            <a:xfrm>
              <a:off x="2264732" y="189153"/>
              <a:ext cx="7995683" cy="461665"/>
            </a:xfrm>
            <a:prstGeom prst="rect">
              <a:avLst/>
            </a:prstGeom>
            <a:noFill/>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Key Messages Apply To Adults As Well As Students</a:t>
              </a:r>
              <a:endParaRPr lang="en-GB" sz="2400" dirty="0"/>
            </a:p>
          </p:txBody>
        </p:sp>
      </p:grpSp>
    </p:spTree>
    <p:extLst>
      <p:ext uri="{BB962C8B-B14F-4D97-AF65-F5344CB8AC3E}">
        <p14:creationId xmlns:p14="http://schemas.microsoft.com/office/powerpoint/2010/main" val="10161837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8770E2-DF2C-46D2-AAA5-3AB2DB42AF49}"/>
              </a:ext>
            </a:extLst>
          </p:cNvPr>
          <p:cNvPicPr>
            <a:picLocks noChangeAspect="1"/>
          </p:cNvPicPr>
          <p:nvPr/>
        </p:nvPicPr>
        <p:blipFill rotWithShape="1">
          <a:blip r:embed="rId3"/>
          <a:srcRect b="1404"/>
          <a:stretch/>
        </p:blipFill>
        <p:spPr>
          <a:xfrm>
            <a:off x="0" y="96256"/>
            <a:ext cx="12192000" cy="6761744"/>
          </a:xfrm>
          <a:prstGeom prst="rect">
            <a:avLst/>
          </a:prstGeom>
        </p:spPr>
      </p:pic>
      <p:sp>
        <p:nvSpPr>
          <p:cNvPr id="20" name="Rectangle 19">
            <a:extLst>
              <a:ext uri="{FF2B5EF4-FFF2-40B4-BE49-F238E27FC236}">
                <a16:creationId xmlns:a16="http://schemas.microsoft.com/office/drawing/2014/main" id="{876DDD09-4368-458E-AAE0-15528C01069D}"/>
              </a:ext>
            </a:extLst>
          </p:cNvPr>
          <p:cNvSpPr/>
          <p:nvPr/>
        </p:nvSpPr>
        <p:spPr>
          <a:xfrm>
            <a:off x="546286" y="1379226"/>
            <a:ext cx="5677447" cy="3839736"/>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E3DC436-4384-0E4A-95C8-401266E2A1CC}"/>
              </a:ext>
            </a:extLst>
          </p:cNvPr>
          <p:cNvSpPr>
            <a:spLocks noGrp="1"/>
          </p:cNvSpPr>
          <p:nvPr>
            <p:ph idx="4294967295"/>
          </p:nvPr>
        </p:nvSpPr>
        <p:spPr>
          <a:xfrm>
            <a:off x="721697" y="1533440"/>
            <a:ext cx="5386288" cy="3589266"/>
          </a:xfrm>
          <a:prstGeom prst="rect">
            <a:avLst/>
          </a:prstGeom>
        </p:spPr>
        <p:txBody>
          <a:bodyPr/>
          <a:lstStyle/>
          <a:p>
            <a:pPr marL="0" indent="0">
              <a:lnSpc>
                <a:spcPct val="100000"/>
              </a:lnSpc>
              <a:spcBef>
                <a:spcPts val="0"/>
              </a:spcBef>
              <a:buNone/>
            </a:pPr>
            <a:r>
              <a:rPr lang="en-GB" sz="2000" dirty="0">
                <a:latin typeface="Open Sans" panose="020B0606030504020204" pitchFamily="34" charset="0"/>
                <a:ea typeface="Open Sans" panose="020B0606030504020204" pitchFamily="34" charset="0"/>
                <a:cs typeface="Open Sans" panose="020B0606030504020204" pitchFamily="34" charset="0"/>
              </a:rPr>
              <a:t>Many people will retain their wellbeing and resilience.</a:t>
            </a:r>
          </a:p>
          <a:p>
            <a:pPr marL="0" indent="0">
              <a:lnSpc>
                <a:spcPct val="100000"/>
              </a:lnSpc>
              <a:spcBef>
                <a:spcPts val="0"/>
              </a:spcBef>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GB" sz="2000" dirty="0">
                <a:latin typeface="Open Sans" panose="020B0606030504020204" pitchFamily="34" charset="0"/>
                <a:ea typeface="Open Sans" panose="020B0606030504020204" pitchFamily="34" charset="0"/>
                <a:cs typeface="Open Sans" panose="020B0606030504020204" pitchFamily="34" charset="0"/>
              </a:rPr>
              <a:t>Some will need more support to recover.</a:t>
            </a:r>
          </a:p>
          <a:p>
            <a:pPr marL="0" indent="0">
              <a:lnSpc>
                <a:spcPct val="100000"/>
              </a:lnSpc>
              <a:spcBef>
                <a:spcPts val="0"/>
              </a:spcBef>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GB" sz="2000" dirty="0">
                <a:latin typeface="Open Sans" panose="020B0606030504020204" pitchFamily="34" charset="0"/>
                <a:ea typeface="Open Sans" panose="020B0606030504020204" pitchFamily="34" charset="0"/>
                <a:cs typeface="Open Sans" panose="020B0606030504020204" pitchFamily="34" charset="0"/>
              </a:rPr>
              <a:t>A Whole School/College approach which:</a:t>
            </a:r>
          </a:p>
          <a:p>
            <a:pPr>
              <a:lnSpc>
                <a:spcPct val="100000"/>
              </a:lnSpc>
              <a:spcBef>
                <a:spcPts val="0"/>
              </a:spcBef>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Builds relationships, flexible coping and renews a sense of agency</a:t>
            </a:r>
          </a:p>
          <a:p>
            <a:pPr>
              <a:lnSpc>
                <a:spcPct val="100000"/>
              </a:lnSpc>
              <a:spcBef>
                <a:spcPts val="0"/>
              </a:spcBef>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Values emotional wellbeing </a:t>
            </a:r>
          </a:p>
          <a:p>
            <a:pPr>
              <a:lnSpc>
                <a:spcPct val="100000"/>
              </a:lnSpc>
              <a:spcBef>
                <a:spcPts val="0"/>
              </a:spcBef>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And re-affirm safety and routines</a:t>
            </a:r>
          </a:p>
          <a:p>
            <a:pPr>
              <a:lnSpc>
                <a:spcPct val="100000"/>
              </a:lnSpc>
              <a:spcBef>
                <a:spcPts val="0"/>
              </a:spcBef>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Will maximise learning and growth</a:t>
            </a:r>
          </a:p>
        </p:txBody>
      </p:sp>
      <p:sp>
        <p:nvSpPr>
          <p:cNvPr id="2" name="TextBox 1">
            <a:extLst>
              <a:ext uri="{FF2B5EF4-FFF2-40B4-BE49-F238E27FC236}">
                <a16:creationId xmlns:a16="http://schemas.microsoft.com/office/drawing/2014/main" id="{8207814B-99D9-4892-A654-BC93BCB65DE2}"/>
              </a:ext>
            </a:extLst>
          </p:cNvPr>
          <p:cNvSpPr txBox="1"/>
          <p:nvPr/>
        </p:nvSpPr>
        <p:spPr>
          <a:xfrm>
            <a:off x="6096000" y="6550620"/>
            <a:ext cx="6096000" cy="307777"/>
          </a:xfrm>
          <a:prstGeom prst="rect">
            <a:avLst/>
          </a:prstGeom>
          <a:noFill/>
        </p:spPr>
        <p:txBody>
          <a:bodyPr wrap="square" rtlCol="0">
            <a:spAutoFit/>
          </a:bodyPr>
          <a:lstStyle/>
          <a:p>
            <a:pPr algn="r"/>
            <a:r>
              <a:rPr lang="en-US" sz="14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(Whole School SEND 2020)</a:t>
            </a:r>
          </a:p>
        </p:txBody>
      </p:sp>
      <p:grpSp>
        <p:nvGrpSpPr>
          <p:cNvPr id="6" name="Group 5">
            <a:extLst>
              <a:ext uri="{FF2B5EF4-FFF2-40B4-BE49-F238E27FC236}">
                <a16:creationId xmlns:a16="http://schemas.microsoft.com/office/drawing/2014/main" id="{8CCC24A2-4EBE-4894-9665-E0BC9A3D8CFF}"/>
              </a:ext>
            </a:extLst>
          </p:cNvPr>
          <p:cNvGrpSpPr/>
          <p:nvPr/>
        </p:nvGrpSpPr>
        <p:grpSpPr>
          <a:xfrm>
            <a:off x="0" y="-13"/>
            <a:ext cx="12192000" cy="839972"/>
            <a:chOff x="0" y="-13"/>
            <a:chExt cx="12192000" cy="839972"/>
          </a:xfrm>
        </p:grpSpPr>
        <p:sp>
          <p:nvSpPr>
            <p:cNvPr id="7" name="Rectangle 6">
              <a:extLst>
                <a:ext uri="{FF2B5EF4-FFF2-40B4-BE49-F238E27FC236}">
                  <a16:creationId xmlns:a16="http://schemas.microsoft.com/office/drawing/2014/main" id="{A3EB202A-4DE6-466E-ADE2-84EC0871D664}"/>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8B2F3902-2C78-4B55-92A8-165E7E794B44}"/>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Key Points</a:t>
              </a:r>
            </a:p>
          </p:txBody>
        </p:sp>
      </p:grpSp>
      <p:sp>
        <p:nvSpPr>
          <p:cNvPr id="9" name="Rectangle 8">
            <a:extLst>
              <a:ext uri="{FF2B5EF4-FFF2-40B4-BE49-F238E27FC236}">
                <a16:creationId xmlns:a16="http://schemas.microsoft.com/office/drawing/2014/main" id="{BAA9A058-53E4-460D-9DF0-882273522395}"/>
              </a:ext>
            </a:extLst>
          </p:cNvPr>
          <p:cNvSpPr/>
          <p:nvPr/>
        </p:nvSpPr>
        <p:spPr>
          <a:xfrm>
            <a:off x="6992414" y="2334810"/>
            <a:ext cx="2847778" cy="2007846"/>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8DE077A-CE5B-42D3-BCC6-A5FC6D593C40}"/>
              </a:ext>
            </a:extLst>
          </p:cNvPr>
          <p:cNvSpPr txBox="1"/>
          <p:nvPr/>
        </p:nvSpPr>
        <p:spPr>
          <a:xfrm>
            <a:off x="7186559" y="2574518"/>
            <a:ext cx="2847779" cy="1477328"/>
          </a:xfrm>
          <a:prstGeom prst="rect">
            <a:avLst/>
          </a:prstGeom>
          <a:noFill/>
        </p:spPr>
        <p:txBody>
          <a:bodyPr wrap="square">
            <a:spAutoFit/>
          </a:bodyPr>
          <a:lstStyle/>
          <a:p>
            <a:pPr marL="0" indent="0">
              <a:lnSpc>
                <a:spcPct val="100000"/>
              </a:lnSpc>
              <a:spcBef>
                <a:spcPts val="0"/>
              </a:spcBef>
              <a:buNone/>
            </a:pPr>
            <a:r>
              <a:rPr lang="en-GB" sz="1800" dirty="0">
                <a:latin typeface="Open Sans" panose="020B0606030504020204" pitchFamily="34" charset="0"/>
                <a:ea typeface="Open Sans" panose="020B0606030504020204" pitchFamily="34" charset="0"/>
                <a:cs typeface="Open Sans" panose="020B0606030504020204" pitchFamily="34" charset="0"/>
              </a:rPr>
              <a:t>Schools and Colleges</a:t>
            </a:r>
          </a:p>
          <a:p>
            <a:pPr marL="0" indent="0">
              <a:lnSpc>
                <a:spcPct val="100000"/>
              </a:lnSpc>
              <a:spcBef>
                <a:spcPts val="0"/>
              </a:spcBef>
              <a:buNone/>
            </a:pPr>
            <a:r>
              <a:rPr lang="en-GB" sz="1800" dirty="0">
                <a:latin typeface="Open Sans" panose="020B0606030504020204" pitchFamily="34" charset="0"/>
                <a:ea typeface="Open Sans" panose="020B0606030504020204" pitchFamily="34" charset="0"/>
                <a:cs typeface="Open Sans" panose="020B0606030504020204" pitchFamily="34" charset="0"/>
              </a:rPr>
              <a:t>truly can be... guiding lighthouses and safe havens in a sea of uncertainty</a:t>
            </a:r>
          </a:p>
        </p:txBody>
      </p:sp>
      <p:pic>
        <p:nvPicPr>
          <p:cNvPr id="10" name="Picture 9" descr="A close up of a sign&#10;&#10;Description automatically generated">
            <a:extLst>
              <a:ext uri="{FF2B5EF4-FFF2-40B4-BE49-F238E27FC236}">
                <a16:creationId xmlns:a16="http://schemas.microsoft.com/office/drawing/2014/main" id="{F370B29F-42A5-4A4E-8D80-C5324651FE00}"/>
              </a:ext>
            </a:extLst>
          </p:cNvPr>
          <p:cNvPicPr>
            <a:picLocks noChangeAspect="1"/>
          </p:cNvPicPr>
          <p:nvPr/>
        </p:nvPicPr>
        <p:blipFill>
          <a:blip r:embed="rId4"/>
          <a:stretch>
            <a:fillRect/>
          </a:stretch>
        </p:blipFill>
        <p:spPr>
          <a:xfrm>
            <a:off x="6510244" y="1846727"/>
            <a:ext cx="878044" cy="878044"/>
          </a:xfrm>
          <a:prstGeom prst="rect">
            <a:avLst/>
          </a:prstGeom>
        </p:spPr>
      </p:pic>
      <p:pic>
        <p:nvPicPr>
          <p:cNvPr id="18" name="Picture 17" descr="A close up of a sign&#10;&#10;Description automatically generated">
            <a:extLst>
              <a:ext uri="{FF2B5EF4-FFF2-40B4-BE49-F238E27FC236}">
                <a16:creationId xmlns:a16="http://schemas.microsoft.com/office/drawing/2014/main" id="{3B05F388-63B0-4C8B-B57A-0F4C3006034C}"/>
              </a:ext>
            </a:extLst>
          </p:cNvPr>
          <p:cNvPicPr>
            <a:picLocks noChangeAspect="1"/>
          </p:cNvPicPr>
          <p:nvPr/>
        </p:nvPicPr>
        <p:blipFill>
          <a:blip r:embed="rId4"/>
          <a:stretch>
            <a:fillRect/>
          </a:stretch>
        </p:blipFill>
        <p:spPr>
          <a:xfrm rot="10800000">
            <a:off x="9445837" y="3959609"/>
            <a:ext cx="878044" cy="878044"/>
          </a:xfrm>
          <a:prstGeom prst="rect">
            <a:avLst/>
          </a:prstGeom>
        </p:spPr>
      </p:pic>
      <p:sp>
        <p:nvSpPr>
          <p:cNvPr id="21" name="TextBox 20">
            <a:extLst>
              <a:ext uri="{FF2B5EF4-FFF2-40B4-BE49-F238E27FC236}">
                <a16:creationId xmlns:a16="http://schemas.microsoft.com/office/drawing/2014/main" id="{2FD47B53-0591-4389-9D67-7AB9534FCE5C}"/>
              </a:ext>
            </a:extLst>
          </p:cNvPr>
          <p:cNvSpPr txBox="1"/>
          <p:nvPr/>
        </p:nvSpPr>
        <p:spPr>
          <a:xfrm>
            <a:off x="-31447" y="6581398"/>
            <a:ext cx="3919770" cy="276999"/>
          </a:xfrm>
          <a:prstGeom prst="rect">
            <a:avLst/>
          </a:prstGeom>
          <a:noFill/>
        </p:spPr>
        <p:txBody>
          <a:bodyPr wrap="square" rtlCol="0">
            <a:spAutoFit/>
          </a:bodyPr>
          <a:lstStyle/>
          <a:p>
            <a:r>
              <a:rPr lang="en-GB" sz="1200" i="1" dirty="0">
                <a:latin typeface="Open Sans Light" panose="020B0306030504020204" pitchFamily="34" charset="0"/>
                <a:ea typeface="Open Sans Light" panose="020B0306030504020204" pitchFamily="34" charset="0"/>
                <a:cs typeface="Open Sans Light" panose="020B0306030504020204" pitchFamily="34" charset="0"/>
              </a:rPr>
              <a:t>Photo by Théophile Péron on Unsplash</a:t>
            </a:r>
          </a:p>
        </p:txBody>
      </p:sp>
    </p:spTree>
    <p:extLst>
      <p:ext uri="{BB962C8B-B14F-4D97-AF65-F5344CB8AC3E}">
        <p14:creationId xmlns:p14="http://schemas.microsoft.com/office/powerpoint/2010/main" val="30966276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638242B-084E-481E-984D-987A6797E062}"/>
              </a:ext>
            </a:extLst>
          </p:cNvPr>
          <p:cNvGrpSpPr/>
          <p:nvPr/>
        </p:nvGrpSpPr>
        <p:grpSpPr>
          <a:xfrm>
            <a:off x="-2" y="0"/>
            <a:ext cx="12192002" cy="6858000"/>
            <a:chOff x="-2" y="0"/>
            <a:chExt cx="12192002" cy="6858000"/>
          </a:xfrm>
        </p:grpSpPr>
        <p:pic>
          <p:nvPicPr>
            <p:cNvPr id="3" name="Picture 2">
              <a:extLst>
                <a:ext uri="{FF2B5EF4-FFF2-40B4-BE49-F238E27FC236}">
                  <a16:creationId xmlns:a16="http://schemas.microsoft.com/office/drawing/2014/main" id="{1B5E6238-8090-4B37-9878-9AF93D848042}"/>
                </a:ext>
              </a:extLst>
            </p:cNvPr>
            <p:cNvPicPr>
              <a:picLocks noChangeAspect="1"/>
            </p:cNvPicPr>
            <p:nvPr/>
          </p:nvPicPr>
          <p:blipFill>
            <a:blip r:embed="rId4"/>
            <a:srcRect/>
            <a:stretch/>
          </p:blipFill>
          <p:spPr>
            <a:xfrm>
              <a:off x="-1" y="6067425"/>
              <a:ext cx="12192000" cy="790575"/>
            </a:xfrm>
            <a:prstGeom prst="rect">
              <a:avLst/>
            </a:prstGeom>
          </p:spPr>
        </p:pic>
        <p:pic>
          <p:nvPicPr>
            <p:cNvPr id="4" name="Picture 3" descr="A person standing in front of a door&#10;&#10;Description automatically generated">
              <a:extLst>
                <a:ext uri="{FF2B5EF4-FFF2-40B4-BE49-F238E27FC236}">
                  <a16:creationId xmlns:a16="http://schemas.microsoft.com/office/drawing/2014/main" id="{2171FA76-A4DE-48DF-92D3-84685D739209}"/>
                </a:ext>
              </a:extLst>
            </p:cNvPr>
            <p:cNvPicPr>
              <a:picLocks noChangeAspect="1"/>
            </p:cNvPicPr>
            <p:nvPr/>
          </p:nvPicPr>
          <p:blipFill>
            <a:blip r:embed="rId5"/>
            <a:stretch>
              <a:fillRect/>
            </a:stretch>
          </p:blipFill>
          <p:spPr>
            <a:xfrm>
              <a:off x="0" y="0"/>
              <a:ext cx="12192000" cy="6076950"/>
            </a:xfrm>
            <a:prstGeom prst="rect">
              <a:avLst/>
            </a:prstGeom>
          </p:spPr>
        </p:pic>
        <p:sp>
          <p:nvSpPr>
            <p:cNvPr id="5" name="Rectangle 4">
              <a:extLst>
                <a:ext uri="{FF2B5EF4-FFF2-40B4-BE49-F238E27FC236}">
                  <a16:creationId xmlns:a16="http://schemas.microsoft.com/office/drawing/2014/main" id="{D6804F88-0D7E-4B14-B486-1647D41FC483}"/>
                </a:ext>
              </a:extLst>
            </p:cNvPr>
            <p:cNvSpPr/>
            <p:nvPr/>
          </p:nvSpPr>
          <p:spPr>
            <a:xfrm>
              <a:off x="-2" y="9525"/>
              <a:ext cx="6096001" cy="6067425"/>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BDFA705-DA4D-46BF-8042-25D60959DF0E}"/>
                </a:ext>
              </a:extLst>
            </p:cNvPr>
            <p:cNvSpPr txBox="1"/>
            <p:nvPr/>
          </p:nvSpPr>
          <p:spPr>
            <a:xfrm>
              <a:off x="414664" y="1510661"/>
              <a:ext cx="5178056" cy="40011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Wellbeing For Education Return Covid-19</a:t>
              </a:r>
            </a:p>
          </p:txBody>
        </p:sp>
        <p:cxnSp>
          <p:nvCxnSpPr>
            <p:cNvPr id="7" name="Straight Connector 6">
              <a:extLst>
                <a:ext uri="{FF2B5EF4-FFF2-40B4-BE49-F238E27FC236}">
                  <a16:creationId xmlns:a16="http://schemas.microsoft.com/office/drawing/2014/main" id="{536EC776-9F47-4BF2-8C76-FB8DB147845A}"/>
                </a:ext>
              </a:extLst>
            </p:cNvPr>
            <p:cNvCxnSpPr/>
            <p:nvPr/>
          </p:nvCxnSpPr>
          <p:spPr>
            <a:xfrm>
              <a:off x="499725" y="1898857"/>
              <a:ext cx="48697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0A2E6B9-9FB0-4B0D-AB64-95533673F772}"/>
                </a:ext>
              </a:extLst>
            </p:cNvPr>
            <p:cNvSpPr txBox="1"/>
            <p:nvPr/>
          </p:nvSpPr>
          <p:spPr>
            <a:xfrm>
              <a:off x="414664" y="2037257"/>
              <a:ext cx="5178056"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Section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Open Sans" panose="020B0606030504020204" pitchFamily="34" charset="0"/>
                  <a:ea typeface="Open Sans" panose="020B0606030504020204" pitchFamily="34" charset="0"/>
                  <a:cs typeface="Open Sans" panose="020B0606030504020204" pitchFamily="34" charset="0"/>
                </a:rPr>
                <a:t>Further Reading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Practical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MindEd Session Links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Open Sans" panose="020B0606030504020204" pitchFamily="34" charset="0"/>
                  <a:ea typeface="Open Sans" panose="020B0606030504020204" pitchFamily="34" charset="0"/>
                  <a:cs typeface="Open Sans" panose="020B0606030504020204" pitchFamily="34" charset="0"/>
                </a:rPr>
                <a:t>Links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Open Sans" panose="020B0606030504020204" pitchFamily="34" charset="0"/>
                  <a:ea typeface="Open Sans" panose="020B0606030504020204" pitchFamily="34" charset="0"/>
                  <a:cs typeface="Open Sans" panose="020B0606030504020204" pitchFamily="34" charset="0"/>
                </a:rPr>
                <a:t>Glossary</a:t>
              </a:r>
              <a:endParaRPr kumimoji="0" lang="en-GB"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Acknowledgements</a:t>
              </a:r>
            </a:p>
          </p:txBody>
        </p:sp>
        <p:pic>
          <p:nvPicPr>
            <p:cNvPr id="9" name="Picture 8" descr="A picture containing drawing&#10;&#10;Description automatically generated">
              <a:extLst>
                <a:ext uri="{FF2B5EF4-FFF2-40B4-BE49-F238E27FC236}">
                  <a16:creationId xmlns:a16="http://schemas.microsoft.com/office/drawing/2014/main" id="{D74143A4-345E-499F-985E-3D3AFBE2D872}"/>
                </a:ext>
              </a:extLst>
            </p:cNvPr>
            <p:cNvPicPr>
              <a:picLocks noChangeAspect="1"/>
            </p:cNvPicPr>
            <p:nvPr/>
          </p:nvPicPr>
          <p:blipFill>
            <a:blip r:embed="rId6"/>
            <a:stretch>
              <a:fillRect/>
            </a:stretch>
          </p:blipFill>
          <p:spPr>
            <a:xfrm>
              <a:off x="510361" y="393783"/>
              <a:ext cx="2090567" cy="701369"/>
            </a:xfrm>
            <a:prstGeom prst="rect">
              <a:avLst/>
            </a:prstGeom>
          </p:spPr>
        </p:pic>
      </p:grpSp>
      <p:graphicFrame>
        <p:nvGraphicFramePr>
          <p:cNvPr id="2" name="Object 1">
            <a:extLst>
              <a:ext uri="{FF2B5EF4-FFF2-40B4-BE49-F238E27FC236}">
                <a16:creationId xmlns:a16="http://schemas.microsoft.com/office/drawing/2014/main" id="{F85A3C9A-2CEA-4BAB-B430-74723D73BF87}"/>
              </a:ext>
            </a:extLst>
          </p:cNvPr>
          <p:cNvGraphicFramePr>
            <a:graphicFrameLocks noChangeAspect="1"/>
          </p:cNvGraphicFramePr>
          <p:nvPr/>
        </p:nvGraphicFramePr>
        <p:xfrm>
          <a:off x="200013" y="6117707"/>
          <a:ext cx="2803679" cy="646331"/>
        </p:xfrm>
        <a:graphic>
          <a:graphicData uri="http://schemas.openxmlformats.org/presentationml/2006/ole">
            <mc:AlternateContent xmlns:mc="http://schemas.openxmlformats.org/markup-compatibility/2006">
              <mc:Choice xmlns:v="urn:schemas-microsoft-com:vml" Requires="v">
                <p:oleObj spid="_x0000_s2050" name="Image" r:id="rId7" imgW="4075920" imgH="939600" progId="Photoshop.Image.12">
                  <p:embed/>
                </p:oleObj>
              </mc:Choice>
              <mc:Fallback>
                <p:oleObj name="Image" r:id="rId7" imgW="4075920" imgH="939600" progId="Photoshop.Image.12">
                  <p:embed/>
                  <p:pic>
                    <p:nvPicPr>
                      <p:cNvPr id="2" name="Object 1">
                        <a:extLst>
                          <a:ext uri="{FF2B5EF4-FFF2-40B4-BE49-F238E27FC236}">
                            <a16:creationId xmlns:a16="http://schemas.microsoft.com/office/drawing/2014/main" id="{F85A3C9A-2CEA-4BAB-B430-74723D73BF87}"/>
                          </a:ext>
                        </a:extLst>
                      </p:cNvPr>
                      <p:cNvPicPr/>
                      <p:nvPr/>
                    </p:nvPicPr>
                    <p:blipFill>
                      <a:blip r:embed="rId8"/>
                      <a:stretch>
                        <a:fillRect/>
                      </a:stretch>
                    </p:blipFill>
                    <p:spPr>
                      <a:xfrm>
                        <a:off x="200013" y="6117707"/>
                        <a:ext cx="2803679" cy="646331"/>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BF8FF755-9012-4718-BEF0-1BD2A6B89097}"/>
              </a:ext>
            </a:extLst>
          </p:cNvPr>
          <p:cNvSpPr txBox="1"/>
          <p:nvPr/>
        </p:nvSpPr>
        <p:spPr>
          <a:xfrm>
            <a:off x="414664" y="4798049"/>
            <a:ext cx="517805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This project is funded by the Department for Education, Department of Health and Social Care, in partnership with Health Education England, Public Health England, NHS England and NHS Improvement</a:t>
            </a:r>
          </a:p>
        </p:txBody>
      </p:sp>
    </p:spTree>
    <p:extLst>
      <p:ext uri="{BB962C8B-B14F-4D97-AF65-F5344CB8AC3E}">
        <p14:creationId xmlns:p14="http://schemas.microsoft.com/office/powerpoint/2010/main" val="783543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14E21C-DCF4-4071-A724-EF30655DE80F}"/>
              </a:ext>
            </a:extLst>
          </p:cNvPr>
          <p:cNvSpPr txBox="1"/>
          <p:nvPr/>
        </p:nvSpPr>
        <p:spPr>
          <a:xfrm>
            <a:off x="0" y="855576"/>
            <a:ext cx="12192000" cy="5632311"/>
          </a:xfrm>
          <a:prstGeom prst="rect">
            <a:avLst/>
          </a:prstGeom>
          <a:noFill/>
        </p:spPr>
        <p:txBody>
          <a:bodyPr wrap="square">
            <a:spAutoFit/>
          </a:bodyPr>
          <a:lstStyle/>
          <a:p>
            <a:pPr>
              <a:buClr>
                <a:srgbClr val="0070C0"/>
              </a:buClr>
            </a:pPr>
            <a:r>
              <a:rPr lang="en-GB" sz="2000" b="1" dirty="0">
                <a:latin typeface="Open Sans" panose="020B0606030504020204" pitchFamily="34" charset="0"/>
                <a:ea typeface="Open Sans" panose="020B0606030504020204" pitchFamily="34" charset="0"/>
                <a:cs typeface="Open Sans" panose="020B0606030504020204" pitchFamily="34" charset="0"/>
              </a:rPr>
              <a:t>This is in draft form and will be revised:</a:t>
            </a:r>
          </a:p>
          <a:p>
            <a:pPr marL="342900" indent="-342900">
              <a:buClr>
                <a:srgbClr val="0070C0"/>
              </a:buClr>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AFNCCF (Anna Freud National Centre for Children and Families) </a:t>
            </a:r>
            <a:r>
              <a:rPr lang="en-GB" sz="2000" dirty="0">
                <a:latin typeface="Open Sans" panose="020B0606030504020204" pitchFamily="34" charset="0"/>
                <a:ea typeface="Open Sans" panose="020B0606030504020204" pitchFamily="34" charset="0"/>
                <a:cs typeface="Open Sans" panose="020B0606030504020204" pitchFamily="34" charset="0"/>
                <a:hlinkClick r:id="rId3"/>
              </a:rPr>
              <a:t>View website</a:t>
            </a:r>
            <a:r>
              <a:rPr lang="en-GB" sz="2000" dirty="0">
                <a:latin typeface="Open Sans" panose="020B0606030504020204" pitchFamily="34" charset="0"/>
                <a:ea typeface="Open Sans" panose="020B0606030504020204" pitchFamily="34" charset="0"/>
                <a:cs typeface="Open Sans" panose="020B0606030504020204" pitchFamily="34" charset="0"/>
              </a:rPr>
              <a:t> Covid-19 Tool Kit </a:t>
            </a:r>
            <a:r>
              <a:rPr lang="en-GB" sz="2000" dirty="0">
                <a:latin typeface="Open Sans" panose="020B0606030504020204" pitchFamily="34" charset="0"/>
                <a:ea typeface="Open Sans" panose="020B0606030504020204" pitchFamily="34" charset="0"/>
                <a:cs typeface="Open Sans" panose="020B0606030504020204" pitchFamily="34" charset="0"/>
                <a:hlinkClick r:id="rId4"/>
              </a:rPr>
              <a:t>View pdf</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Charlie Waller Trust </a:t>
            </a:r>
            <a:r>
              <a:rPr lang="en-GB" sz="2000" dirty="0">
                <a:latin typeface="Open Sans" panose="020B0606030504020204" pitchFamily="34" charset="0"/>
                <a:ea typeface="Open Sans" panose="020B0606030504020204" pitchFamily="34" charset="0"/>
                <a:cs typeface="Open Sans" panose="020B0606030504020204" pitchFamily="34" charset="0"/>
                <a:hlinkClick r:id="rId5"/>
              </a:rPr>
              <a:t>View website</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Children’s Society – 5 Ways to Wellbeing postcards </a:t>
            </a:r>
            <a:r>
              <a:rPr lang="en-GB" sz="2000" dirty="0">
                <a:latin typeface="Open Sans" panose="020B0606030504020204" pitchFamily="34" charset="0"/>
                <a:ea typeface="Open Sans" panose="020B0606030504020204" pitchFamily="34" charset="0"/>
                <a:cs typeface="Open Sans" panose="020B0606030504020204" pitchFamily="34" charset="0"/>
                <a:hlinkClick r:id="rId6"/>
              </a:rPr>
              <a:t>View pdf</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DfE (Department for Education) </a:t>
            </a:r>
            <a:r>
              <a:rPr lang="en-GB" sz="2000" dirty="0">
                <a:latin typeface="Open Sans" panose="020B0606030504020204" pitchFamily="34" charset="0"/>
                <a:ea typeface="Open Sans" panose="020B0606030504020204" pitchFamily="34" charset="0"/>
                <a:cs typeface="Open Sans" panose="020B0606030504020204" pitchFamily="34" charset="0"/>
                <a:hlinkClick r:id="rId7"/>
              </a:rPr>
              <a:t>View website</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Emerging Minds podcasts: </a:t>
            </a:r>
            <a:r>
              <a:rPr lang="en-GB" sz="2000" dirty="0">
                <a:latin typeface="Open Sans" panose="020B0606030504020204" pitchFamily="34" charset="0"/>
                <a:ea typeface="Open Sans" panose="020B0606030504020204" pitchFamily="34" charset="0"/>
                <a:cs typeface="Open Sans" panose="020B0606030504020204" pitchFamily="34" charset="0"/>
                <a:hlinkClick r:id="rId8"/>
              </a:rPr>
              <a:t>View website</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Every Mind Matters </a:t>
            </a:r>
            <a:r>
              <a:rPr lang="en-GB" sz="2000" dirty="0">
                <a:latin typeface="Open Sans" panose="020B0606030504020204" pitchFamily="34" charset="0"/>
                <a:ea typeface="Open Sans" panose="020B0606030504020204" pitchFamily="34" charset="0"/>
                <a:cs typeface="Open Sans" panose="020B0606030504020204" pitchFamily="34" charset="0"/>
                <a:hlinkClick r:id="rId9"/>
              </a:rPr>
              <a:t>View website</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Mentally Healthy Schools </a:t>
            </a:r>
            <a:r>
              <a:rPr lang="en-US" sz="2000" dirty="0">
                <a:latin typeface="Open Sans" panose="020B0606030504020204" pitchFamily="34" charset="0"/>
                <a:ea typeface="Open Sans" panose="020B0606030504020204" pitchFamily="34" charset="0"/>
                <a:cs typeface="Open Sans" panose="020B0606030504020204" pitchFamily="34" charset="0"/>
                <a:hlinkClick r:id="rId10"/>
              </a:rPr>
              <a:t>View website</a:t>
            </a:r>
            <a:endParaRPr lang="en-GB" sz="2000" i="0"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sz="2000" i="0" dirty="0">
                <a:latin typeface="Open Sans" panose="020B0606030504020204" pitchFamily="34" charset="0"/>
                <a:ea typeface="Open Sans" panose="020B0606030504020204" pitchFamily="34" charset="0"/>
                <a:cs typeface="Open Sans" panose="020B0606030504020204" pitchFamily="34" charset="0"/>
              </a:rPr>
              <a:t>MindEd Educational Hub </a:t>
            </a:r>
            <a:r>
              <a:rPr lang="en-GB" sz="2000" i="0" dirty="0">
                <a:latin typeface="Open Sans" panose="020B0606030504020204" pitchFamily="34" charset="0"/>
                <a:ea typeface="Open Sans" panose="020B0606030504020204" pitchFamily="34" charset="0"/>
                <a:cs typeface="Open Sans" panose="020B0606030504020204" pitchFamily="34" charset="0"/>
                <a:hlinkClick r:id="rId11"/>
              </a:rPr>
              <a:t>View website</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sz="2000" i="0" dirty="0">
                <a:latin typeface="Open Sans" panose="020B0606030504020204" pitchFamily="34" charset="0"/>
                <a:ea typeface="Open Sans" panose="020B0606030504020204" pitchFamily="34" charset="0"/>
                <a:cs typeface="Open Sans" panose="020B0606030504020204" pitchFamily="34" charset="0"/>
              </a:rPr>
              <a:t>NASEN (National Association for Special Education Needs) </a:t>
            </a:r>
            <a:r>
              <a:rPr lang="en-GB" sz="2000" i="0" dirty="0">
                <a:latin typeface="Open Sans" panose="020B0606030504020204" pitchFamily="34" charset="0"/>
                <a:ea typeface="Open Sans" panose="020B0606030504020204" pitchFamily="34" charset="0"/>
                <a:cs typeface="Open Sans" panose="020B0606030504020204" pitchFamily="34" charset="0"/>
                <a:hlinkClick r:id="rId12"/>
              </a:rPr>
              <a:t>View website</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P2B (Place2Be) </a:t>
            </a:r>
            <a:r>
              <a:rPr lang="en-GB" sz="2000" dirty="0">
                <a:latin typeface="Open Sans" panose="020B0606030504020204" pitchFamily="34" charset="0"/>
                <a:ea typeface="Open Sans" panose="020B0606030504020204" pitchFamily="34" charset="0"/>
                <a:cs typeface="Open Sans" panose="020B0606030504020204" pitchFamily="34" charset="0"/>
                <a:hlinkClick r:id="rId13"/>
              </a:rPr>
              <a:t>View website</a:t>
            </a:r>
            <a:endParaRPr lang="en-GB" sz="2000" i="0"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sz="2000" i="0" dirty="0">
                <a:latin typeface="Open Sans" panose="020B0606030504020204" pitchFamily="34" charset="0"/>
                <a:ea typeface="Open Sans" panose="020B0606030504020204" pitchFamily="34" charset="0"/>
                <a:cs typeface="Open Sans" panose="020B0606030504020204" pitchFamily="34" charset="0"/>
              </a:rPr>
              <a:t>PHE (Public Health England) </a:t>
            </a:r>
            <a:r>
              <a:rPr lang="en-GB" sz="2000" i="0" dirty="0">
                <a:latin typeface="Open Sans" panose="020B0606030504020204" pitchFamily="34" charset="0"/>
                <a:ea typeface="Open Sans" panose="020B0606030504020204" pitchFamily="34" charset="0"/>
                <a:cs typeface="Open Sans" panose="020B0606030504020204" pitchFamily="34" charset="0"/>
                <a:hlinkClick r:id="rId14"/>
              </a:rPr>
              <a:t>View website</a:t>
            </a:r>
            <a:endParaRPr lang="en-GB" sz="2000" i="0"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sz="2000" i="0" dirty="0">
                <a:latin typeface="Open Sans" panose="020B0606030504020204" pitchFamily="34" charset="0"/>
                <a:ea typeface="Open Sans" panose="020B0606030504020204" pitchFamily="34" charset="0"/>
                <a:cs typeface="Open Sans" panose="020B0606030504020204" pitchFamily="34" charset="0"/>
              </a:rPr>
              <a:t>RSHE (Relationships and Sex Health Education) </a:t>
            </a:r>
            <a:r>
              <a:rPr lang="en-GB" sz="2000" i="0" dirty="0">
                <a:latin typeface="Open Sans" panose="020B0606030504020204" pitchFamily="34" charset="0"/>
                <a:ea typeface="Open Sans" panose="020B0606030504020204" pitchFamily="34" charset="0"/>
                <a:cs typeface="Open Sans" panose="020B0606030504020204" pitchFamily="34" charset="0"/>
                <a:hlinkClick r:id="rId15"/>
              </a:rPr>
              <a:t>View website</a:t>
            </a:r>
            <a:endParaRPr lang="en-GB" sz="2000" i="0"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sz="2000" i="0" dirty="0">
                <a:latin typeface="Open Sans" panose="020B0606030504020204" pitchFamily="34" charset="0"/>
                <a:ea typeface="Open Sans" panose="020B0606030504020204" pitchFamily="34" charset="0"/>
                <a:cs typeface="Open Sans" panose="020B0606030504020204" pitchFamily="34" charset="0"/>
              </a:rPr>
              <a:t>Rise Above for Schools </a:t>
            </a:r>
            <a:r>
              <a:rPr lang="en-GB" sz="2000" i="0" dirty="0">
                <a:latin typeface="Open Sans" panose="020B0606030504020204" pitchFamily="34" charset="0"/>
                <a:ea typeface="Open Sans" panose="020B0606030504020204" pitchFamily="34" charset="0"/>
                <a:cs typeface="Open Sans" panose="020B0606030504020204" pitchFamily="34" charset="0"/>
                <a:hlinkClick r:id="rId16"/>
              </a:rPr>
              <a:t>View website</a:t>
            </a:r>
            <a:endParaRPr lang="en-GB" sz="2000" i="0"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Young Minds </a:t>
            </a:r>
            <a:r>
              <a:rPr lang="en-GB" sz="2000" dirty="0">
                <a:latin typeface="Open Sans" panose="020B0606030504020204" pitchFamily="34" charset="0"/>
                <a:ea typeface="Open Sans" panose="020B0606030504020204" pitchFamily="34" charset="0"/>
                <a:cs typeface="Open Sans" panose="020B0606030504020204" pitchFamily="34" charset="0"/>
                <a:hlinkClick r:id="rId17"/>
              </a:rPr>
              <a:t>View website</a:t>
            </a:r>
            <a:endParaRPr lang="en-GB" sz="2000" i="0" dirty="0">
              <a:latin typeface="Open Sans" panose="020B0606030504020204" pitchFamily="34" charset="0"/>
              <a:ea typeface="Open Sans" panose="020B0606030504020204" pitchFamily="34" charset="0"/>
              <a:cs typeface="Open Sans" panose="020B0606030504020204" pitchFamily="34" charset="0"/>
            </a:endParaRPr>
          </a:p>
          <a:p>
            <a:pPr>
              <a:buClr>
                <a:srgbClr val="0070C0"/>
              </a:buCl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WHO. PFA-Psychological first aid in emergencies training for frontline staff and volunteers: </a:t>
            </a:r>
            <a:r>
              <a:rPr lang="en-GB" sz="2000" dirty="0">
                <a:latin typeface="Open Sans" panose="020B0606030504020204" pitchFamily="34" charset="0"/>
                <a:ea typeface="Open Sans" panose="020B0606030504020204" pitchFamily="34" charset="0"/>
                <a:cs typeface="Open Sans" panose="020B0606030504020204" pitchFamily="34" charset="0"/>
                <a:hlinkClick r:id="rId18"/>
              </a:rPr>
              <a:t>Press Release Gov.UK</a:t>
            </a:r>
            <a:r>
              <a:rPr lang="en-GB" sz="2000" dirty="0">
                <a:latin typeface="Open Sans" panose="020B0606030504020204" pitchFamily="34" charset="0"/>
                <a:ea typeface="Open Sans" panose="020B0606030504020204" pitchFamily="34" charset="0"/>
                <a:cs typeface="Open Sans" panose="020B0606030504020204" pitchFamily="34" charset="0"/>
              </a:rPr>
              <a:t>  Future learn </a:t>
            </a:r>
            <a:r>
              <a:rPr lang="en-GB" sz="2000" dirty="0">
                <a:latin typeface="Open Sans" panose="020B0606030504020204" pitchFamily="34" charset="0"/>
                <a:ea typeface="Open Sans" panose="020B0606030504020204" pitchFamily="34" charset="0"/>
                <a:cs typeface="Open Sans" panose="020B0606030504020204" pitchFamily="34" charset="0"/>
                <a:hlinkClick r:id="rId19"/>
              </a:rPr>
              <a:t>e-learning resource</a:t>
            </a:r>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D45116C6-1B7F-48BA-8BD2-0FB453457733}"/>
              </a:ext>
            </a:extLst>
          </p:cNvPr>
          <p:cNvGrpSpPr/>
          <p:nvPr/>
        </p:nvGrpSpPr>
        <p:grpSpPr>
          <a:xfrm>
            <a:off x="0" y="-13"/>
            <a:ext cx="12192000" cy="839972"/>
            <a:chOff x="0" y="-13"/>
            <a:chExt cx="12192000" cy="839972"/>
          </a:xfrm>
        </p:grpSpPr>
        <p:sp>
          <p:nvSpPr>
            <p:cNvPr id="11" name="Rectangle 10">
              <a:extLst>
                <a:ext uri="{FF2B5EF4-FFF2-40B4-BE49-F238E27FC236}">
                  <a16:creationId xmlns:a16="http://schemas.microsoft.com/office/drawing/2014/main" id="{184FDECB-6630-4DB1-A23A-6CCA8F2FE737}"/>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2F0DB2BF-B8A3-4AAC-A710-6AF2EBF1FB2B}"/>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Further Reading (DRAFT)</a:t>
              </a:r>
              <a:endParaRPr lang="en-GB" sz="2400" b="1" u="sng" dirty="0">
                <a:solidFill>
                  <a:srgbClr val="FFFFFF"/>
                </a:solidFill>
                <a:highlight>
                  <a:srgbClr val="00FF00"/>
                </a:highlight>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3393665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14E21C-DCF4-4071-A724-EF30655DE80F}"/>
              </a:ext>
            </a:extLst>
          </p:cNvPr>
          <p:cNvSpPr txBox="1"/>
          <p:nvPr/>
        </p:nvSpPr>
        <p:spPr>
          <a:xfrm>
            <a:off x="0" y="855576"/>
            <a:ext cx="12192000" cy="3170099"/>
          </a:xfrm>
          <a:prstGeom prst="rect">
            <a:avLst/>
          </a:prstGeom>
          <a:noFill/>
        </p:spPr>
        <p:txBody>
          <a:bodyPr wrap="square">
            <a:spAutoFit/>
          </a:bodyPr>
          <a:lstStyle/>
          <a:p>
            <a:pPr>
              <a:buClr>
                <a:srgbClr val="0070C0"/>
              </a:buClr>
            </a:pPr>
            <a:r>
              <a:rPr lang="en-GB" sz="2000" b="1" dirty="0">
                <a:latin typeface="Open Sans" panose="020B0606030504020204" pitchFamily="34" charset="0"/>
                <a:ea typeface="Open Sans" panose="020B0606030504020204" pitchFamily="34" charset="0"/>
                <a:cs typeface="Open Sans" panose="020B0606030504020204" pitchFamily="34" charset="0"/>
              </a:rPr>
              <a:t>These are in draft form and will be revised:</a:t>
            </a:r>
          </a:p>
          <a:p>
            <a:pPr>
              <a:buClr>
                <a:srgbClr val="0070C0"/>
              </a:buClr>
            </a:pPr>
            <a:endParaRPr lang="en-GB" sz="20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sz="2000" b="1" dirty="0">
                <a:latin typeface="Open Sans" panose="020B0606030504020204" pitchFamily="34" charset="0"/>
                <a:ea typeface="Open Sans" panose="020B0606030504020204" pitchFamily="34" charset="0"/>
                <a:cs typeface="Open Sans" panose="020B0606030504020204" pitchFamily="34" charset="0"/>
              </a:rPr>
              <a:t>Charlie Waller Trust </a:t>
            </a:r>
            <a:r>
              <a:rPr lang="en-GB" sz="2000" dirty="0">
                <a:latin typeface="Open Sans" panose="020B0606030504020204" pitchFamily="34" charset="0"/>
                <a:ea typeface="Open Sans" panose="020B0606030504020204" pitchFamily="34" charset="0"/>
                <a:cs typeface="Open Sans" panose="020B0606030504020204" pitchFamily="34" charset="0"/>
              </a:rPr>
              <a:t>– Mental Health Training in Schools </a:t>
            </a:r>
            <a:r>
              <a:rPr lang="en-GB" sz="2000" dirty="0">
                <a:latin typeface="Open Sans" panose="020B0606030504020204" pitchFamily="34" charset="0"/>
                <a:ea typeface="Open Sans" panose="020B0606030504020204" pitchFamily="34" charset="0"/>
                <a:cs typeface="Open Sans" panose="020B0606030504020204" pitchFamily="34" charset="0"/>
                <a:hlinkClick r:id="rId3"/>
              </a:rPr>
              <a:t>View website</a:t>
            </a:r>
            <a:r>
              <a:rPr lang="en-GB" sz="2000" dirty="0">
                <a:latin typeface="Open Sans" panose="020B0606030504020204" pitchFamily="34" charset="0"/>
                <a:ea typeface="Open Sans" panose="020B0606030504020204" pitchFamily="34" charset="0"/>
                <a:cs typeface="Open Sans" panose="020B0606030504020204" pitchFamily="34" charset="0"/>
              </a:rPr>
              <a:t> </a:t>
            </a:r>
          </a:p>
          <a:p>
            <a:pPr marL="342900" indent="-342900">
              <a:buClr>
                <a:srgbClr val="0070C0"/>
              </a:buClr>
              <a:buFont typeface="Arial" panose="020B0604020202020204" pitchFamily="34" charset="0"/>
              <a:buChar char="•"/>
            </a:pPr>
            <a:r>
              <a:rPr lang="en-GB" sz="2000" b="1" dirty="0">
                <a:latin typeface="Open Sans" panose="020B0606030504020204" pitchFamily="34" charset="0"/>
                <a:ea typeface="Open Sans" panose="020B0606030504020204" pitchFamily="34" charset="0"/>
                <a:cs typeface="Open Sans" panose="020B0606030504020204" pitchFamily="34" charset="0"/>
              </a:rPr>
              <a:t>P2B (Place2Be) </a:t>
            </a:r>
            <a:r>
              <a:rPr lang="en-GB" sz="2000" dirty="0">
                <a:latin typeface="Open Sans" panose="020B0606030504020204" pitchFamily="34" charset="0"/>
                <a:ea typeface="Open Sans" panose="020B0606030504020204" pitchFamily="34" charset="0"/>
                <a:cs typeface="Open Sans" panose="020B0606030504020204" pitchFamily="34" charset="0"/>
              </a:rPr>
              <a:t>– Resilience and Wellbeing Lesson Plan (Primary School) </a:t>
            </a:r>
            <a:r>
              <a:rPr lang="en-GB" sz="2000" dirty="0">
                <a:latin typeface="Open Sans" panose="020B0606030504020204" pitchFamily="34" charset="0"/>
                <a:ea typeface="Open Sans" panose="020B0606030504020204" pitchFamily="34" charset="0"/>
                <a:cs typeface="Open Sans" panose="020B0606030504020204" pitchFamily="34" charset="0"/>
                <a:hlinkClick r:id="rId4"/>
              </a:rPr>
              <a:t>View website</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sz="2000" b="1" dirty="0">
                <a:latin typeface="Open Sans" panose="020B0606030504020204" pitchFamily="34" charset="0"/>
                <a:ea typeface="Open Sans" panose="020B0606030504020204" pitchFamily="34" charset="0"/>
                <a:cs typeface="Open Sans" panose="020B0606030504020204" pitchFamily="34" charset="0"/>
              </a:rPr>
              <a:t>Mentally Healthy Schools </a:t>
            </a:r>
            <a:r>
              <a:rPr lang="en-GB" sz="2000" dirty="0">
                <a:latin typeface="Open Sans" panose="020B0606030504020204" pitchFamily="34" charset="0"/>
                <a:ea typeface="Open Sans" panose="020B0606030504020204" pitchFamily="34" charset="0"/>
                <a:cs typeface="Open Sans" panose="020B0606030504020204" pitchFamily="34" charset="0"/>
              </a:rPr>
              <a:t>- Mentally Healthy Schools features over 500 quality-assured, curriculum-linked resources for primary schools, as well as those on staff wellbeing. You can sign up for curated monthly toolkits </a:t>
            </a:r>
            <a:r>
              <a:rPr lang="en-GB" sz="2000" dirty="0">
                <a:latin typeface="Open Sans" panose="020B0606030504020204" pitchFamily="34" charset="0"/>
                <a:ea typeface="Open Sans" panose="020B0606030504020204" pitchFamily="34" charset="0"/>
                <a:cs typeface="Open Sans" panose="020B0606030504020204" pitchFamily="34" charset="0"/>
                <a:hlinkClick r:id="rId5"/>
              </a:rPr>
              <a:t>View website</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sz="2000" b="1" i="0" dirty="0">
                <a:latin typeface="Open Sans" panose="020B0606030504020204" pitchFamily="34" charset="0"/>
                <a:ea typeface="Open Sans" panose="020B0606030504020204" pitchFamily="34" charset="0"/>
                <a:cs typeface="Open Sans" panose="020B0606030504020204" pitchFamily="34" charset="0"/>
              </a:rPr>
              <a:t>NASEN</a:t>
            </a:r>
            <a:r>
              <a:rPr lang="en-GB" sz="2000" i="0" dirty="0">
                <a:latin typeface="Open Sans" panose="020B0606030504020204" pitchFamily="34" charset="0"/>
                <a:ea typeface="Open Sans" panose="020B0606030504020204" pitchFamily="34" charset="0"/>
                <a:cs typeface="Open Sans" panose="020B0606030504020204" pitchFamily="34" charset="0"/>
              </a:rPr>
              <a:t> (National Association for Special Education Needs)</a:t>
            </a:r>
            <a:r>
              <a:rPr lang="en-GB"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Recovery, Re-introduction and Renewal: Safe And Successful Returns To School. A Handbook For Schools And Education Settings Following Critical Incidents. Whole School SEND. (Accessed August 2020) </a:t>
            </a:r>
            <a:r>
              <a:rPr lang="en-GB"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6"/>
              </a:rPr>
              <a:t>View website</a:t>
            </a:r>
            <a:endParaRPr lang="en-GB"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D45116C6-1B7F-48BA-8BD2-0FB453457733}"/>
              </a:ext>
            </a:extLst>
          </p:cNvPr>
          <p:cNvGrpSpPr/>
          <p:nvPr/>
        </p:nvGrpSpPr>
        <p:grpSpPr>
          <a:xfrm>
            <a:off x="0" y="15604"/>
            <a:ext cx="12192000" cy="839972"/>
            <a:chOff x="0" y="-13"/>
            <a:chExt cx="12192000" cy="839972"/>
          </a:xfrm>
        </p:grpSpPr>
        <p:sp>
          <p:nvSpPr>
            <p:cNvPr id="11" name="Rectangle 10">
              <a:extLst>
                <a:ext uri="{FF2B5EF4-FFF2-40B4-BE49-F238E27FC236}">
                  <a16:creationId xmlns:a16="http://schemas.microsoft.com/office/drawing/2014/main" id="{184FDECB-6630-4DB1-A23A-6CCA8F2FE737}"/>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2F0DB2BF-B8A3-4AAC-A710-6AF2EBF1FB2B}"/>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Practical Resources (DRAFT)</a:t>
              </a:r>
              <a:endParaRPr lang="en-GB" sz="2400" b="1" u="sng" dirty="0">
                <a:solidFill>
                  <a:srgbClr val="FFFFFF"/>
                </a:solidFill>
                <a:highlight>
                  <a:srgbClr val="00FF00"/>
                </a:highlight>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4518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14E21C-DCF4-4071-A724-EF30655DE80F}"/>
              </a:ext>
            </a:extLst>
          </p:cNvPr>
          <p:cNvSpPr txBox="1"/>
          <p:nvPr/>
        </p:nvSpPr>
        <p:spPr>
          <a:xfrm>
            <a:off x="0" y="855576"/>
            <a:ext cx="12192000" cy="5909310"/>
          </a:xfrm>
          <a:prstGeom prst="rect">
            <a:avLst/>
          </a:prstGeom>
          <a:noFill/>
        </p:spPr>
        <p:txBody>
          <a:bodyPr wrap="square">
            <a:spAutoFit/>
          </a:bodyPr>
          <a:lstStyle/>
          <a:p>
            <a:pPr>
              <a:buClr>
                <a:srgbClr val="0070C0"/>
              </a:buClr>
            </a:pPr>
            <a:r>
              <a:rPr lang="en-GB" b="1" dirty="0">
                <a:latin typeface="Open Sans" panose="020B0606030504020204" pitchFamily="34" charset="0"/>
                <a:ea typeface="Open Sans" panose="020B0606030504020204" pitchFamily="34" charset="0"/>
                <a:cs typeface="Open Sans" panose="020B0606030504020204" pitchFamily="34" charset="0"/>
              </a:rPr>
              <a:t>This is in draft form and will be further revised:</a:t>
            </a:r>
          </a:p>
          <a:p>
            <a:pPr marL="342900" indent="-342900">
              <a:buClr>
                <a:srgbClr val="0070C0"/>
              </a:buClr>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Barnardos - See, Hear, Respond </a:t>
            </a:r>
            <a:r>
              <a:rPr lang="en-GB" dirty="0">
                <a:latin typeface="Open Sans" panose="020B0606030504020204" pitchFamily="34" charset="0"/>
                <a:ea typeface="Open Sans" panose="020B0606030504020204" pitchFamily="34" charset="0"/>
                <a:cs typeface="Open Sans" panose="020B0606030504020204" pitchFamily="34" charset="0"/>
                <a:hlinkClick r:id="rId3"/>
              </a:rPr>
              <a:t>View website</a:t>
            </a:r>
            <a:endParaRPr lang="en-GB"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British Psychological Society – Back to School </a:t>
            </a:r>
            <a:r>
              <a:rPr lang="en-GB" dirty="0">
                <a:latin typeface="Open Sans" panose="020B0606030504020204" pitchFamily="34" charset="0"/>
                <a:ea typeface="Open Sans" panose="020B0606030504020204" pitchFamily="34" charset="0"/>
                <a:cs typeface="Open Sans" panose="020B0606030504020204" pitchFamily="34" charset="0"/>
                <a:hlinkClick r:id="rId4"/>
              </a:rPr>
              <a:t>View website</a:t>
            </a:r>
            <a:endParaRPr lang="en-GB"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Child Bereavement UK – School Projects for Remembering </a:t>
            </a:r>
            <a:r>
              <a:rPr lang="en-GB" dirty="0">
                <a:latin typeface="Open Sans" panose="020B0606030504020204" pitchFamily="34" charset="0"/>
                <a:ea typeface="Open Sans" panose="020B0606030504020204" pitchFamily="34" charset="0"/>
                <a:cs typeface="Open Sans" panose="020B0606030504020204" pitchFamily="34" charset="0"/>
                <a:hlinkClick r:id="rId5"/>
              </a:rPr>
              <a:t>View website</a:t>
            </a:r>
            <a:r>
              <a:rPr lang="en-GB" dirty="0">
                <a:latin typeface="Open Sans" panose="020B0606030504020204" pitchFamily="34" charset="0"/>
                <a:ea typeface="Open Sans" panose="020B0606030504020204" pitchFamily="34" charset="0"/>
                <a:cs typeface="Open Sans" panose="020B0606030504020204" pitchFamily="34" charset="0"/>
              </a:rPr>
              <a:t> How Children Grieve </a:t>
            </a:r>
            <a:r>
              <a:rPr lang="en-GB" dirty="0">
                <a:latin typeface="Open Sans" panose="020B0606030504020204" pitchFamily="34" charset="0"/>
                <a:ea typeface="Open Sans" panose="020B0606030504020204" pitchFamily="34" charset="0"/>
                <a:cs typeface="Open Sans" panose="020B0606030504020204" pitchFamily="34" charset="0"/>
                <a:hlinkClick r:id="rId6"/>
              </a:rPr>
              <a:t>View website</a:t>
            </a:r>
            <a:r>
              <a:rPr lang="en-GB" dirty="0">
                <a:latin typeface="Open Sans" panose="020B0606030504020204" pitchFamily="34" charset="0"/>
                <a:ea typeface="Open Sans" panose="020B0606030504020204" pitchFamily="34" charset="0"/>
                <a:cs typeface="Open Sans" panose="020B0606030504020204" pitchFamily="34" charset="0"/>
              </a:rPr>
              <a:t> Childrens Understanding of Death </a:t>
            </a:r>
            <a:r>
              <a:rPr lang="en-GB" dirty="0">
                <a:latin typeface="Open Sans" panose="020B0606030504020204" pitchFamily="34" charset="0"/>
                <a:ea typeface="Open Sans" panose="020B0606030504020204" pitchFamily="34" charset="0"/>
                <a:cs typeface="Open Sans" panose="020B0606030504020204" pitchFamily="34" charset="0"/>
                <a:hlinkClick r:id="rId7"/>
              </a:rPr>
              <a:t>View website</a:t>
            </a:r>
            <a:endParaRPr lang="en-GB"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Childhood Bereavement Network </a:t>
            </a:r>
            <a:r>
              <a:rPr lang="en-GB" dirty="0">
                <a:latin typeface="Open Sans" panose="020B0606030504020204" pitchFamily="34" charset="0"/>
                <a:ea typeface="Open Sans" panose="020B0606030504020204" pitchFamily="34" charset="0"/>
                <a:cs typeface="Open Sans" panose="020B0606030504020204" pitchFamily="34" charset="0"/>
                <a:hlinkClick r:id="rId8"/>
              </a:rPr>
              <a:t>View website</a:t>
            </a:r>
            <a:r>
              <a:rPr lang="en-GB" dirty="0">
                <a:latin typeface="Open Sans" panose="020B0606030504020204" pitchFamily="34" charset="0"/>
                <a:ea typeface="Open Sans" panose="020B0606030504020204" pitchFamily="34" charset="0"/>
                <a:cs typeface="Open Sans" panose="020B0606030504020204" pitchFamily="34" charset="0"/>
              </a:rPr>
              <a:t> Key Statistics </a:t>
            </a:r>
            <a:r>
              <a:rPr lang="en-GB" dirty="0">
                <a:latin typeface="Open Sans" panose="020B0606030504020204" pitchFamily="34" charset="0"/>
                <a:ea typeface="Open Sans" panose="020B0606030504020204" pitchFamily="34" charset="0"/>
                <a:cs typeface="Open Sans" panose="020B0606030504020204" pitchFamily="34" charset="0"/>
                <a:hlinkClick r:id="rId9"/>
              </a:rPr>
              <a:t>View website</a:t>
            </a:r>
            <a:r>
              <a:rPr lang="en-GB" dirty="0">
                <a:latin typeface="Open Sans" panose="020B0606030504020204" pitchFamily="34" charset="0"/>
                <a:ea typeface="Open Sans" panose="020B0606030504020204" pitchFamily="34" charset="0"/>
                <a:cs typeface="Open Sans" panose="020B0606030504020204" pitchFamily="34" charset="0"/>
              </a:rPr>
              <a:t> Help Around a Death </a:t>
            </a:r>
            <a:r>
              <a:rPr lang="en-GB" dirty="0">
                <a:latin typeface="Open Sans" panose="020B0606030504020204" pitchFamily="34" charset="0"/>
                <a:ea typeface="Open Sans" panose="020B0606030504020204" pitchFamily="34" charset="0"/>
                <a:cs typeface="Open Sans" panose="020B0606030504020204" pitchFamily="34" charset="0"/>
                <a:hlinkClick r:id="rId10"/>
              </a:rPr>
              <a:t>View website</a:t>
            </a:r>
            <a:r>
              <a:rPr lang="en-GB" dirty="0">
                <a:latin typeface="Open Sans" panose="020B0606030504020204" pitchFamily="34" charset="0"/>
                <a:ea typeface="Open Sans" panose="020B0606030504020204" pitchFamily="34" charset="0"/>
                <a:cs typeface="Open Sans" panose="020B0606030504020204" pitchFamily="34" charset="0"/>
              </a:rPr>
              <a:t> Growing in Grief Awareness </a:t>
            </a:r>
            <a:r>
              <a:rPr lang="en-GB" dirty="0">
                <a:latin typeface="Open Sans" panose="020B0606030504020204" pitchFamily="34" charset="0"/>
                <a:ea typeface="Open Sans" panose="020B0606030504020204" pitchFamily="34" charset="0"/>
                <a:cs typeface="Open Sans" panose="020B0606030504020204" pitchFamily="34" charset="0"/>
                <a:hlinkClick r:id="rId11"/>
              </a:rPr>
              <a:t>View website</a:t>
            </a:r>
            <a:endParaRPr lang="en-GB"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Children’s Society – 5 Ways to Wellbeing postcards </a:t>
            </a:r>
            <a:r>
              <a:rPr lang="en-GB" dirty="0">
                <a:latin typeface="Open Sans" panose="020B0606030504020204" pitchFamily="34" charset="0"/>
                <a:ea typeface="Open Sans" panose="020B0606030504020204" pitchFamily="34" charset="0"/>
                <a:cs typeface="Open Sans" panose="020B0606030504020204" pitchFamily="34" charset="0"/>
                <a:hlinkClick r:id="rId12"/>
              </a:rPr>
              <a:t>View pdf</a:t>
            </a:r>
            <a:endParaRPr lang="en-GB"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Co Space Study: Supporting Parents, Adolescents and Children during Epidemics </a:t>
            </a:r>
            <a:r>
              <a:rPr lang="en-GB" dirty="0">
                <a:latin typeface="Open Sans" panose="020B0606030504020204" pitchFamily="34" charset="0"/>
                <a:ea typeface="Open Sans" panose="020B0606030504020204" pitchFamily="34" charset="0"/>
                <a:cs typeface="Open Sans" panose="020B0606030504020204" pitchFamily="34" charset="0"/>
                <a:hlinkClick r:id="rId13"/>
              </a:rPr>
              <a:t>View website</a:t>
            </a:r>
            <a:endParaRPr lang="en-GB"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DfE Mental Health and Wellbeing in Schools </a:t>
            </a:r>
            <a:r>
              <a:rPr lang="en-GB" dirty="0">
                <a:latin typeface="Open Sans" panose="020B0606030504020204" pitchFamily="34" charset="0"/>
                <a:ea typeface="Open Sans" panose="020B0606030504020204" pitchFamily="34" charset="0"/>
                <a:cs typeface="Open Sans" panose="020B0606030504020204" pitchFamily="34" charset="0"/>
                <a:hlinkClick r:id="rId14"/>
              </a:rPr>
              <a:t>View website</a:t>
            </a:r>
            <a:endParaRPr lang="en-GB"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DFE Statutory Guidance: Keeping children safe in education </a:t>
            </a:r>
            <a:r>
              <a:rPr lang="en-GB" dirty="0">
                <a:latin typeface="Open Sans" panose="020B0606030504020204" pitchFamily="34" charset="0"/>
                <a:ea typeface="Open Sans" panose="020B0606030504020204" pitchFamily="34" charset="0"/>
                <a:cs typeface="Open Sans" panose="020B0606030504020204" pitchFamily="34" charset="0"/>
                <a:hlinkClick r:id="rId14"/>
              </a:rPr>
              <a:t>View website</a:t>
            </a:r>
            <a:endParaRPr lang="en-GB"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Grief Encounter </a:t>
            </a:r>
            <a:r>
              <a:rPr lang="en-GB" dirty="0">
                <a:latin typeface="Open Sans" panose="020B0606030504020204" pitchFamily="34" charset="0"/>
                <a:ea typeface="Open Sans" panose="020B0606030504020204" pitchFamily="34" charset="0"/>
                <a:cs typeface="Open Sans" panose="020B0606030504020204" pitchFamily="34" charset="0"/>
                <a:hlinkClick r:id="rId15"/>
              </a:rPr>
              <a:t>View website</a:t>
            </a:r>
            <a:endParaRPr lang="en-GB"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Hope Again from Cruse Bereavement Care </a:t>
            </a:r>
            <a:r>
              <a:rPr lang="en-GB" dirty="0">
                <a:latin typeface="Open Sans" panose="020B0606030504020204" pitchFamily="34" charset="0"/>
                <a:ea typeface="Open Sans" panose="020B0606030504020204" pitchFamily="34" charset="0"/>
                <a:cs typeface="Open Sans" panose="020B0606030504020204" pitchFamily="34" charset="0"/>
                <a:hlinkClick r:id="rId16"/>
              </a:rPr>
              <a:t>View website</a:t>
            </a:r>
            <a:endParaRPr lang="en-GB"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Healios - Think Ninja </a:t>
            </a:r>
            <a:r>
              <a:rPr lang="en-US" dirty="0">
                <a:latin typeface="Open Sans" panose="020B0606030504020204" pitchFamily="34" charset="0"/>
                <a:ea typeface="Open Sans" panose="020B0606030504020204" pitchFamily="34" charset="0"/>
                <a:cs typeface="Open Sans" panose="020B0606030504020204" pitchFamily="34" charset="0"/>
                <a:hlinkClick r:id="rId17"/>
              </a:rPr>
              <a:t>View website</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Kooth </a:t>
            </a:r>
            <a:r>
              <a:rPr lang="en-US" dirty="0">
                <a:latin typeface="Open Sans" panose="020B0606030504020204" pitchFamily="34" charset="0"/>
                <a:ea typeface="Open Sans" panose="020B0606030504020204" pitchFamily="34" charset="0"/>
                <a:cs typeface="Open Sans" panose="020B0606030504020204" pitchFamily="34" charset="0"/>
                <a:hlinkClick r:id="rId18"/>
              </a:rPr>
              <a:t>View website</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Local NHS Mental Health Crisis Support Lines </a:t>
            </a:r>
            <a:r>
              <a:rPr lang="en-GB" dirty="0">
                <a:latin typeface="Open Sans" panose="020B0606030504020204" pitchFamily="34" charset="0"/>
                <a:ea typeface="Open Sans" panose="020B0606030504020204" pitchFamily="34" charset="0"/>
                <a:cs typeface="Open Sans" panose="020B0606030504020204" pitchFamily="34" charset="0"/>
                <a:hlinkClick r:id="rId19"/>
              </a:rPr>
              <a:t>View website</a:t>
            </a:r>
            <a:endParaRPr lang="en-GB" dirty="0">
              <a:latin typeface="Open Sans" panose="020B0606030504020204" pitchFamily="34" charset="0"/>
              <a:ea typeface="Open Sans" panose="020B0606030504020204" pitchFamily="34" charset="0"/>
              <a:cs typeface="Open Sans" panose="020B0606030504020204" pitchFamily="34" charset="0"/>
            </a:endParaRPr>
          </a:p>
          <a:p>
            <a:pPr marL="355600" indent="-355600">
              <a:buClr>
                <a:srgbClr val="0070C0"/>
              </a:buClr>
              <a:buFont typeface="Arial" panose="020B0604020202020204" pitchFamily="34" charset="0"/>
              <a:buChar char="•"/>
              <a:defRPr/>
            </a:pPr>
            <a:r>
              <a:rPr lang="en-GB" i="0" dirty="0">
                <a:solidFill>
                  <a:srgbClr val="202A30"/>
                </a:solidFill>
                <a:effectLst/>
                <a:latin typeface="Open Sans" panose="020B0606030504020204" pitchFamily="34" charset="0"/>
                <a:ea typeface="Open Sans" panose="020B0606030504020204" pitchFamily="34" charset="0"/>
                <a:cs typeface="Open Sans" panose="020B0606030504020204" pitchFamily="34" charset="0"/>
              </a:rPr>
              <a:t>NHS - Advice for parents, guardians and carers on how to help and support a child or young person with mental ill health, suicidal thoughts or self-harming behaviours </a:t>
            </a:r>
            <a:r>
              <a:rPr lang="en-GB" i="0" dirty="0">
                <a:solidFill>
                  <a:srgbClr val="202A30"/>
                </a:solidFill>
                <a:effectLst/>
                <a:latin typeface="Open Sans" panose="020B0606030504020204" pitchFamily="34" charset="0"/>
                <a:ea typeface="Open Sans" panose="020B0606030504020204" pitchFamily="34" charset="0"/>
                <a:cs typeface="Open Sans" panose="020B0606030504020204" pitchFamily="34" charset="0"/>
                <a:hlinkClick r:id="rId20"/>
              </a:rPr>
              <a:t>View website</a:t>
            </a:r>
            <a:endParaRPr lang="en-GB" i="0" dirty="0">
              <a:solidFill>
                <a:srgbClr val="202A30"/>
              </a:solidFill>
              <a:effectLst/>
              <a:latin typeface="Open Sans" panose="020B0606030504020204" pitchFamily="34" charset="0"/>
              <a:ea typeface="Open Sans" panose="020B0606030504020204" pitchFamily="34" charset="0"/>
              <a:cs typeface="Open Sans" panose="020B0606030504020204" pitchFamily="34" charset="0"/>
            </a:endParaRPr>
          </a:p>
          <a:p>
            <a:pPr marL="355600" indent="-355600">
              <a:buClr>
                <a:srgbClr val="0070C0"/>
              </a:buClr>
              <a:buFont typeface="Arial" panose="020B0604020202020204" pitchFamily="34" charset="0"/>
              <a:buChar char="•"/>
              <a:defRPr/>
            </a:pPr>
            <a:r>
              <a:rPr lang="en-GB" i="0" dirty="0">
                <a:solidFill>
                  <a:srgbClr val="202A30"/>
                </a:solidFill>
                <a:effectLst/>
                <a:latin typeface="Open Sans" panose="020B0606030504020204" pitchFamily="34" charset="0"/>
                <a:ea typeface="Open Sans" panose="020B0606030504020204" pitchFamily="34" charset="0"/>
                <a:cs typeface="Open Sans" panose="020B0606030504020204" pitchFamily="34" charset="0"/>
              </a:rPr>
              <a:t>NHS - Mental health urgent access support lines </a:t>
            </a:r>
            <a:r>
              <a:rPr lang="en-GB" i="0" dirty="0">
                <a:solidFill>
                  <a:srgbClr val="202A30"/>
                </a:solidFill>
                <a:effectLst/>
                <a:latin typeface="Open Sans" panose="020B0606030504020204" pitchFamily="34" charset="0"/>
                <a:ea typeface="Open Sans" panose="020B0606030504020204" pitchFamily="34" charset="0"/>
                <a:cs typeface="Open Sans" panose="020B0606030504020204" pitchFamily="34" charset="0"/>
                <a:hlinkClick r:id="rId19"/>
              </a:rPr>
              <a:t>View website</a:t>
            </a:r>
            <a:endParaRPr lang="en-GB" dirty="0">
              <a:latin typeface="Open Sans" panose="020B0606030504020204" pitchFamily="34" charset="0"/>
              <a:ea typeface="Open Sans" panose="020B0606030504020204" pitchFamily="34" charset="0"/>
              <a:cs typeface="Open Sans" panose="020B0606030504020204" pitchFamily="34" charset="0"/>
            </a:endParaRPr>
          </a:p>
          <a:p>
            <a:pPr marL="355600" indent="-355600">
              <a:buClr>
                <a:srgbClr val="0070C0"/>
              </a:buClr>
              <a:buFont typeface="Arial" panose="020B0604020202020204" pitchFamily="34" charset="0"/>
              <a:buChar char="•"/>
              <a:defRPr/>
            </a:pPr>
            <a:r>
              <a:rPr lang="en-GB" i="0" dirty="0">
                <a:solidFill>
                  <a:srgbClr val="202A30"/>
                </a:solidFill>
                <a:effectLst/>
                <a:latin typeface="Open Sans" panose="020B0606030504020204" pitchFamily="34" charset="0"/>
                <a:ea typeface="Open Sans" panose="020B0606030504020204" pitchFamily="34" charset="0"/>
                <a:cs typeface="Open Sans" panose="020B0606030504020204" pitchFamily="34" charset="0"/>
              </a:rPr>
              <a:t>NHS – Top NHS doctor issues advice for children going back to school </a:t>
            </a:r>
            <a:r>
              <a:rPr lang="en-GB" i="0" dirty="0">
                <a:solidFill>
                  <a:srgbClr val="202A30"/>
                </a:solidFill>
                <a:effectLst/>
                <a:latin typeface="Open Sans" panose="020B0606030504020204" pitchFamily="34" charset="0"/>
                <a:ea typeface="Open Sans" panose="020B0606030504020204" pitchFamily="34" charset="0"/>
                <a:cs typeface="Open Sans" panose="020B0606030504020204" pitchFamily="34" charset="0"/>
                <a:hlinkClick r:id="rId21"/>
              </a:rPr>
              <a:t>View website</a:t>
            </a:r>
            <a:endParaRPr lang="en-GB" i="0" dirty="0">
              <a:solidFill>
                <a:srgbClr val="202A30"/>
              </a:solidFill>
              <a:effectLst/>
              <a:latin typeface="Open Sans" panose="020B0606030504020204" pitchFamily="34" charset="0"/>
              <a:ea typeface="Open Sans" panose="020B0606030504020204" pitchFamily="34" charset="0"/>
              <a:cs typeface="Open Sans" panose="020B0606030504020204" pitchFamily="34" charset="0"/>
            </a:endParaRPr>
          </a:p>
          <a:p>
            <a:pPr marL="355600" indent="-355600">
              <a:buClr>
                <a:srgbClr val="0070C0"/>
              </a:buClr>
              <a:buFont typeface="Arial" panose="020B0604020202020204" pitchFamily="34" charset="0"/>
              <a:buChar char="•"/>
              <a:defRPr/>
            </a:pPr>
            <a:r>
              <a:rPr lang="en-GB" i="0" dirty="0">
                <a:solidFill>
                  <a:srgbClr val="202A30"/>
                </a:solidFill>
                <a:effectLst/>
                <a:latin typeface="Open Sans" panose="020B0606030504020204" pitchFamily="34" charset="0"/>
                <a:ea typeface="Open Sans" panose="020B0606030504020204" pitchFamily="34" charset="0"/>
                <a:cs typeface="Open Sans" panose="020B0606030504020204" pitchFamily="34" charset="0"/>
              </a:rPr>
              <a:t>NHS - What to do if you’re a young person and it’s all getting too much </a:t>
            </a:r>
            <a:r>
              <a:rPr lang="en-GB" i="0" dirty="0">
                <a:solidFill>
                  <a:srgbClr val="202A30"/>
                </a:solidFill>
                <a:effectLst/>
                <a:latin typeface="Open Sans" panose="020B0606030504020204" pitchFamily="34" charset="0"/>
                <a:ea typeface="Open Sans" panose="020B0606030504020204" pitchFamily="34" charset="0"/>
                <a:cs typeface="Open Sans" panose="020B0606030504020204" pitchFamily="34" charset="0"/>
                <a:hlinkClick r:id="rId22"/>
              </a:rPr>
              <a:t>View website</a:t>
            </a:r>
            <a:endParaRPr lang="en-GB" i="0" dirty="0">
              <a:solidFill>
                <a:srgbClr val="202A30"/>
              </a:solidFill>
              <a:effectLst/>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D45116C6-1B7F-48BA-8BD2-0FB453457733}"/>
              </a:ext>
            </a:extLst>
          </p:cNvPr>
          <p:cNvGrpSpPr/>
          <p:nvPr/>
        </p:nvGrpSpPr>
        <p:grpSpPr>
          <a:xfrm>
            <a:off x="0" y="-13"/>
            <a:ext cx="12192000" cy="839972"/>
            <a:chOff x="0" y="-13"/>
            <a:chExt cx="12192000" cy="839972"/>
          </a:xfrm>
        </p:grpSpPr>
        <p:sp>
          <p:nvSpPr>
            <p:cNvPr id="11" name="Rectangle 10">
              <a:extLst>
                <a:ext uri="{FF2B5EF4-FFF2-40B4-BE49-F238E27FC236}">
                  <a16:creationId xmlns:a16="http://schemas.microsoft.com/office/drawing/2014/main" id="{184FDECB-6630-4DB1-A23A-6CCA8F2FE737}"/>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2F0DB2BF-B8A3-4AAC-A710-6AF2EBF1FB2B}"/>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Links (DRAFT)</a:t>
              </a:r>
              <a:endParaRPr lang="en-GB" sz="2400" b="1" u="sng" dirty="0">
                <a:solidFill>
                  <a:srgbClr val="FFFFFF"/>
                </a:solidFill>
                <a:highlight>
                  <a:srgbClr val="00FF00"/>
                </a:highlight>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9117778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14E21C-DCF4-4071-A724-EF30655DE80F}"/>
              </a:ext>
            </a:extLst>
          </p:cNvPr>
          <p:cNvSpPr txBox="1"/>
          <p:nvPr/>
        </p:nvSpPr>
        <p:spPr>
          <a:xfrm>
            <a:off x="0" y="855576"/>
            <a:ext cx="12192000" cy="2031325"/>
          </a:xfrm>
          <a:prstGeom prst="rect">
            <a:avLst/>
          </a:prstGeom>
          <a:noFill/>
        </p:spPr>
        <p:txBody>
          <a:bodyPr wrap="square">
            <a:spAutoFit/>
          </a:bodyPr>
          <a:lstStyle/>
          <a:p>
            <a:pPr marL="342900" indent="-342900">
              <a:buClr>
                <a:srgbClr val="0070C0"/>
              </a:buClr>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NSPCC report: Isolated and Struggling </a:t>
            </a:r>
            <a:r>
              <a:rPr lang="en-GB" dirty="0">
                <a:latin typeface="Open Sans" panose="020B0606030504020204" pitchFamily="34" charset="0"/>
                <a:ea typeface="Open Sans" panose="020B0606030504020204" pitchFamily="34" charset="0"/>
                <a:cs typeface="Open Sans" panose="020B0606030504020204" pitchFamily="34" charset="0"/>
                <a:hlinkClick r:id="rId3"/>
              </a:rPr>
              <a:t>View website</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Taking Part </a:t>
            </a:r>
            <a:r>
              <a:rPr lang="en-GB" dirty="0">
                <a:latin typeface="Open Sans" panose="020B0606030504020204" pitchFamily="34" charset="0"/>
                <a:ea typeface="Open Sans" panose="020B0606030504020204" pitchFamily="34" charset="0"/>
                <a:cs typeface="Open Sans" panose="020B0606030504020204" pitchFamily="34" charset="0"/>
                <a:hlinkClick r:id="rId4"/>
              </a:rPr>
              <a:t>View website</a:t>
            </a:r>
            <a:endParaRPr lang="en-GB"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Trauma Informed Schools </a:t>
            </a:r>
            <a:r>
              <a:rPr lang="en-GB" dirty="0">
                <a:latin typeface="Open Sans" panose="020B0606030504020204" pitchFamily="34" charset="0"/>
                <a:ea typeface="Open Sans" panose="020B0606030504020204" pitchFamily="34" charset="0"/>
                <a:cs typeface="Open Sans" panose="020B0606030504020204" pitchFamily="34" charset="0"/>
                <a:hlinkClick r:id="rId5"/>
              </a:rPr>
              <a:t>View website</a:t>
            </a:r>
            <a:endParaRPr lang="en-GB"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Winstons Wish </a:t>
            </a:r>
            <a:r>
              <a:rPr lang="en-GB" dirty="0">
                <a:latin typeface="Open Sans" panose="020B0606030504020204" pitchFamily="34" charset="0"/>
                <a:ea typeface="Open Sans" panose="020B0606030504020204" pitchFamily="34" charset="0"/>
                <a:cs typeface="Open Sans" panose="020B0606030504020204" pitchFamily="34" charset="0"/>
                <a:hlinkClick r:id="rId6"/>
              </a:rPr>
              <a:t>View website</a:t>
            </a:r>
            <a:endParaRPr lang="en-GB"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Recovery and Renewal handbook </a:t>
            </a:r>
            <a:r>
              <a:rPr lang="en-GB" dirty="0">
                <a:latin typeface="Open Sans" panose="020B0606030504020204" pitchFamily="34" charset="0"/>
                <a:ea typeface="Open Sans" panose="020B0606030504020204" pitchFamily="34" charset="0"/>
                <a:cs typeface="Open Sans" panose="020B0606030504020204" pitchFamily="34" charset="0"/>
                <a:hlinkClick r:id="rId7"/>
              </a:rPr>
              <a:t>View website</a:t>
            </a:r>
            <a:endParaRPr lang="en-GB"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RSHE training videos and snippets </a:t>
            </a:r>
            <a:r>
              <a:rPr lang="en-GB" dirty="0">
                <a:latin typeface="Open Sans" panose="020B0606030504020204" pitchFamily="34" charset="0"/>
                <a:ea typeface="Open Sans" panose="020B0606030504020204" pitchFamily="34" charset="0"/>
                <a:cs typeface="Open Sans" panose="020B0606030504020204" pitchFamily="34" charset="0"/>
                <a:hlinkClick r:id="rId8"/>
              </a:rPr>
              <a:t>View website</a:t>
            </a:r>
            <a:endParaRPr lang="en-GB"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0070C0"/>
              </a:buClr>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Whole School/College SEND </a:t>
            </a:r>
            <a:r>
              <a:rPr lang="en-GB" dirty="0">
                <a:latin typeface="Open Sans" panose="020B0606030504020204" pitchFamily="34" charset="0"/>
                <a:ea typeface="Open Sans" panose="020B0606030504020204" pitchFamily="34" charset="0"/>
                <a:cs typeface="Open Sans" panose="020B0606030504020204" pitchFamily="34" charset="0"/>
                <a:hlinkClick r:id="rId9"/>
              </a:rPr>
              <a:t>View website</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D45116C6-1B7F-48BA-8BD2-0FB453457733}"/>
              </a:ext>
            </a:extLst>
          </p:cNvPr>
          <p:cNvGrpSpPr/>
          <p:nvPr/>
        </p:nvGrpSpPr>
        <p:grpSpPr>
          <a:xfrm>
            <a:off x="0" y="-13"/>
            <a:ext cx="12192000" cy="839972"/>
            <a:chOff x="0" y="-13"/>
            <a:chExt cx="12192000" cy="839972"/>
          </a:xfrm>
        </p:grpSpPr>
        <p:sp>
          <p:nvSpPr>
            <p:cNvPr id="11" name="Rectangle 10">
              <a:extLst>
                <a:ext uri="{FF2B5EF4-FFF2-40B4-BE49-F238E27FC236}">
                  <a16:creationId xmlns:a16="http://schemas.microsoft.com/office/drawing/2014/main" id="{184FDECB-6630-4DB1-A23A-6CCA8F2FE737}"/>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2F0DB2BF-B8A3-4AAC-A710-6AF2EBF1FB2B}"/>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Links (</a:t>
              </a:r>
              <a:r>
                <a:rPr lang="en-GB" sz="2400"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Cont</a:t>
              </a: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 (DRAFT)</a:t>
              </a:r>
              <a:endParaRPr lang="en-GB" sz="2400" b="1" u="sng" dirty="0">
                <a:solidFill>
                  <a:srgbClr val="FFFFFF"/>
                </a:solidFill>
                <a:highlight>
                  <a:srgbClr val="00FF00"/>
                </a:highlight>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6470012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D76C46-2AC6-4E7C-85BD-BF750936189A}"/>
              </a:ext>
            </a:extLst>
          </p:cNvPr>
          <p:cNvGrpSpPr/>
          <p:nvPr/>
        </p:nvGrpSpPr>
        <p:grpSpPr>
          <a:xfrm>
            <a:off x="0" y="-13"/>
            <a:ext cx="12192000" cy="839972"/>
            <a:chOff x="0" y="-13"/>
            <a:chExt cx="12192000" cy="839972"/>
          </a:xfrm>
        </p:grpSpPr>
        <p:sp>
          <p:nvSpPr>
            <p:cNvPr id="5" name="Rectangle 4">
              <a:extLst>
                <a:ext uri="{FF2B5EF4-FFF2-40B4-BE49-F238E27FC236}">
                  <a16:creationId xmlns:a16="http://schemas.microsoft.com/office/drawing/2014/main" id="{4CDB94B0-0C1E-4F74-8A31-C246C0517364}"/>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9F0070BF-7B6B-4F2B-ABF2-021682C31220}"/>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MindEd Session Links</a:t>
              </a:r>
              <a:endParaRPr lang="en-GB" sz="2400" b="1" u="sng" dirty="0">
                <a:solidFill>
                  <a:srgbClr val="FFFFFF"/>
                </a:solidFill>
                <a:highlight>
                  <a:srgbClr val="00FF00"/>
                </a:highlight>
                <a:latin typeface="Open Sans" panose="020B0606030504020204" pitchFamily="34" charset="0"/>
                <a:ea typeface="Open Sans" panose="020B0606030504020204" pitchFamily="34" charset="0"/>
                <a:cs typeface="Open Sans" panose="020B0606030504020204" pitchFamily="34" charset="0"/>
              </a:endParaRPr>
            </a:p>
          </p:txBody>
        </p:sp>
      </p:grpSp>
      <p:sp>
        <p:nvSpPr>
          <p:cNvPr id="6" name="Content Placeholder 2">
            <a:extLst>
              <a:ext uri="{FF2B5EF4-FFF2-40B4-BE49-F238E27FC236}">
                <a16:creationId xmlns:a16="http://schemas.microsoft.com/office/drawing/2014/main" id="{FCB91C25-118B-4D1C-8C13-31370805F82B}"/>
              </a:ext>
            </a:extLst>
          </p:cNvPr>
          <p:cNvSpPr txBox="1">
            <a:spLocks noChangeArrowheads="1"/>
            <a:extLst>
              <a:ext uri="smNativeData">
                <pr:smNativeData xmlns="" xmlns:p14="http://schemas.microsoft.com/office/powerpoint/2010/main" xmlns:pr="smNativeData" val="SMDATA_13_CoUhXx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AoBQAAOwsAANhFAAAAJgAAEAAAACYAAAAIAAAAAAAAAAAAAAA="/>
              </a:ext>
            </a:extLst>
          </p:cNvSpPr>
          <p:nvPr/>
        </p:nvSpPr>
        <p:spPr>
          <a:xfrm>
            <a:off x="0" y="845996"/>
            <a:ext cx="12191999" cy="60120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0070C0"/>
              </a:buClr>
              <a:defRPr lang="en-us"/>
            </a:pPr>
            <a:r>
              <a:rPr lang="en-GB" sz="2000" dirty="0">
                <a:latin typeface="Open Sans" panose="020B0606030504020204" pitchFamily="34" charset="0"/>
                <a:ea typeface="Open Sans" panose="020B0606030504020204" pitchFamily="34" charset="0"/>
                <a:cs typeface="Open Sans" panose="020B0606030504020204" pitchFamily="34" charset="0"/>
              </a:rPr>
              <a:t>MindEd Adverse Childhood Experiences </a:t>
            </a:r>
            <a:r>
              <a:rPr lang="en-GB" sz="2000" dirty="0">
                <a:latin typeface="Open Sans" panose="020B0606030504020204" pitchFamily="34" charset="0"/>
                <a:ea typeface="Open Sans" panose="020B0606030504020204" pitchFamily="34" charset="0"/>
                <a:cs typeface="Open Sans" panose="020B0606030504020204" pitchFamily="34" charset="0"/>
                <a:hlinkClick r:id="rId3"/>
              </a:rPr>
              <a:t>View course</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Clr>
                <a:srgbClr val="0070C0"/>
              </a:buClr>
              <a:defRPr lang="en-us"/>
            </a:pPr>
            <a:r>
              <a:rPr lang="en-GB" sz="2000" dirty="0">
                <a:latin typeface="Open Sans" panose="020B0606030504020204" pitchFamily="34" charset="0"/>
                <a:ea typeface="Open Sans" panose="020B0606030504020204" pitchFamily="34" charset="0"/>
                <a:cs typeface="Open Sans" panose="020B0606030504020204" pitchFamily="34" charset="0"/>
              </a:rPr>
              <a:t>Anxiety Disorders </a:t>
            </a:r>
            <a:r>
              <a:rPr lang="en-GB" sz="2000" dirty="0">
                <a:latin typeface="Open Sans" panose="020B0606030504020204" pitchFamily="34" charset="0"/>
                <a:ea typeface="Open Sans" panose="020B0606030504020204" pitchFamily="34" charset="0"/>
                <a:cs typeface="Open Sans" panose="020B0606030504020204" pitchFamily="34" charset="0"/>
                <a:hlinkClick r:id="rId4"/>
              </a:rPr>
              <a:t>View session</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Clr>
                <a:srgbClr val="0070C0"/>
              </a:buClr>
              <a:defRPr lang="en-us"/>
            </a:pPr>
            <a:r>
              <a:rPr lang="en-GB" sz="2000" dirty="0">
                <a:latin typeface="Open Sans" panose="020B0606030504020204" pitchFamily="34" charset="0"/>
                <a:ea typeface="Open Sans" panose="020B0606030504020204" pitchFamily="34" charset="0"/>
                <a:cs typeface="Open Sans" panose="020B0606030504020204" pitchFamily="34" charset="0"/>
              </a:rPr>
              <a:t>Building Confidence and Resilience </a:t>
            </a:r>
            <a:r>
              <a:rPr lang="en-GB" sz="2000" dirty="0">
                <a:latin typeface="Open Sans" panose="020B0606030504020204" pitchFamily="34" charset="0"/>
                <a:ea typeface="Open Sans" panose="020B0606030504020204" pitchFamily="34" charset="0"/>
                <a:cs typeface="Open Sans" panose="020B0606030504020204" pitchFamily="34" charset="0"/>
                <a:hlinkClick r:id="rId5"/>
              </a:rPr>
              <a:t>View session</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Clr>
                <a:srgbClr val="0070C0"/>
              </a:buClr>
              <a:defRPr lang="en-us"/>
            </a:pPr>
            <a:r>
              <a:rPr lang="en-GB" sz="2000" dirty="0">
                <a:latin typeface="Open Sans" panose="020B0606030504020204" pitchFamily="34" charset="0"/>
                <a:ea typeface="Open Sans" panose="020B0606030504020204" pitchFamily="34" charset="0"/>
                <a:cs typeface="Open Sans" panose="020B0606030504020204" pitchFamily="34" charset="0"/>
              </a:rPr>
              <a:t>Death and Loss (Including Pets) </a:t>
            </a:r>
            <a:r>
              <a:rPr lang="en-GB" sz="2000" dirty="0">
                <a:latin typeface="Open Sans" panose="020B0606030504020204" pitchFamily="34" charset="0"/>
                <a:ea typeface="Open Sans" panose="020B0606030504020204" pitchFamily="34" charset="0"/>
                <a:cs typeface="Open Sans" panose="020B0606030504020204" pitchFamily="34" charset="0"/>
                <a:hlinkClick r:id="rId6"/>
              </a:rPr>
              <a:t>View session</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Clr>
                <a:srgbClr val="0070C0"/>
              </a:buClr>
              <a:defRPr lang="en-us"/>
            </a:pPr>
            <a:r>
              <a:rPr lang="en-GB" sz="2000" dirty="0">
                <a:latin typeface="Open Sans" panose="020B0606030504020204" pitchFamily="34" charset="0"/>
                <a:ea typeface="Open Sans" panose="020B0606030504020204" pitchFamily="34" charset="0"/>
                <a:cs typeface="Open Sans" panose="020B0606030504020204" pitchFamily="34" charset="0"/>
              </a:rPr>
              <a:t>Depression </a:t>
            </a:r>
            <a:r>
              <a:rPr lang="en-GB" sz="2000" dirty="0">
                <a:latin typeface="Open Sans" panose="020B0606030504020204" pitchFamily="34" charset="0"/>
                <a:ea typeface="Open Sans" panose="020B0606030504020204" pitchFamily="34" charset="0"/>
                <a:cs typeface="Open Sans" panose="020B0606030504020204" pitchFamily="34" charset="0"/>
                <a:hlinkClick r:id="rId7"/>
              </a:rPr>
              <a:t>View session</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Clr>
                <a:srgbClr val="0070C0"/>
              </a:buClr>
              <a:defRPr lang="en-us"/>
            </a:pPr>
            <a:r>
              <a:rPr lang="en-GB" sz="2000" dirty="0">
                <a:latin typeface="Open Sans" panose="020B0606030504020204" pitchFamily="34" charset="0"/>
                <a:ea typeface="Open Sans" panose="020B0606030504020204" pitchFamily="34" charset="0"/>
                <a:cs typeface="Open Sans" panose="020B0606030504020204" pitchFamily="34" charset="0"/>
              </a:rPr>
              <a:t>Domestic Abuse </a:t>
            </a:r>
            <a:r>
              <a:rPr lang="en-GB" sz="2000" dirty="0">
                <a:latin typeface="Open Sans" panose="020B0606030504020204" pitchFamily="34" charset="0"/>
                <a:ea typeface="Open Sans" panose="020B0606030504020204" pitchFamily="34" charset="0"/>
                <a:cs typeface="Open Sans" panose="020B0606030504020204" pitchFamily="34" charset="0"/>
                <a:hlinkClick r:id="rId8"/>
              </a:rPr>
              <a:t>View session</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Clr>
                <a:srgbClr val="0070C0"/>
              </a:buClr>
              <a:defRPr lang="en-us"/>
            </a:pPr>
            <a:r>
              <a:rPr lang="en-GB" sz="2000" dirty="0">
                <a:latin typeface="Open Sans" panose="020B0606030504020204" pitchFamily="34" charset="0"/>
                <a:ea typeface="Open Sans" panose="020B0606030504020204" pitchFamily="34" charset="0"/>
                <a:cs typeface="Open Sans" panose="020B0606030504020204" pitchFamily="34" charset="0"/>
              </a:rPr>
              <a:t>Loss and Grief </a:t>
            </a:r>
            <a:r>
              <a:rPr lang="en-GB" sz="2000" dirty="0">
                <a:latin typeface="Open Sans" panose="020B0606030504020204" pitchFamily="34" charset="0"/>
                <a:ea typeface="Open Sans" panose="020B0606030504020204" pitchFamily="34" charset="0"/>
                <a:cs typeface="Open Sans" panose="020B0606030504020204" pitchFamily="34" charset="0"/>
                <a:hlinkClick r:id="rId9"/>
              </a:rPr>
              <a:t>View session</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Clr>
                <a:srgbClr val="0070C0"/>
              </a:buClr>
              <a:defRPr lang="en-us"/>
            </a:pPr>
            <a:r>
              <a:rPr lang="en-GB" sz="2000" dirty="0">
                <a:latin typeface="Open Sans" panose="020B0606030504020204" pitchFamily="34" charset="0"/>
                <a:ea typeface="Open Sans" panose="020B0606030504020204" pitchFamily="34" charset="0"/>
                <a:cs typeface="Open Sans" panose="020B0606030504020204" pitchFamily="34" charset="0"/>
              </a:rPr>
              <a:t>Sad Bored or Isolated (Low Mood and Depression) </a:t>
            </a:r>
            <a:r>
              <a:rPr lang="en-GB" sz="2000" dirty="0">
                <a:latin typeface="Open Sans" panose="020B0606030504020204" pitchFamily="34" charset="0"/>
                <a:ea typeface="Open Sans" panose="020B0606030504020204" pitchFamily="34" charset="0"/>
                <a:cs typeface="Open Sans" panose="020B0606030504020204" pitchFamily="34" charset="0"/>
                <a:hlinkClick r:id="rId10"/>
              </a:rPr>
              <a:t>View session</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Clr>
                <a:srgbClr val="0070C0"/>
              </a:buClr>
              <a:defRPr lang="en-us"/>
            </a:pPr>
            <a:r>
              <a:rPr lang="en-GB" sz="2000" dirty="0">
                <a:latin typeface="Open Sans" panose="020B0606030504020204" pitchFamily="34" charset="0"/>
                <a:ea typeface="Open Sans" panose="020B0606030504020204" pitchFamily="34" charset="0"/>
                <a:cs typeface="Open Sans" panose="020B0606030504020204" pitchFamily="34" charset="0"/>
              </a:rPr>
              <a:t>The Worried Child </a:t>
            </a:r>
            <a:r>
              <a:rPr lang="en-GB" sz="2000" dirty="0">
                <a:latin typeface="Open Sans" panose="020B0606030504020204" pitchFamily="34" charset="0"/>
                <a:ea typeface="Open Sans" panose="020B0606030504020204" pitchFamily="34" charset="0"/>
                <a:cs typeface="Open Sans" panose="020B0606030504020204" pitchFamily="34" charset="0"/>
                <a:hlinkClick r:id="rId11"/>
              </a:rPr>
              <a:t>View session</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Clr>
                <a:srgbClr val="0070C0"/>
              </a:buClr>
              <a:defRPr lang="en-us"/>
            </a:pPr>
            <a:r>
              <a:rPr lang="en-GB" sz="2000" dirty="0">
                <a:latin typeface="Open Sans" panose="020B0606030504020204" pitchFamily="34" charset="0"/>
                <a:ea typeface="Open Sans" panose="020B0606030504020204" pitchFamily="34" charset="0"/>
                <a:cs typeface="Open Sans" panose="020B0606030504020204" pitchFamily="34" charset="0"/>
              </a:rPr>
              <a:t>Victims Including Domestic Abuse </a:t>
            </a:r>
            <a:r>
              <a:rPr lang="en-GB" sz="2000" dirty="0">
                <a:latin typeface="Open Sans" panose="020B0606030504020204" pitchFamily="34" charset="0"/>
                <a:ea typeface="Open Sans" panose="020B0606030504020204" pitchFamily="34" charset="0"/>
                <a:cs typeface="Open Sans" panose="020B0606030504020204" pitchFamily="34" charset="0"/>
                <a:hlinkClick r:id="rId12"/>
              </a:rPr>
              <a:t>View session</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rgbClr val="0070C0"/>
              </a:buClr>
              <a:buNone/>
              <a:defRPr lang="en-us"/>
            </a:pPr>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3089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7A4273-D19B-470F-BF15-EE0511477703}"/>
              </a:ext>
            </a:extLst>
          </p:cNvPr>
          <p:cNvSpPr txBox="1"/>
          <p:nvPr/>
        </p:nvSpPr>
        <p:spPr>
          <a:xfrm>
            <a:off x="2530046" y="2116776"/>
            <a:ext cx="6098058" cy="2031325"/>
          </a:xfrm>
          <a:prstGeom prst="rect">
            <a:avLst/>
          </a:prstGeom>
          <a:noFill/>
        </p:spPr>
        <p:txBody>
          <a:bodyPr wrap="square">
            <a:spAutoFit/>
          </a:bodyPr>
          <a:lstStyle/>
          <a:p>
            <a:pPr fontAlgn="base"/>
            <a:r>
              <a:rPr lang="en-GB" dirty="0">
                <a:effectLst/>
                <a:latin typeface="Verdana" panose="020B0604030504040204" pitchFamily="34" charset="0"/>
                <a:hlinkClick r:id="rId3"/>
              </a:rPr>
              <a:t>https://forms.office.com/Pages/ResponsePage.aspx?id=lyB7OzDxNkCiCd9_O8wIcFlwxdttGD5OkvsrBj3Ru8pUOEFMVE9WWE5SSlpLMU1FTEtDRkdTUU0yWi4u</a:t>
            </a:r>
            <a:br>
              <a:rPr lang="en-GB" dirty="0">
                <a:effectLst/>
              </a:rPr>
            </a:br>
            <a:endParaRPr lang="en-GB" dirty="0">
              <a:effectLst/>
            </a:endParaRPr>
          </a:p>
          <a:p>
            <a:br>
              <a:rPr lang="en-GB" dirty="0">
                <a:effectLst/>
              </a:rPr>
            </a:br>
            <a:endParaRPr lang="en-GB" dirty="0"/>
          </a:p>
        </p:txBody>
      </p:sp>
      <p:grpSp>
        <p:nvGrpSpPr>
          <p:cNvPr id="4" name="Group 3">
            <a:extLst>
              <a:ext uri="{FF2B5EF4-FFF2-40B4-BE49-F238E27FC236}">
                <a16:creationId xmlns:a16="http://schemas.microsoft.com/office/drawing/2014/main" id="{7157F28D-605C-4985-A996-6F179787B2FC}"/>
              </a:ext>
            </a:extLst>
          </p:cNvPr>
          <p:cNvGrpSpPr/>
          <p:nvPr/>
        </p:nvGrpSpPr>
        <p:grpSpPr>
          <a:xfrm>
            <a:off x="0" y="-13"/>
            <a:ext cx="12192000" cy="839972"/>
            <a:chOff x="0" y="-13"/>
            <a:chExt cx="12192000" cy="839972"/>
          </a:xfrm>
        </p:grpSpPr>
        <p:sp>
          <p:nvSpPr>
            <p:cNvPr id="5" name="Rectangle 4">
              <a:extLst>
                <a:ext uri="{FF2B5EF4-FFF2-40B4-BE49-F238E27FC236}">
                  <a16:creationId xmlns:a16="http://schemas.microsoft.com/office/drawing/2014/main" id="{34EC9CEF-FDB9-4502-A03D-D2C71291F17B}"/>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50E83092-9AEB-4C22-96FF-524A8FE9533E}"/>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a:solidFill>
                    <a:srgbClr val="FFFFFF"/>
                  </a:solidFill>
                  <a:latin typeface="Open Sans" panose="020B0606030504020204" pitchFamily="34" charset="0"/>
                  <a:ea typeface="Open Sans" panose="020B0606030504020204" pitchFamily="34" charset="0"/>
                  <a:cs typeface="Open Sans" panose="020B0606030504020204" pitchFamily="34" charset="0"/>
                </a:rPr>
                <a:t>Evaluation form </a:t>
              </a:r>
              <a:endParaRPr lang="en-GB" sz="2400" b="1" u="sng" dirty="0">
                <a:solidFill>
                  <a:srgbClr val="FFFFFF"/>
                </a:solidFill>
                <a:highlight>
                  <a:srgbClr val="00FF00"/>
                </a:highlight>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7478365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5116C6-1B7F-48BA-8BD2-0FB453457733}"/>
              </a:ext>
            </a:extLst>
          </p:cNvPr>
          <p:cNvGrpSpPr/>
          <p:nvPr/>
        </p:nvGrpSpPr>
        <p:grpSpPr>
          <a:xfrm>
            <a:off x="0" y="-13"/>
            <a:ext cx="12192000" cy="839972"/>
            <a:chOff x="0" y="-13"/>
            <a:chExt cx="12192000" cy="839972"/>
          </a:xfrm>
        </p:grpSpPr>
        <p:sp>
          <p:nvSpPr>
            <p:cNvPr id="11" name="Rectangle 10">
              <a:extLst>
                <a:ext uri="{FF2B5EF4-FFF2-40B4-BE49-F238E27FC236}">
                  <a16:creationId xmlns:a16="http://schemas.microsoft.com/office/drawing/2014/main" id="{184FDECB-6630-4DB1-A23A-6CCA8F2FE737}"/>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2F0DB2BF-B8A3-4AAC-A710-6AF2EBF1FB2B}"/>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Glossary</a:t>
              </a:r>
              <a:endParaRPr lang="en-GB" sz="2400" b="1" u="sng"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6" name="TextBox 5">
            <a:extLst>
              <a:ext uri="{FF2B5EF4-FFF2-40B4-BE49-F238E27FC236}">
                <a16:creationId xmlns:a16="http://schemas.microsoft.com/office/drawing/2014/main" id="{F09D928B-BC21-4534-9FA2-7FB648F68B25}"/>
              </a:ext>
            </a:extLst>
          </p:cNvPr>
          <p:cNvSpPr txBox="1"/>
          <p:nvPr/>
        </p:nvSpPr>
        <p:spPr>
          <a:xfrm>
            <a:off x="132522" y="782894"/>
            <a:ext cx="11953461" cy="6186309"/>
          </a:xfrm>
          <a:prstGeom prst="rect">
            <a:avLst/>
          </a:prstGeom>
          <a:noFill/>
        </p:spPr>
        <p:txBody>
          <a:bodyPr wrap="square">
            <a:spAutoFit/>
          </a:bodyPr>
          <a:lstStyle/>
          <a:p>
            <a:r>
              <a:rPr lang="en-GB" sz="1800" b="1" dirty="0">
                <a:latin typeface="Open Sans" panose="020B0606030504020204" pitchFamily="34" charset="0"/>
                <a:ea typeface="Open Sans" panose="020B0606030504020204" pitchFamily="34" charset="0"/>
                <a:cs typeface="Open Sans" panose="020B0606030504020204" pitchFamily="34" charset="0"/>
              </a:rPr>
              <a:t>Emotion coaching</a:t>
            </a:r>
            <a:r>
              <a:rPr lang="en-GB" sz="1800" dirty="0">
                <a:latin typeface="Open Sans" panose="020B0606030504020204" pitchFamily="34" charset="0"/>
                <a:ea typeface="Open Sans" panose="020B0606030504020204" pitchFamily="34" charset="0"/>
                <a:cs typeface="Open Sans" panose="020B0606030504020204" pitchFamily="34" charset="0"/>
              </a:rPr>
              <a:t>: Some children, young people and sometimes their parents, do not have a clear language for the feelings, including strong feelings of anger and rage, that they feel. This can make it more difficult for them to process feelings and learn strategies to help them with strong feelings. This not their fault. The good news is that for many children and for adults it can be helped, for children by coaching, often in a full classroom setting.</a:t>
            </a: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sz="1800" b="1" dirty="0">
                <a:latin typeface="Open Sans" panose="020B0606030504020204" pitchFamily="34" charset="0"/>
                <a:ea typeface="Open Sans" panose="020B0606030504020204" pitchFamily="34" charset="0"/>
                <a:cs typeface="Open Sans" panose="020B0606030504020204" pitchFamily="34" charset="0"/>
              </a:rPr>
              <a:t>Neuroscience</a:t>
            </a:r>
            <a:r>
              <a:rPr lang="en-GB" sz="1800" dirty="0">
                <a:latin typeface="Open Sans" panose="020B0606030504020204" pitchFamily="34" charset="0"/>
                <a:ea typeface="Open Sans" panose="020B0606030504020204" pitchFamily="34" charset="0"/>
                <a:cs typeface="Open Sans" panose="020B0606030504020204" pitchFamily="34" charset="0"/>
              </a:rPr>
              <a:t>: This is mainly about the science of how the brain functions. It also includes the rest of the nervous system through the body.</a:t>
            </a:r>
          </a:p>
          <a:p>
            <a:r>
              <a:rPr lang="en-GB" sz="1800" dirty="0">
                <a:latin typeface="Open Sans" panose="020B0606030504020204" pitchFamily="34" charset="0"/>
                <a:ea typeface="Open Sans" panose="020B0606030504020204" pitchFamily="34" charset="0"/>
                <a:cs typeface="Open Sans" panose="020B0606030504020204" pitchFamily="34" charset="0"/>
              </a:rPr>
              <a:t> </a:t>
            </a:r>
          </a:p>
          <a:p>
            <a:r>
              <a:rPr lang="en-GB" sz="1800" b="1" dirty="0">
                <a:latin typeface="Open Sans" panose="020B0606030504020204" pitchFamily="34" charset="0"/>
                <a:ea typeface="Open Sans" panose="020B0606030504020204" pitchFamily="34" charset="0"/>
                <a:cs typeface="Open Sans" panose="020B0606030504020204" pitchFamily="34" charset="0"/>
              </a:rPr>
              <a:t>Normalisation</a:t>
            </a:r>
            <a:r>
              <a:rPr lang="en-GB" sz="1800" dirty="0">
                <a:latin typeface="Open Sans" panose="020B0606030504020204" pitchFamily="34" charset="0"/>
                <a:ea typeface="Open Sans" panose="020B0606030504020204" pitchFamily="34" charset="0"/>
                <a:cs typeface="Open Sans" panose="020B0606030504020204" pitchFamily="34" charset="0"/>
              </a:rPr>
              <a:t>: In brief, this means that under unusual, stressful conditions we can react with thoughts and behaviours that may be atypical for us under ordinary circumstances. These thoughts, feelings and behaviours may scare us because they are not typical </a:t>
            </a:r>
            <a:r>
              <a:rPr lang="en-GB" sz="1800" b="0" dirty="0">
                <a:latin typeface="Open Sans" panose="020B0606030504020204" pitchFamily="34" charset="0"/>
                <a:ea typeface="Open Sans" panose="020B0606030504020204" pitchFamily="34" charset="0"/>
                <a:cs typeface="Open Sans" panose="020B0606030504020204" pitchFamily="34" charset="0"/>
              </a:rPr>
              <a:t>to </a:t>
            </a:r>
            <a:r>
              <a:rPr lang="en-GB" sz="1800" dirty="0">
                <a:latin typeface="Open Sans" panose="020B0606030504020204" pitchFamily="34" charset="0"/>
                <a:ea typeface="Open Sans" panose="020B0606030504020204" pitchFamily="34" charset="0"/>
                <a:cs typeface="Open Sans" panose="020B0606030504020204" pitchFamily="34" charset="0"/>
              </a:rPr>
              <a:t>us but they are normal for the situation. This does not mean that we are unusual; many people get them. For everyone, they may be different in content, tone or quality. Neither are they an indicator that we should “get on with it and manage”. Neither does the term mean that the experience is trivial; it is not and can be very uncomfortable. Some will recover their equilibrium quite naturally with time. Others may need some support from within their school or college. Some may need some support from outside agencies.</a:t>
            </a: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sz="1800" b="1" dirty="0">
                <a:latin typeface="Open Sans" panose="020B0606030504020204" pitchFamily="34" charset="0"/>
                <a:ea typeface="Open Sans" panose="020B0606030504020204" pitchFamily="34" charset="0"/>
                <a:cs typeface="Open Sans" panose="020B0606030504020204" pitchFamily="34" charset="0"/>
              </a:rPr>
              <a:t>Psychoeducation (psychological education):</a:t>
            </a:r>
            <a:r>
              <a:rPr lang="en-GB" sz="1800" dirty="0">
                <a:latin typeface="Open Sans" panose="020B0606030504020204" pitchFamily="34" charset="0"/>
                <a:ea typeface="Open Sans" panose="020B0606030504020204" pitchFamily="34" charset="0"/>
                <a:cs typeface="Open Sans" panose="020B0606030504020204" pitchFamily="34" charset="0"/>
              </a:rPr>
              <a:t> This is the process of learning about a mental health condition and how to manage help yourself and get support from those around you. It can be very helpful for children, their parents/carers and adults in enabling them to be manage psychological stress or the mental health condition they may have.</a:t>
            </a:r>
          </a:p>
        </p:txBody>
      </p:sp>
    </p:spTree>
    <p:extLst>
      <p:ext uri="{BB962C8B-B14F-4D97-AF65-F5344CB8AC3E}">
        <p14:creationId xmlns:p14="http://schemas.microsoft.com/office/powerpoint/2010/main" val="13424942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5116C6-1B7F-48BA-8BD2-0FB453457733}"/>
              </a:ext>
            </a:extLst>
          </p:cNvPr>
          <p:cNvGrpSpPr/>
          <p:nvPr/>
        </p:nvGrpSpPr>
        <p:grpSpPr>
          <a:xfrm>
            <a:off x="0" y="-13"/>
            <a:ext cx="12192000" cy="839972"/>
            <a:chOff x="0" y="-13"/>
            <a:chExt cx="12192000" cy="839972"/>
          </a:xfrm>
        </p:grpSpPr>
        <p:sp>
          <p:nvSpPr>
            <p:cNvPr id="11" name="Rectangle 10">
              <a:extLst>
                <a:ext uri="{FF2B5EF4-FFF2-40B4-BE49-F238E27FC236}">
                  <a16:creationId xmlns:a16="http://schemas.microsoft.com/office/drawing/2014/main" id="{184FDECB-6630-4DB1-A23A-6CCA8F2FE737}"/>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2F0DB2BF-B8A3-4AAC-A710-6AF2EBF1FB2B}"/>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Glossary (Cont)</a:t>
              </a:r>
              <a:endParaRPr lang="en-GB" sz="2400" b="1" u="sng"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6" name="TextBox 5">
            <a:extLst>
              <a:ext uri="{FF2B5EF4-FFF2-40B4-BE49-F238E27FC236}">
                <a16:creationId xmlns:a16="http://schemas.microsoft.com/office/drawing/2014/main" id="{F09D928B-BC21-4534-9FA2-7FB648F68B25}"/>
              </a:ext>
            </a:extLst>
          </p:cNvPr>
          <p:cNvSpPr txBox="1"/>
          <p:nvPr/>
        </p:nvSpPr>
        <p:spPr>
          <a:xfrm>
            <a:off x="132522" y="833693"/>
            <a:ext cx="11953461" cy="5355312"/>
          </a:xfrm>
          <a:prstGeom prst="rect">
            <a:avLst/>
          </a:prstGeom>
          <a:noFill/>
        </p:spPr>
        <p:txBody>
          <a:bodyPr wrap="square">
            <a:spAutoFit/>
          </a:bodyPr>
          <a:lstStyle/>
          <a:p>
            <a:r>
              <a:rPr lang="en-GB" sz="1800" b="1" dirty="0">
                <a:latin typeface="Open Sans" panose="020B0606030504020204" pitchFamily="34" charset="0"/>
                <a:ea typeface="Open Sans" panose="020B0606030504020204" pitchFamily="34" charset="0"/>
                <a:cs typeface="Open Sans" panose="020B0606030504020204" pitchFamily="34" charset="0"/>
              </a:rPr>
              <a:t>Psychosocial recovery</a:t>
            </a:r>
            <a:r>
              <a:rPr lang="en-GB" sz="1800" dirty="0">
                <a:latin typeface="Open Sans" panose="020B0606030504020204" pitchFamily="34" charset="0"/>
                <a:ea typeface="Open Sans" panose="020B0606030504020204" pitchFamily="34" charset="0"/>
                <a:cs typeface="Open Sans" panose="020B0606030504020204" pitchFamily="34" charset="0"/>
              </a:rPr>
              <a:t>: This builds on the ideas of using one’s own resources with support and with the support of the network of important people around you (family, school, activities, workplace for adults etc) to rediscover your strengths and use these as one element to help overcome psychological challenges, for example, those that may occur because of the Covid-19 pandemic and the associated stresses.</a:t>
            </a:r>
          </a:p>
          <a:p>
            <a:endParaRPr lang="en-GB" sz="1800" dirty="0">
              <a:latin typeface="Open Sans" panose="020B0606030504020204" pitchFamily="34" charset="0"/>
              <a:ea typeface="Open Sans" panose="020B0606030504020204" pitchFamily="34" charset="0"/>
              <a:cs typeface="Open Sans" panose="020B0606030504020204" pitchFamily="34" charset="0"/>
            </a:endParaRPr>
          </a:p>
          <a:p>
            <a:r>
              <a:rPr lang="en-GB" sz="1800" b="1" dirty="0">
                <a:latin typeface="Open Sans" panose="020B0606030504020204" pitchFamily="34" charset="0"/>
                <a:ea typeface="Open Sans" panose="020B0606030504020204" pitchFamily="34" charset="0"/>
                <a:cs typeface="Open Sans" panose="020B0606030504020204" pitchFamily="34" charset="0"/>
              </a:rPr>
              <a:t>Resilience:</a:t>
            </a:r>
            <a:r>
              <a:rPr lang="en-GB" sz="1800" dirty="0">
                <a:latin typeface="Open Sans" panose="020B0606030504020204" pitchFamily="34" charset="0"/>
                <a:ea typeface="Open Sans" panose="020B0606030504020204" pitchFamily="34" charset="0"/>
                <a:cs typeface="Open Sans" panose="020B0606030504020204" pitchFamily="34" charset="0"/>
              </a:rPr>
              <a:t> Resilience is more than wellbeing - it can mean a feeling of being insulated from stress, a capacity to recover quickly, to bounce back, in the face of difficulties, coping well. This provides the person, child, adult, whole community, with a sense that they are emotionally stronger when faced by other stresses. It contributes to improved wellbeing.</a:t>
            </a:r>
          </a:p>
          <a:p>
            <a:endParaRPr lang="en-GB" sz="1800" b="1" dirty="0">
              <a:latin typeface="Open Sans" panose="020B0606030504020204" pitchFamily="34" charset="0"/>
              <a:ea typeface="Open Sans" panose="020B0606030504020204" pitchFamily="34" charset="0"/>
              <a:cs typeface="Open Sans" panose="020B0606030504020204" pitchFamily="34" charset="0"/>
            </a:endParaRPr>
          </a:p>
          <a:p>
            <a:r>
              <a:rPr lang="en-GB" b="1" dirty="0">
                <a:latin typeface="Open Sans" panose="020B0606030504020204" pitchFamily="34" charset="0"/>
                <a:ea typeface="Open Sans" panose="020B0606030504020204" pitchFamily="34" charset="0"/>
                <a:cs typeface="Open Sans" panose="020B0606030504020204" pitchFamily="34" charset="0"/>
              </a:rPr>
              <a:t>Social scaffolding:</a:t>
            </a:r>
            <a:r>
              <a:rPr lang="en-GB" dirty="0">
                <a:latin typeface="Open Sans" panose="020B0606030504020204" pitchFamily="34" charset="0"/>
                <a:ea typeface="Open Sans" panose="020B0606030504020204" pitchFamily="34" charset="0"/>
                <a:cs typeface="Open Sans" panose="020B0606030504020204" pitchFamily="34" charset="0"/>
              </a:rPr>
              <a:t> Is a new term used to describe how we support each other through our relationships. This applies to every one of us, all ages, children, education staff, parents/carers, everyone. In organisations like schools and colleges this means relationships horizontally from peer to peer, including staff and pupils, parents/carers and vertically, meaning up and down the organization (</a:t>
            </a:r>
            <a:r>
              <a:rPr lang="en-GB" i="1" dirty="0">
                <a:latin typeface="Open Sans" panose="020B0606030504020204" pitchFamily="34" charset="0"/>
                <a:ea typeface="Open Sans" panose="020B0606030504020204" pitchFamily="34" charset="0"/>
                <a:cs typeface="Open Sans" panose="020B0606030504020204" pitchFamily="34" charset="0"/>
              </a:rPr>
              <a:t>Maughan 2019</a:t>
            </a:r>
            <a:r>
              <a:rPr lang="en-GB" dirty="0">
                <a:latin typeface="Open Sans" panose="020B0606030504020204" pitchFamily="34" charset="0"/>
                <a:ea typeface="Open Sans" panose="020B0606030504020204" pitchFamily="34" charset="0"/>
                <a:cs typeface="Open Sans" panose="020B0606030504020204" pitchFamily="34" charset="0"/>
              </a:rPr>
              <a:t>).</a:t>
            </a:r>
          </a:p>
          <a:p>
            <a:endParaRPr lang="en-GB" sz="1800" b="1" dirty="0">
              <a:latin typeface="Open Sans" panose="020B0606030504020204" pitchFamily="34" charset="0"/>
              <a:ea typeface="Open Sans" panose="020B0606030504020204" pitchFamily="34" charset="0"/>
              <a:cs typeface="Open Sans" panose="020B0606030504020204" pitchFamily="34" charset="0"/>
            </a:endParaRPr>
          </a:p>
          <a:p>
            <a:r>
              <a:rPr lang="en-GB" sz="1800" b="1" dirty="0">
                <a:latin typeface="Open Sans" panose="020B0606030504020204" pitchFamily="34" charset="0"/>
                <a:ea typeface="Open Sans" panose="020B0606030504020204" pitchFamily="34" charset="0"/>
                <a:cs typeface="Open Sans" panose="020B0606030504020204" pitchFamily="34" charset="0"/>
              </a:rPr>
              <a:t>Wellbeing</a:t>
            </a:r>
            <a:r>
              <a:rPr lang="en-GB" sz="1800" dirty="0">
                <a:latin typeface="Open Sans" panose="020B0606030504020204" pitchFamily="34" charset="0"/>
                <a:ea typeface="Open Sans" panose="020B0606030504020204" pitchFamily="34" charset="0"/>
                <a:cs typeface="Open Sans" panose="020B0606030504020204" pitchFamily="34" charset="0"/>
              </a:rPr>
              <a:t>: Wellbeing is “feeling good and functioning well”. Contributors might include: Physical health and staying fit; Social belonging and inclusion; feeling that they function well emotionally; spiritual connection - that they have an integrated meaning to their life and intellect - that they are open to new ideas, experiences and challenges - that they are free of unduly stressful financial press</a:t>
            </a:r>
            <a:r>
              <a:rPr lang="en-GB" dirty="0">
                <a:latin typeface="Open Sans" panose="020B0606030504020204" pitchFamily="34" charset="0"/>
                <a:ea typeface="Open Sans" panose="020B0606030504020204" pitchFamily="34" charset="0"/>
                <a:cs typeface="Open Sans" panose="020B0606030504020204" pitchFamily="34" charset="0"/>
              </a:rPr>
              <a:t>.</a:t>
            </a:r>
            <a:endParaRPr lang="en-GB"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11964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1065F-2FA8-3D4B-9B7B-89C3274E278B}"/>
              </a:ext>
            </a:extLst>
          </p:cNvPr>
          <p:cNvSpPr>
            <a:spLocks noGrp="1"/>
          </p:cNvSpPr>
          <p:nvPr>
            <p:ph idx="4294967295"/>
          </p:nvPr>
        </p:nvSpPr>
        <p:spPr>
          <a:xfrm>
            <a:off x="519112" y="1054253"/>
            <a:ext cx="11153775" cy="5632297"/>
          </a:xfrm>
          <a:prstGeom prst="rect">
            <a:avLst/>
          </a:prstGeom>
        </p:spPr>
        <p:txBody>
          <a:bodyPr>
            <a:noAutofit/>
          </a:bodyPr>
          <a:lstStyle/>
          <a:p>
            <a:pPr marL="0" indent="0">
              <a:lnSpc>
                <a:spcPct val="100000"/>
              </a:lnSpc>
              <a:spcBef>
                <a:spcPts val="0"/>
              </a:spcBef>
              <a:buNone/>
            </a:pPr>
            <a:r>
              <a:rPr lang="en-GB" sz="1800" dirty="0">
                <a:latin typeface="Open Sans" panose="020B0606030504020204" pitchFamily="34" charset="0"/>
                <a:ea typeface="Open Sans" panose="020B0606030504020204" pitchFamily="34" charset="0"/>
                <a:cs typeface="Open Sans" panose="020B0606030504020204" pitchFamily="34" charset="0"/>
              </a:rPr>
              <a:t>We aim to provide tools to enable education staff to protect and strengthen their Whole School/College’s resilience to the wellbeing and mental health impacts of Covid-19.</a:t>
            </a:r>
          </a:p>
          <a:p>
            <a:pPr marL="0" indent="0">
              <a:lnSpc>
                <a:spcPct val="100000"/>
              </a:lnSpc>
              <a:spcBef>
                <a:spcPts val="0"/>
              </a:spcBef>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GB" sz="1800" dirty="0">
                <a:latin typeface="Open Sans" panose="020B0606030504020204" pitchFamily="34" charset="0"/>
                <a:ea typeface="Open Sans" panose="020B0606030504020204" pitchFamily="34" charset="0"/>
                <a:cs typeface="Open Sans" panose="020B0606030504020204" pitchFamily="34" charset="0"/>
              </a:rPr>
              <a:t>Education staff have a key role to play in supporting children and young people’s wellbeing and mental health. By helping children and young people acknowledge, understand and process how they feel, education staff can help prevent normal emotions from developing into more entrenched mental health issues. Through identifying warning signs early, they can also help ensure children and young people get the right support.</a:t>
            </a:r>
          </a:p>
          <a:p>
            <a:pPr marL="0" indent="0">
              <a:lnSpc>
                <a:spcPct val="100000"/>
              </a:lnSpc>
              <a:spcBef>
                <a:spcPts val="0"/>
              </a:spcBef>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GB" sz="1800" dirty="0">
                <a:latin typeface="Open Sans" panose="020B0606030504020204" pitchFamily="34" charset="0"/>
                <a:ea typeface="Open Sans" panose="020B0606030504020204" pitchFamily="34" charset="0"/>
                <a:cs typeface="Open Sans" panose="020B0606030504020204" pitchFamily="34" charset="0"/>
              </a:rPr>
              <a:t>To deliver this nationwide using two linked webinars, cascading rapidly through a training the trainers model, to nominated education staff who will further cascade within their settings.</a:t>
            </a:r>
          </a:p>
          <a:p>
            <a:pPr marL="0" indent="0">
              <a:lnSpc>
                <a:spcPct val="100000"/>
              </a:lnSpc>
              <a:spcBef>
                <a:spcPts val="0"/>
              </a:spcBef>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GB" sz="1800" dirty="0">
                <a:solidFill>
                  <a:srgbClr val="0070C0"/>
                </a:solidFill>
                <a:latin typeface="Open Sans" panose="020B0606030504020204" pitchFamily="34" charset="0"/>
                <a:ea typeface="Open Sans" panose="020B0606030504020204" pitchFamily="34" charset="0"/>
                <a:cs typeface="Open Sans" panose="020B0606030504020204" pitchFamily="34" charset="0"/>
              </a:rPr>
              <a:t>Webinar 1: Whole School/College approaches</a:t>
            </a:r>
            <a:r>
              <a:rPr lang="en-GB" sz="1800" dirty="0">
                <a:latin typeface="Open Sans" panose="020B0606030504020204" pitchFamily="34" charset="0"/>
                <a:ea typeface="Open Sans" panose="020B0606030504020204" pitchFamily="34" charset="0"/>
                <a:cs typeface="Open Sans" panose="020B0606030504020204" pitchFamily="34" charset="0"/>
              </a:rPr>
              <a:t>, wellbeing and support of resilience building in the context of Covid-19. Vignette examples refer to education staff/adults but the principles apply across all ages.</a:t>
            </a:r>
          </a:p>
          <a:p>
            <a:pPr marL="0" indent="0">
              <a:lnSpc>
                <a:spcPct val="100000"/>
              </a:lnSpc>
              <a:spcBef>
                <a:spcPts val="0"/>
              </a:spcBef>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GB"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Webinar 2: Will focus on those who may need additional support, including signposting</a:t>
            </a:r>
            <a:r>
              <a:rPr lang="en-GB" sz="180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en-GB" sz="1800" dirty="0">
                <a:latin typeface="Open Sans" panose="020B0606030504020204" pitchFamily="34" charset="0"/>
                <a:ea typeface="Open Sans" panose="020B0606030504020204" pitchFamily="34" charset="0"/>
                <a:cs typeface="Open Sans" panose="020B0606030504020204" pitchFamily="34" charset="0"/>
              </a:rPr>
              <a:t>for people across the Whole School/College community with one or more of; Loss, Bereavement, Anxiety, Low Mood, Stress, Trauma in the context of Covid-19. Vignettes examples refer to children and young people but the principles of support also apply across all ages.</a:t>
            </a:r>
          </a:p>
        </p:txBody>
      </p:sp>
      <p:grpSp>
        <p:nvGrpSpPr>
          <p:cNvPr id="4" name="Group 3">
            <a:extLst>
              <a:ext uri="{FF2B5EF4-FFF2-40B4-BE49-F238E27FC236}">
                <a16:creationId xmlns:a16="http://schemas.microsoft.com/office/drawing/2014/main" id="{83CCDB31-2D27-4B5D-B12B-08CC334ECA5E}"/>
              </a:ext>
            </a:extLst>
          </p:cNvPr>
          <p:cNvGrpSpPr/>
          <p:nvPr/>
        </p:nvGrpSpPr>
        <p:grpSpPr>
          <a:xfrm>
            <a:off x="0" y="-8"/>
            <a:ext cx="12192000" cy="853385"/>
            <a:chOff x="0" y="-8"/>
            <a:chExt cx="12192000" cy="853385"/>
          </a:xfrm>
        </p:grpSpPr>
        <p:sp>
          <p:nvSpPr>
            <p:cNvPr id="6" name="Rectangle 5">
              <a:extLst>
                <a:ext uri="{FF2B5EF4-FFF2-40B4-BE49-F238E27FC236}">
                  <a16:creationId xmlns:a16="http://schemas.microsoft.com/office/drawing/2014/main" id="{8D8793CD-5D02-4DC4-B997-1121AD774B69}"/>
                </a:ext>
              </a:extLst>
            </p:cNvPr>
            <p:cNvSpPr/>
            <p:nvPr/>
          </p:nvSpPr>
          <p:spPr>
            <a:xfrm>
              <a:off x="0" y="-8"/>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E363E8D3-955F-432A-A1D0-E3CDBB5305CB}"/>
                </a:ext>
              </a:extLst>
            </p:cNvPr>
            <p:cNvSpPr txBox="1"/>
            <p:nvPr/>
          </p:nvSpPr>
          <p:spPr>
            <a:xfrm>
              <a:off x="2264732" y="22380"/>
              <a:ext cx="7995683" cy="830997"/>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National Implementation Of Wellbeing For Education Return Programme Aims And Method</a:t>
              </a: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0039375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62DB663-F2CD-461C-BB63-C02EFD24EB1A}"/>
              </a:ext>
            </a:extLst>
          </p:cNvPr>
          <p:cNvGrpSpPr/>
          <p:nvPr/>
        </p:nvGrpSpPr>
        <p:grpSpPr>
          <a:xfrm>
            <a:off x="0" y="0"/>
            <a:ext cx="12192000" cy="839972"/>
            <a:chOff x="0" y="-13"/>
            <a:chExt cx="12192000" cy="839972"/>
          </a:xfrm>
        </p:grpSpPr>
        <p:sp>
          <p:nvSpPr>
            <p:cNvPr id="5" name="Rectangle 4">
              <a:extLst>
                <a:ext uri="{FF2B5EF4-FFF2-40B4-BE49-F238E27FC236}">
                  <a16:creationId xmlns:a16="http://schemas.microsoft.com/office/drawing/2014/main" id="{2AFAF43B-7768-481B-B9B6-B2E3D51E0770}"/>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80B857C4-F8D7-4E92-88F2-77C2C6E7C920}"/>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References</a:t>
              </a:r>
            </a:p>
          </p:txBody>
        </p:sp>
      </p:grpSp>
      <p:sp>
        <p:nvSpPr>
          <p:cNvPr id="8" name="TextBox 7">
            <a:extLst>
              <a:ext uri="{FF2B5EF4-FFF2-40B4-BE49-F238E27FC236}">
                <a16:creationId xmlns:a16="http://schemas.microsoft.com/office/drawing/2014/main" id="{C1DC349F-867D-4323-8477-33639C86F023}"/>
              </a:ext>
            </a:extLst>
          </p:cNvPr>
          <p:cNvSpPr txBox="1"/>
          <p:nvPr/>
        </p:nvSpPr>
        <p:spPr>
          <a:xfrm>
            <a:off x="143799" y="762028"/>
            <a:ext cx="11879587" cy="6186309"/>
          </a:xfrm>
          <a:prstGeom prst="rect">
            <a:avLst/>
          </a:prstGeom>
          <a:noFill/>
        </p:spPr>
        <p:txBody>
          <a:bodyPr wrap="square">
            <a:spAutoFit/>
          </a:bodyPr>
          <a:lstStyle/>
          <a:p>
            <a:pPr marL="285750" indent="-285750">
              <a:buFont typeface="Arial" panose="020B0604020202020204" pitchFamily="34" charset="0"/>
              <a:buChar char="•"/>
              <a:defRPr/>
            </a:pPr>
            <a:r>
              <a:rPr lang="en-GB" sz="1800" dirty="0">
                <a:latin typeface="Open Sans" panose="020B0606030504020204" pitchFamily="34" charset="0"/>
                <a:ea typeface="Open Sans" panose="020B0606030504020204" pitchFamily="34" charset="0"/>
                <a:cs typeface="Open Sans" panose="020B0606030504020204" pitchFamily="34" charset="0"/>
              </a:rPr>
              <a:t>Bomber LM. Know Me to Teach Me: Differentiated Discipline for Those Recovering from Adverse Childhood Experiences. Worth Publishing 2020</a:t>
            </a:r>
          </a:p>
          <a:p>
            <a:pPr marL="285750" indent="-285750">
              <a:buFont typeface="Arial" panose="020B0604020202020204" pitchFamily="34" charset="0"/>
              <a:buChar char="•"/>
              <a:defRPr/>
            </a:pPr>
            <a:r>
              <a:rPr lang="en-GB" sz="1800" dirty="0">
                <a:latin typeface="Open Sans" panose="020B0606030504020204" pitchFamily="34" charset="0"/>
                <a:ea typeface="Open Sans" panose="020B0606030504020204" pitchFamily="34" charset="0"/>
                <a:cs typeface="Open Sans" panose="020B0606030504020204" pitchFamily="34" charset="0"/>
              </a:rPr>
              <a:t>Brewin CR, Andrews B, Valentine JD. Journal of Consulting and Clinical Psychology. American Psychological Association. 200;68(5):748-766 </a:t>
            </a:r>
            <a:r>
              <a:rPr lang="en-GB" sz="18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View pdf</a:t>
            </a:r>
            <a:endParaRPr lang="en-GB" sz="18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en-GB" sz="1800" dirty="0">
                <a:latin typeface="Open Sans" panose="020B0606030504020204" pitchFamily="34" charset="0"/>
                <a:ea typeface="Open Sans" panose="020B0606030504020204" pitchFamily="34" charset="0"/>
                <a:cs typeface="Open Sans" panose="020B0606030504020204" pitchFamily="34" charset="0"/>
              </a:rPr>
              <a:t>Child Bereavement Network. Choices for Bereaved Pupils and Their Parents/Carers. 2020 </a:t>
            </a:r>
            <a:r>
              <a:rPr lang="en-GB" sz="18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View website</a:t>
            </a:r>
            <a:endParaRPr lang="en-GB" sz="18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en-GB" sz="1800" dirty="0">
                <a:latin typeface="Open Sans" panose="020B0606030504020204" pitchFamily="34" charset="0"/>
                <a:ea typeface="Open Sans" panose="020B0606030504020204" pitchFamily="34" charset="0"/>
                <a:cs typeface="Open Sans" panose="020B0606030504020204" pitchFamily="34" charset="0"/>
              </a:rPr>
              <a:t>DFE Statutory Guidance: Keeping children safe in education, 2020 </a:t>
            </a:r>
            <a:r>
              <a:rPr lang="en-GB" sz="18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View website</a:t>
            </a:r>
            <a:endParaRPr lang="en-GB" sz="18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en-GB" sz="1800" dirty="0">
                <a:latin typeface="Open Sans" panose="020B0606030504020204" pitchFamily="34" charset="0"/>
                <a:ea typeface="Open Sans" panose="020B0606030504020204" pitchFamily="34" charset="0"/>
                <a:cs typeface="Open Sans" panose="020B0606030504020204" pitchFamily="34" charset="0"/>
              </a:rPr>
              <a:t>Emerging Minds. Advice for Parents/Carers Supporting Children/Young People With Worries About Covid</a:t>
            </a:r>
            <a:r>
              <a:rPr lang="en-GB" dirty="0">
                <a:latin typeface="Open Sans" panose="020B0606030504020204" pitchFamily="34" charset="0"/>
                <a:ea typeface="Open Sans" panose="020B0606030504020204" pitchFamily="34" charset="0"/>
                <a:cs typeface="Open Sans" panose="020B0606030504020204" pitchFamily="34" charset="0"/>
              </a:rPr>
              <a:t>-19 (Accessed 2020) </a:t>
            </a:r>
            <a:r>
              <a:rPr lang="en-GB"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View website</a:t>
            </a:r>
            <a:endParaRPr lang="en-GB" sz="18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en-GB" sz="1800" dirty="0">
                <a:latin typeface="Open Sans" panose="020B0606030504020204" pitchFamily="34" charset="0"/>
                <a:ea typeface="Open Sans" panose="020B0606030504020204" pitchFamily="34" charset="0"/>
                <a:cs typeface="Open Sans" panose="020B0606030504020204" pitchFamily="34" charset="0"/>
              </a:rPr>
              <a:t>Fauth B, Thompson M, Penny A. Associations Between Childhood Bereavement and Children’s Background, Experiences and Outcomes: Secondary Analysis of the 2004 Mental Health of Children and Young People in Great Britain Data. London: National Children’s Bureau 2009 </a:t>
            </a:r>
            <a:r>
              <a:rPr lang="en-GB" sz="18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View website</a:t>
            </a:r>
            <a:endParaRPr lang="en-GB" sz="18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en-GB" sz="1800" dirty="0">
                <a:latin typeface="Open Sans" panose="020B0606030504020204" pitchFamily="34" charset="0"/>
                <a:ea typeface="Open Sans" panose="020B0606030504020204" pitchFamily="34" charset="0"/>
                <a:cs typeface="Open Sans" panose="020B0606030504020204" pitchFamily="34" charset="0"/>
              </a:rPr>
              <a:t>Greenberg N, Docherty M, Gnanapragasam S, et al. Managing Mental Health Challenges Faced by Healthcare Workers During Covid</a:t>
            </a:r>
            <a:r>
              <a:rPr lang="en-GB" dirty="0">
                <a:latin typeface="Open Sans" panose="020B0606030504020204" pitchFamily="34" charset="0"/>
                <a:ea typeface="Open Sans" panose="020B0606030504020204" pitchFamily="34" charset="0"/>
                <a:cs typeface="Open Sans" panose="020B0606030504020204" pitchFamily="34" charset="0"/>
              </a:rPr>
              <a:t>-19 Pandemic. BMJ 2020;368:m1211</a:t>
            </a: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en-GB" sz="1800" dirty="0">
                <a:latin typeface="Open Sans" panose="020B0606030504020204" pitchFamily="34" charset="0"/>
                <a:ea typeface="Open Sans" panose="020B0606030504020204" pitchFamily="34" charset="0"/>
                <a:cs typeface="Open Sans" panose="020B0606030504020204" pitchFamily="34" charset="0"/>
              </a:rPr>
              <a:t>Harrison L, Harrington R. Adolescents Bereavement Experiences: Prevalence, Association with Depressive Symptoms, and Use of Services. Journal of Adolescence 2001;24:159–169 </a:t>
            </a:r>
            <a:r>
              <a:rPr lang="en-GB" sz="18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View website</a:t>
            </a:r>
            <a:endParaRPr lang="en-GB" sz="18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en-GB" sz="1800" dirty="0">
                <a:latin typeface="Open Sans" panose="020B0606030504020204" pitchFamily="34" charset="0"/>
                <a:ea typeface="Open Sans" panose="020B0606030504020204" pitchFamily="34" charset="0"/>
                <a:cs typeface="Open Sans" panose="020B0606030504020204" pitchFamily="34" charset="0"/>
              </a:rPr>
              <a:t>Holland J. Child Bereavement in Humberside. Educational Research 1993;35(3):289–297 </a:t>
            </a:r>
            <a:r>
              <a:rPr lang="en-GB" sz="18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View website</a:t>
            </a:r>
            <a:endParaRPr lang="en-GB" sz="18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en-GB"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Lee J. Mental Health Effects of School Closures During Covid-19. The Lancet 2020;4(6) </a:t>
            </a:r>
            <a:r>
              <a:rPr lang="en-GB"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8"/>
              </a:rPr>
              <a:t>View article</a:t>
            </a:r>
            <a:endParaRPr lang="en-GB"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en-GB" sz="18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Masten</a:t>
            </a:r>
            <a:r>
              <a:rPr lang="en-GB"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AS. Ordinary Magic: Resilience In Development. New York 2014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Open Sans" panose="020B0606030504020204" pitchFamily="34" charset="0"/>
                <a:ea typeface="Open Sans" panose="020B0606030504020204" pitchFamily="34" charset="0"/>
                <a:cs typeface="Open Sans" panose="020B0606030504020204" pitchFamily="34" charset="0"/>
              </a:rPr>
              <a:t>Maughan D. Social Scaffolding: Applying the Lessons of Contemporary Social Science to Health and Healthcare. Cambridge: Cambridge University Press 2019 </a:t>
            </a:r>
            <a:r>
              <a:rPr lang="en-GB" sz="18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View website</a:t>
            </a:r>
            <a:endParaRPr lang="en-GB" sz="18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en-GB" sz="1800" dirty="0">
                <a:effectLst/>
                <a:latin typeface="Open Sans" panose="020B0606030504020204" pitchFamily="34" charset="0"/>
                <a:ea typeface="Open Sans" panose="020B0606030504020204" pitchFamily="34" charset="0"/>
                <a:cs typeface="Open Sans" panose="020B0606030504020204" pitchFamily="34" charset="0"/>
              </a:rPr>
              <a:t>Overstreet, S and Chafouleas, SM. Trauma-Informed Schools: Introduction to the Special Issue. School Mental Health (2016) 8:1-6 </a:t>
            </a:r>
            <a:r>
              <a:rPr lang="en-GB" sz="180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hlinkClick r:id="rId10">
                  <a:extLst>
                    <a:ext uri="{A12FA001-AC4F-418D-AE19-62706E023703}">
                      <ahyp:hlinkClr xmlns:ahyp="http://schemas.microsoft.com/office/drawing/2018/hyperlinkcolor" val="tx"/>
                    </a:ext>
                  </a:extLst>
                </a:hlinkClick>
              </a:rPr>
              <a:t>View pdf</a:t>
            </a:r>
            <a:endParaRPr lang="en-GB" sz="18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777233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62DB663-F2CD-461C-BB63-C02EFD24EB1A}"/>
              </a:ext>
            </a:extLst>
          </p:cNvPr>
          <p:cNvGrpSpPr/>
          <p:nvPr/>
        </p:nvGrpSpPr>
        <p:grpSpPr>
          <a:xfrm>
            <a:off x="0" y="0"/>
            <a:ext cx="12192000" cy="839972"/>
            <a:chOff x="0" y="-13"/>
            <a:chExt cx="12192000" cy="839972"/>
          </a:xfrm>
        </p:grpSpPr>
        <p:sp>
          <p:nvSpPr>
            <p:cNvPr id="5" name="Rectangle 4">
              <a:extLst>
                <a:ext uri="{FF2B5EF4-FFF2-40B4-BE49-F238E27FC236}">
                  <a16:creationId xmlns:a16="http://schemas.microsoft.com/office/drawing/2014/main" id="{2AFAF43B-7768-481B-B9B6-B2E3D51E0770}"/>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80B857C4-F8D7-4E92-88F2-77C2C6E7C920}"/>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References (Cont)</a:t>
              </a:r>
            </a:p>
          </p:txBody>
        </p:sp>
      </p:grpSp>
      <p:sp>
        <p:nvSpPr>
          <p:cNvPr id="8" name="TextBox 7">
            <a:extLst>
              <a:ext uri="{FF2B5EF4-FFF2-40B4-BE49-F238E27FC236}">
                <a16:creationId xmlns:a16="http://schemas.microsoft.com/office/drawing/2014/main" id="{C1DC349F-867D-4323-8477-33639C86F023}"/>
              </a:ext>
            </a:extLst>
          </p:cNvPr>
          <p:cNvSpPr txBox="1"/>
          <p:nvPr/>
        </p:nvSpPr>
        <p:spPr>
          <a:xfrm>
            <a:off x="143799" y="846693"/>
            <a:ext cx="11879587" cy="4524315"/>
          </a:xfrm>
          <a:prstGeom prst="rect">
            <a:avLst/>
          </a:prstGeom>
          <a:noFill/>
        </p:spPr>
        <p:txBody>
          <a:bodyPr wrap="square">
            <a:spAutoFit/>
          </a:bodyPr>
          <a:lstStyle/>
          <a:p>
            <a:pPr marL="285750" indent="-285750">
              <a:buFont typeface="Arial" panose="020B0604020202020204" pitchFamily="34" charset="0"/>
              <a:buChar char="•"/>
              <a:defRPr/>
            </a:pPr>
            <a:r>
              <a:rPr lang="en-GB" sz="1800" dirty="0">
                <a:latin typeface="Open Sans" panose="020B0606030504020204" pitchFamily="34" charset="0"/>
                <a:ea typeface="Open Sans" panose="020B0606030504020204" pitchFamily="34" charset="0"/>
                <a:cs typeface="Open Sans" panose="020B0606030504020204" pitchFamily="34" charset="0"/>
              </a:rPr>
              <a:t>Parsons S. Long-term Impact of Childhood Bereavement: Preliminary Analysis of the 1970 British Cohort Study (BCS70). London: Child Well-being Research Centre. 2011 </a:t>
            </a:r>
            <a:r>
              <a:rPr lang="en-GB" sz="18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View website</a:t>
            </a:r>
            <a:endParaRPr lang="en-US" sz="18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Open Sans" panose="020B0606030504020204" pitchFamily="34" charset="0"/>
                <a:ea typeface="Open Sans" panose="020B0606030504020204" pitchFamily="34" charset="0"/>
                <a:cs typeface="Open Sans" panose="020B0606030504020204" pitchFamily="34" charset="0"/>
              </a:rPr>
              <a:t>PHE and Children and Young People’s Mental Health Coalition (CYPMHC). Promoting Children and Young People’s Emotional </a:t>
            </a:r>
            <a:r>
              <a:rPr lang="en-GB" dirty="0">
                <a:latin typeface="Open Sans" panose="020B0606030504020204" pitchFamily="34" charset="0"/>
                <a:ea typeface="Open Sans" panose="020B0606030504020204" pitchFamily="34" charset="0"/>
                <a:cs typeface="Open Sans" panose="020B0606030504020204" pitchFamily="34" charset="0"/>
              </a:rPr>
              <a:t>H</a:t>
            </a:r>
            <a:r>
              <a:rPr lang="en-GB" sz="1800" dirty="0">
                <a:latin typeface="Open Sans" panose="020B0606030504020204" pitchFamily="34" charset="0"/>
                <a:ea typeface="Open Sans" panose="020B0606030504020204" pitchFamily="34" charset="0"/>
                <a:cs typeface="Open Sans" panose="020B0606030504020204" pitchFamily="34" charset="0"/>
              </a:rPr>
              <a:t>ealth and Wellbeing - A Whole School and College </a:t>
            </a:r>
            <a:r>
              <a:rPr lang="en-GB" dirty="0">
                <a:latin typeface="Open Sans" panose="020B0606030504020204" pitchFamily="34" charset="0"/>
                <a:ea typeface="Open Sans" panose="020B0606030504020204" pitchFamily="34" charset="0"/>
                <a:cs typeface="Open Sans" panose="020B0606030504020204" pitchFamily="34" charset="0"/>
              </a:rPr>
              <a:t>A</a:t>
            </a:r>
            <a:r>
              <a:rPr lang="en-GB" sz="1800" dirty="0">
                <a:latin typeface="Open Sans" panose="020B0606030504020204" pitchFamily="34" charset="0"/>
                <a:ea typeface="Open Sans" panose="020B0606030504020204" pitchFamily="34" charset="0"/>
                <a:cs typeface="Open Sans" panose="020B0606030504020204" pitchFamily="34" charset="0"/>
              </a:rPr>
              <a:t>pproach. 2015 </a:t>
            </a:r>
            <a:r>
              <a:rPr lang="en-GB" sz="18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View pdf</a:t>
            </a:r>
            <a:endParaRPr lang="en-GB" sz="18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en-GB" sz="1800" b="0" i="0" u="none" strike="noStrike" kern="1200" dirty="0">
                <a:effectLst/>
                <a:latin typeface="Open Sans" panose="020B0606030504020204" pitchFamily="34" charset="0"/>
                <a:ea typeface="Open Sans" panose="020B0606030504020204" pitchFamily="34" charset="0"/>
                <a:cs typeface="Open Sans" panose="020B0606030504020204" pitchFamily="34" charset="0"/>
              </a:rPr>
              <a:t>Reardon T, Harvey K, Young B et al. Barriers and Facilitators to Parents Seeking and Accessing Professional Support for Anxiety Disorders in Children: Qualitative Interview Study.</a:t>
            </a:r>
            <a:r>
              <a:rPr lang="en-GB" sz="1800" b="0" u="none" strike="noStrike" kern="1200" dirty="0">
                <a:effectLst/>
                <a:latin typeface="Open Sans" panose="020B0606030504020204" pitchFamily="34" charset="0"/>
                <a:ea typeface="Open Sans" panose="020B0606030504020204" pitchFamily="34" charset="0"/>
                <a:cs typeface="Open Sans" panose="020B0606030504020204" pitchFamily="34" charset="0"/>
              </a:rPr>
              <a:t> Eur Child Adolesc Psychiatry 2018;27:</a:t>
            </a:r>
            <a:r>
              <a:rPr lang="en-GB" sz="1800" b="0" i="0" u="none" strike="noStrike" kern="1200" dirty="0">
                <a:effectLst/>
                <a:latin typeface="Open Sans" panose="020B0606030504020204" pitchFamily="34" charset="0"/>
                <a:ea typeface="Open Sans" panose="020B0606030504020204" pitchFamily="34" charset="0"/>
                <a:cs typeface="Open Sans" panose="020B0606030504020204" pitchFamily="34" charset="0"/>
              </a:rPr>
              <a:t>1023–1031 </a:t>
            </a:r>
            <a:r>
              <a:rPr lang="en-GB" sz="1800" b="0" i="0" u="none" strike="noStrike" kern="120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View article</a:t>
            </a:r>
            <a:endParaRPr lang="en-GB" sz="1800" b="0" i="0" u="none" strike="noStrike" kern="120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en-GB" sz="1800" dirty="0">
                <a:latin typeface="Open Sans" panose="020B0606030504020204" pitchFamily="34" charset="0"/>
                <a:ea typeface="Open Sans" panose="020B0606030504020204" pitchFamily="34" charset="0"/>
                <a:cs typeface="Open Sans" panose="020B0606030504020204" pitchFamily="34" charset="0"/>
              </a:rPr>
              <a:t>Tonkin L. Growing Around Grief - Another Way of Looking at Grief and Recovery. Bereavement Care 1996;15:1-10</a:t>
            </a:r>
          </a:p>
          <a:p>
            <a:pPr marL="285750" indent="-285750">
              <a:buFont typeface="Arial" panose="020B0604020202020204" pitchFamily="34" charset="0"/>
              <a:buChar char="•"/>
              <a:defRPr/>
            </a:pPr>
            <a:r>
              <a:rPr lang="en-GB" dirty="0">
                <a:latin typeface="Open Sans" panose="020B0606030504020204" pitchFamily="34" charset="0"/>
                <a:ea typeface="Open Sans" panose="020B0606030504020204" pitchFamily="34" charset="0"/>
                <a:cs typeface="Open Sans" panose="020B0606030504020204" pitchFamily="34" charset="0"/>
              </a:rPr>
              <a:t>Whole School SEND. Recovery, Re-introduction and Renewal: Safe and Successful Returns to School. A Handbook for Schools and Education Settings Following Critical Incidents. Sendgateway. (Accessed 2020) </a:t>
            </a:r>
            <a:r>
              <a:rPr lang="en-GB" dirty="0">
                <a:latin typeface="Open Sans" panose="020B0606030504020204" pitchFamily="34" charset="0"/>
                <a:ea typeface="Open Sans" panose="020B0606030504020204" pitchFamily="34" charset="0"/>
                <a:cs typeface="Open Sans" panose="020B0606030504020204" pitchFamily="34" charset="0"/>
                <a:hlinkClick r:id="rId6"/>
              </a:rPr>
              <a:t>View website</a:t>
            </a: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en-GB" sz="1800" dirty="0">
                <a:latin typeface="Open Sans" panose="020B0606030504020204" pitchFamily="34" charset="0"/>
                <a:ea typeface="Open Sans" panose="020B0606030504020204" pitchFamily="34" charset="0"/>
                <a:cs typeface="Open Sans" panose="020B0606030504020204" pitchFamily="34" charset="0"/>
              </a:rPr>
              <a:t>Worden JW. Grief Counselling and Grief Therapy - A Handbook for the Mental Health Practitioner. Fourth Edition. Taylor and </a:t>
            </a:r>
            <a:r>
              <a:rPr lang="en-GB" dirty="0">
                <a:latin typeface="Open Sans" panose="020B0606030504020204" pitchFamily="34" charset="0"/>
                <a:ea typeface="Open Sans" panose="020B0606030504020204" pitchFamily="34" charset="0"/>
                <a:cs typeface="Open Sans" panose="020B0606030504020204" pitchFamily="34" charset="0"/>
              </a:rPr>
              <a:t>Fr</a:t>
            </a:r>
            <a:r>
              <a:rPr lang="en-GB" sz="1800" dirty="0">
                <a:latin typeface="Open Sans" panose="020B0606030504020204" pitchFamily="34" charset="0"/>
                <a:ea typeface="Open Sans" panose="020B0606030504020204" pitchFamily="34" charset="0"/>
                <a:cs typeface="Open Sans" panose="020B0606030504020204" pitchFamily="34" charset="0"/>
              </a:rPr>
              <a:t>ancis 2011</a:t>
            </a:r>
          </a:p>
          <a:p>
            <a:pPr marL="285750" indent="-285750">
              <a:buFont typeface="Arial" panose="020B0604020202020204" pitchFamily="34" charset="0"/>
              <a:buChar char="•"/>
              <a:defRPr/>
            </a:pPr>
            <a:r>
              <a:rPr lang="en-GB" dirty="0">
                <a:latin typeface="Open Sans" panose="020B0606030504020204" pitchFamily="34" charset="0"/>
                <a:ea typeface="Open Sans" panose="020B0606030504020204" pitchFamily="34" charset="0"/>
                <a:cs typeface="Open Sans" panose="020B0606030504020204" pitchFamily="34" charset="0"/>
              </a:rPr>
              <a:t>World Health Organisation. Psychologically First Aid (PFA) 2020 </a:t>
            </a:r>
            <a:r>
              <a:rPr lang="en-GB" dirty="0">
                <a:latin typeface="Open Sans" panose="020B0606030504020204" pitchFamily="34" charset="0"/>
                <a:ea typeface="Open Sans" panose="020B0606030504020204" pitchFamily="34" charset="0"/>
                <a:cs typeface="Open Sans" panose="020B0606030504020204" pitchFamily="34" charset="0"/>
                <a:hlinkClick r:id="rId7"/>
              </a:rPr>
              <a:t>View website</a:t>
            </a:r>
            <a:endParaRPr lang="en-GB" sz="1800" dirty="0">
              <a:latin typeface="Open Sans" panose="020B0606030504020204" pitchFamily="34" charset="0"/>
              <a:ea typeface="Open Sans" panose="020B0606030504020204" pitchFamily="34" charset="0"/>
              <a:cs typeface="Open Sans" panose="020B0606030504020204" pitchFamily="34" charset="0"/>
            </a:endParaRPr>
          </a:p>
          <a:p>
            <a:pPr>
              <a:defRPr/>
            </a:pPr>
            <a:endParaRPr lang="en-GB"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740133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1568FA-7125-8D40-8960-C7EF1AB32A5A}"/>
              </a:ext>
            </a:extLst>
          </p:cNvPr>
          <p:cNvSpPr>
            <a:spLocks noGrp="1"/>
          </p:cNvSpPr>
          <p:nvPr>
            <p:ph idx="4294967295"/>
          </p:nvPr>
        </p:nvSpPr>
        <p:spPr>
          <a:xfrm>
            <a:off x="386442" y="1848363"/>
            <a:ext cx="11419115" cy="3824304"/>
          </a:xfrm>
          <a:prstGeom prst="rect">
            <a:avLst/>
          </a:prstGeom>
        </p:spPr>
        <p:txBody>
          <a:bodyPr>
            <a:noAutofit/>
          </a:bodyPr>
          <a:lstStyle/>
          <a:p>
            <a:pPr marL="0" indent="0">
              <a:lnSpc>
                <a:spcPct val="100000"/>
              </a:lnSpc>
              <a:spcBef>
                <a:spcPts val="0"/>
              </a:spcBef>
              <a:buClr>
                <a:srgbClr val="0070C0"/>
              </a:buClr>
              <a:buNone/>
            </a:pPr>
            <a:r>
              <a:rPr lang="en-GB"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Webinar Content and Design: Created by MindEd </a:t>
            </a:r>
          </a:p>
          <a:p>
            <a:pPr marL="0" indent="0">
              <a:lnSpc>
                <a:spcPct val="100000"/>
              </a:lnSpc>
              <a:spcBef>
                <a:spcPts val="0"/>
              </a:spcBef>
              <a:buClr>
                <a:srgbClr val="0070C0"/>
              </a:buClr>
              <a:buNone/>
            </a:pPr>
            <a:endParaRPr lang="en-GB"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rgbClr val="0070C0"/>
              </a:buClr>
              <a:buFont typeface="Arial" panose="020B0604020202020204" pitchFamily="34" charset="0"/>
              <a:buNone/>
            </a:pPr>
            <a:r>
              <a:rPr lang="en-GB" sz="2000" dirty="0">
                <a:latin typeface="Open Sans" panose="020B0606030504020204" pitchFamily="34" charset="0"/>
                <a:ea typeface="Open Sans" panose="020B0606030504020204" pitchFamily="34" charset="0"/>
                <a:cs typeface="Open Sans" panose="020B0606030504020204" pitchFamily="34" charset="0"/>
              </a:rPr>
              <a:t>Training the Trainers Programme: Delivered by Anna Freud National Centre for Children and Families Training the Trainers Team.</a:t>
            </a:r>
          </a:p>
          <a:p>
            <a:pPr marL="0" indent="0">
              <a:lnSpc>
                <a:spcPct val="100000"/>
              </a:lnSpc>
              <a:spcBef>
                <a:spcPts val="0"/>
              </a:spcBef>
              <a:buClr>
                <a:srgbClr val="0070C0"/>
              </a:buClr>
              <a:buFont typeface="Arial" panose="020B0604020202020204" pitchFamily="34" charset="0"/>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rgbClr val="0070C0"/>
              </a:buClr>
              <a:buFont typeface="Arial" panose="020B0604020202020204" pitchFamily="34" charset="0"/>
              <a:buNone/>
            </a:pPr>
            <a:r>
              <a:rPr lang="en-GB" sz="2000" dirty="0">
                <a:latin typeface="Open Sans" panose="020B0606030504020204" pitchFamily="34" charset="0"/>
                <a:ea typeface="Open Sans" panose="020B0606030504020204" pitchFamily="34" charset="0"/>
                <a:cs typeface="Open Sans" panose="020B0606030504020204" pitchFamily="34" charset="0"/>
              </a:rPr>
              <a:t>With Special Thanks To: The Wellbeing for Education Return Expert Advisory Group and wider Consultees.</a:t>
            </a:r>
          </a:p>
          <a:p>
            <a:pPr marL="0" indent="0">
              <a:lnSpc>
                <a:spcPct val="100000"/>
              </a:lnSpc>
              <a:spcBef>
                <a:spcPts val="0"/>
              </a:spcBef>
              <a:buClr>
                <a:srgbClr val="0070C0"/>
              </a:buClr>
              <a:buFont typeface="Arial" panose="020B0604020202020204" pitchFamily="34" charset="0"/>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rgbClr val="0070C0"/>
              </a:buClr>
              <a:buFont typeface="Arial" panose="020B0604020202020204" pitchFamily="34" charset="0"/>
              <a:buNone/>
            </a:pPr>
            <a:r>
              <a:rPr lang="en-GB" sz="2000" dirty="0">
                <a:latin typeface="Open Sans" panose="020B0606030504020204" pitchFamily="34" charset="0"/>
                <a:ea typeface="Open Sans" panose="020B0606030504020204" pitchFamily="34" charset="0"/>
                <a:cs typeface="Open Sans" panose="020B0606030504020204" pitchFamily="34" charset="0"/>
              </a:rPr>
              <a:t>Wellbeing for Education Return Programme is funded by Department for Education and Department of Health and Social Care, in partnership with NHS Health Education England, NHS Public Health England, NHS England and NHS Improvement (including the equalities and diversities adviser).</a:t>
            </a:r>
          </a:p>
        </p:txBody>
      </p:sp>
      <p:grpSp>
        <p:nvGrpSpPr>
          <p:cNvPr id="4" name="Group 3">
            <a:extLst>
              <a:ext uri="{FF2B5EF4-FFF2-40B4-BE49-F238E27FC236}">
                <a16:creationId xmlns:a16="http://schemas.microsoft.com/office/drawing/2014/main" id="{2BF09D45-F22C-4259-9969-061165F21E6A}"/>
              </a:ext>
            </a:extLst>
          </p:cNvPr>
          <p:cNvGrpSpPr/>
          <p:nvPr/>
        </p:nvGrpSpPr>
        <p:grpSpPr>
          <a:xfrm>
            <a:off x="0" y="-13"/>
            <a:ext cx="12192000" cy="839972"/>
            <a:chOff x="0" y="-13"/>
            <a:chExt cx="12192000" cy="839972"/>
          </a:xfrm>
        </p:grpSpPr>
        <p:sp>
          <p:nvSpPr>
            <p:cNvPr id="5" name="Rectangle 4">
              <a:extLst>
                <a:ext uri="{FF2B5EF4-FFF2-40B4-BE49-F238E27FC236}">
                  <a16:creationId xmlns:a16="http://schemas.microsoft.com/office/drawing/2014/main" id="{82C83989-12C3-4656-A07E-9D9597704844}"/>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89ABDA8D-4575-4A1C-9CD4-55C7EA9BFEB0}"/>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Acknowledgements</a:t>
              </a:r>
              <a:endParaRPr lang="en-GB" sz="2400" b="1" u="sng"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756155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122390-0FDC-EB46-BA5C-12C0D0B129E9}"/>
              </a:ext>
            </a:extLst>
          </p:cNvPr>
          <p:cNvSpPr>
            <a:spLocks noGrp="1"/>
          </p:cNvSpPr>
          <p:nvPr>
            <p:ph idx="4294967295"/>
          </p:nvPr>
        </p:nvSpPr>
        <p:spPr>
          <a:xfrm>
            <a:off x="838200" y="1261265"/>
            <a:ext cx="10515600" cy="4919401"/>
          </a:xfrm>
          <a:prstGeom prst="rect">
            <a:avLst/>
          </a:prstGeom>
        </p:spPr>
        <p:txBody>
          <a:bodyPr>
            <a:noAutofit/>
          </a:bodyPr>
          <a:lstStyle/>
          <a:p>
            <a:pPr marL="0" indent="0">
              <a:lnSpc>
                <a:spcPct val="100000"/>
              </a:lnSpc>
              <a:spcBef>
                <a:spcPts val="0"/>
              </a:spcBef>
              <a:buClr>
                <a:srgbClr val="0070C0"/>
              </a:buClr>
              <a:buNone/>
            </a:pPr>
            <a:r>
              <a:rPr lang="en-GB" sz="2000" dirty="0">
                <a:latin typeface="Open Sans" panose="020B0606030504020204" pitchFamily="34" charset="0"/>
                <a:ea typeface="Open Sans" panose="020B0606030504020204" pitchFamily="34" charset="0"/>
                <a:cs typeface="Open Sans" panose="020B0606030504020204" pitchFamily="34" charset="0"/>
              </a:rPr>
              <a:t>Bereavement, Other Losses, Anxieties, Low Mood, Stress-Trauma:</a:t>
            </a:r>
          </a:p>
          <a:p>
            <a:pPr>
              <a:lnSpc>
                <a:spcPct val="100000"/>
              </a:lnSpc>
              <a:spcBef>
                <a:spcPts val="0"/>
              </a:spcBef>
              <a:buClr>
                <a:srgbClr val="0070C0"/>
              </a:buCl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Help staff to support children and young people who have experienced stressful events or find returning to school or college stressful</a:t>
            </a:r>
          </a:p>
          <a:p>
            <a:pPr>
              <a:lnSpc>
                <a:spcPct val="100000"/>
              </a:lnSpc>
              <a:spcBef>
                <a:spcPts val="0"/>
              </a:spcBef>
              <a:buClr>
                <a:srgbClr val="0070C0"/>
              </a:buCl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To do so through easily understood psychological education</a:t>
            </a:r>
          </a:p>
          <a:p>
            <a:pPr marL="0" indent="0">
              <a:lnSpc>
                <a:spcPct val="100000"/>
              </a:lnSpc>
              <a:spcBef>
                <a:spcPts val="0"/>
              </a:spcBef>
              <a:buClr>
                <a:srgbClr val="0070C0"/>
              </a:buClr>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To use this psychological education to support the Whole School/College community, highlighting the central role of ‘social scaffolding’</a:t>
            </a:r>
          </a:p>
          <a:p>
            <a:pPr>
              <a:lnSpc>
                <a:spcPct val="100000"/>
              </a:lnSpc>
              <a:spcBef>
                <a:spcPts val="0"/>
              </a:spcBef>
              <a:buClr>
                <a:srgbClr val="0070C0"/>
              </a:buCl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To know when and how to signpost or refer those who may need more specialised support</a:t>
            </a:r>
          </a:p>
          <a:p>
            <a:pPr>
              <a:lnSpc>
                <a:spcPct val="100000"/>
              </a:lnSpc>
              <a:spcBef>
                <a:spcPts val="0"/>
              </a:spcBef>
              <a:buClr>
                <a:srgbClr val="0070C0"/>
              </a:buCl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Schools and colleges may need to offer support both directly and remotely (e.g. in the event of a further lockdown) – all the principles in these webinars apply in both contexts</a:t>
            </a:r>
          </a:p>
        </p:txBody>
      </p:sp>
      <p:grpSp>
        <p:nvGrpSpPr>
          <p:cNvPr id="4" name="Group 3">
            <a:extLst>
              <a:ext uri="{FF2B5EF4-FFF2-40B4-BE49-F238E27FC236}">
                <a16:creationId xmlns:a16="http://schemas.microsoft.com/office/drawing/2014/main" id="{E81272EF-ECA4-4D71-975A-E7E0A556E3DC}"/>
              </a:ext>
            </a:extLst>
          </p:cNvPr>
          <p:cNvGrpSpPr/>
          <p:nvPr/>
        </p:nvGrpSpPr>
        <p:grpSpPr>
          <a:xfrm>
            <a:off x="0" y="-19"/>
            <a:ext cx="12192000" cy="839972"/>
            <a:chOff x="0" y="-19"/>
            <a:chExt cx="12192000" cy="839972"/>
          </a:xfrm>
        </p:grpSpPr>
        <p:sp>
          <p:nvSpPr>
            <p:cNvPr id="5" name="Rectangle 4">
              <a:extLst>
                <a:ext uri="{FF2B5EF4-FFF2-40B4-BE49-F238E27FC236}">
                  <a16:creationId xmlns:a16="http://schemas.microsoft.com/office/drawing/2014/main" id="{C24899BF-9FF7-45A5-A5C8-7467E663FD0E}"/>
                </a:ext>
              </a:extLst>
            </p:cNvPr>
            <p:cNvSpPr/>
            <p:nvPr/>
          </p:nvSpPr>
          <p:spPr>
            <a:xfrm>
              <a:off x="0" y="-19"/>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D8FE51FB-84FA-4029-928F-A5028A1C66C0}"/>
                </a:ext>
              </a:extLst>
            </p:cNvPr>
            <p:cNvSpPr txBox="1"/>
            <p:nvPr/>
          </p:nvSpPr>
          <p:spPr>
            <a:xfrm>
              <a:off x="1294411" y="189134"/>
              <a:ext cx="9158633"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Webinar 2 Key Learning Objectives: Supporting Recovery</a:t>
              </a:r>
            </a:p>
          </p:txBody>
        </p:sp>
      </p:grpSp>
      <p:sp>
        <p:nvSpPr>
          <p:cNvPr id="2" name="TextBox 1">
            <a:extLst>
              <a:ext uri="{FF2B5EF4-FFF2-40B4-BE49-F238E27FC236}">
                <a16:creationId xmlns:a16="http://schemas.microsoft.com/office/drawing/2014/main" id="{6424E0F9-CCFB-4D7E-86D8-A175192BDECD}"/>
              </a:ext>
            </a:extLst>
          </p:cNvPr>
          <p:cNvSpPr txBox="1"/>
          <p:nvPr/>
        </p:nvSpPr>
        <p:spPr>
          <a:xfrm>
            <a:off x="9875520" y="6527233"/>
            <a:ext cx="2316480" cy="307777"/>
          </a:xfrm>
          <a:prstGeom prst="rect">
            <a:avLst/>
          </a:prstGeom>
          <a:noFill/>
        </p:spPr>
        <p:txBody>
          <a:bodyPr wrap="square" rtlCol="0">
            <a:spAutoFit/>
          </a:bodyPr>
          <a:lstStyle/>
          <a:p>
            <a:pPr algn="r"/>
            <a:r>
              <a:rPr lang="en-US" sz="1400" i="1" dirty="0">
                <a:latin typeface="Open Sans" panose="020B0606030504020204" pitchFamily="34" charset="0"/>
                <a:ea typeface="Open Sans" panose="020B0606030504020204" pitchFamily="34" charset="0"/>
                <a:cs typeface="Open Sans" panose="020B0606030504020204" pitchFamily="34" charset="0"/>
              </a:rPr>
              <a:t>(PHE and CYPMHC 2015)</a:t>
            </a:r>
          </a:p>
        </p:txBody>
      </p:sp>
      <p:pic>
        <p:nvPicPr>
          <p:cNvPr id="8" name="Graphic 23" descr="Users">
            <a:extLst>
              <a:ext uri="{FF2B5EF4-FFF2-40B4-BE49-F238E27FC236}">
                <a16:creationId xmlns:a16="http://schemas.microsoft.com/office/drawing/2014/main" id="{90562111-26F4-4EB5-BEF9-A81BCC3C90C0}"/>
              </a:ext>
            </a:extLst>
          </p:cNvPr>
          <p:cNvPicPr/>
          <p:nvPr/>
        </p:nvPicPr>
        <p:blipFill>
          <a:blip r:embed="rId3">
            <a:extLst>
              <a:ext uri="{96DAC541-7B7A-43D3-8B79-37D633B846F1}">
                <asvg:svgBlip xmlns:asvg="http://schemas.microsoft.com/office/drawing/2016/SVG/main" r:embed="rId4"/>
              </a:ext>
            </a:extLst>
          </a:blip>
          <a:stretch>
            <a:fillRect/>
          </a:stretch>
        </p:blipFill>
        <p:spPr>
          <a:xfrm>
            <a:off x="9980930" y="677334"/>
            <a:ext cx="1372870" cy="1276985"/>
          </a:xfrm>
          <a:prstGeom prst="rect">
            <a:avLst/>
          </a:prstGeom>
        </p:spPr>
      </p:pic>
    </p:spTree>
    <p:extLst>
      <p:ext uri="{BB962C8B-B14F-4D97-AF65-F5344CB8AC3E}">
        <p14:creationId xmlns:p14="http://schemas.microsoft.com/office/powerpoint/2010/main" val="90210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E5EF0ABB0A0F4D840DA41DF1B31BEF" ma:contentTypeVersion="13" ma:contentTypeDescription="Create a new document." ma:contentTypeScope="" ma:versionID="dfbd31c37b960046860a2424e6be40da">
  <xsd:schema xmlns:xsd="http://www.w3.org/2001/XMLSchema" xmlns:xs="http://www.w3.org/2001/XMLSchema" xmlns:p="http://schemas.microsoft.com/office/2006/metadata/properties" xmlns:ns3="e5ec15dd-3f3f-4d98-a424-c60cf42cddca" xmlns:ns4="b6c14062-1e63-4bf8-a9ac-3ef138b23663" targetNamespace="http://schemas.microsoft.com/office/2006/metadata/properties" ma:root="true" ma:fieldsID="c61c36c2bf50a3b1d4951d569bb17e5c" ns3:_="" ns4:_="">
    <xsd:import namespace="e5ec15dd-3f3f-4d98-a424-c60cf42cddca"/>
    <xsd:import namespace="b6c14062-1e63-4bf8-a9ac-3ef138b2366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c15dd-3f3f-4d98-a424-c60cf42cdd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c14062-1e63-4bf8-a9ac-3ef138b2366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CDCC96-4363-4DDB-A9FD-52B335F710FB}">
  <ds:schemaRefs>
    <ds:schemaRef ds:uri="e5ec15dd-3f3f-4d98-a424-c60cf42cddca"/>
    <ds:schemaRef ds:uri="http://purl.org/dc/dcmitype/"/>
    <ds:schemaRef ds:uri="http://schemas.microsoft.com/office/infopath/2007/PartnerControls"/>
    <ds:schemaRef ds:uri="http://purl.org/dc/terms/"/>
    <ds:schemaRef ds:uri="b6c14062-1e63-4bf8-a9ac-3ef138b23663"/>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286AA68A-CAB2-448C-81A6-138750F177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ec15dd-3f3f-4d98-a424-c60cf42cddca"/>
    <ds:schemaRef ds:uri="b6c14062-1e63-4bf8-a9ac-3ef138b236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D0107D-CD91-4E86-90E3-3C43ADA863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11103</TotalTime>
  <Words>21611</Words>
  <Application>Microsoft Office PowerPoint</Application>
  <PresentationFormat>Widescreen</PresentationFormat>
  <Paragraphs>1889</Paragraphs>
  <Slides>82</Slides>
  <Notes>82</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82</vt:i4>
      </vt:variant>
    </vt:vector>
  </HeadingPairs>
  <TitlesOfParts>
    <vt:vector size="96" baseType="lpstr">
      <vt:lpstr>Arial</vt:lpstr>
      <vt:lpstr>Calibri</vt:lpstr>
      <vt:lpstr>Calibri Light</vt:lpstr>
      <vt:lpstr>Courier New</vt:lpstr>
      <vt:lpstr>Frutiger LT W01_65 Bold1475746</vt:lpstr>
      <vt:lpstr>Open Sans</vt:lpstr>
      <vt:lpstr>Open Sans Light</vt:lpstr>
      <vt:lpstr>Open Sans SemiBold</vt:lpstr>
      <vt:lpstr>Segoe UI</vt:lpstr>
      <vt:lpstr>Symbol</vt:lpstr>
      <vt:lpstr>Verdana</vt:lpstr>
      <vt:lpstr>Office Theme</vt:lpstr>
      <vt:lpstr>1_Office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Brian Jacobs</dc:creator>
  <cp:keywords/>
  <dc:description/>
  <cp:lastModifiedBy>Rina Bajaj</cp:lastModifiedBy>
  <cp:revision>729</cp:revision>
  <dcterms:created xsi:type="dcterms:W3CDTF">2020-08-07T07:54:38Z</dcterms:created>
  <dcterms:modified xsi:type="dcterms:W3CDTF">2020-09-13T19:43:05Z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238a98-5de3-4afa-b492-e6339810853c_Enabled">
    <vt:lpwstr>True</vt:lpwstr>
  </property>
  <property fmtid="{D5CDD505-2E9C-101B-9397-08002B2CF9AE}" pid="3" name="MSIP_Label_bd238a98-5de3-4afa-b492-e6339810853c_SiteId">
    <vt:lpwstr>75aac48a-29ab-4230-adac-69d3e7ed3e77</vt:lpwstr>
  </property>
  <property fmtid="{D5CDD505-2E9C-101B-9397-08002B2CF9AE}" pid="4" name="MSIP_Label_bd238a98-5de3-4afa-b492-e6339810853c_Owner">
    <vt:lpwstr>Isadora.Abrahamson@rcpsych.ac.uk</vt:lpwstr>
  </property>
  <property fmtid="{D5CDD505-2E9C-101B-9397-08002B2CF9AE}" pid="5" name="MSIP_Label_bd238a98-5de3-4afa-b492-e6339810853c_SetDate">
    <vt:lpwstr>2020-08-12T08:06:58.6906886Z</vt:lpwstr>
  </property>
  <property fmtid="{D5CDD505-2E9C-101B-9397-08002B2CF9AE}" pid="6" name="MSIP_Label_bd238a98-5de3-4afa-b492-e6339810853c_Name">
    <vt:lpwstr>General</vt:lpwstr>
  </property>
  <property fmtid="{D5CDD505-2E9C-101B-9397-08002B2CF9AE}" pid="7" name="MSIP_Label_bd238a98-5de3-4afa-b492-e6339810853c_Application">
    <vt:lpwstr>Microsoft Azure Information Protection</vt:lpwstr>
  </property>
  <property fmtid="{D5CDD505-2E9C-101B-9397-08002B2CF9AE}" pid="8" name="MSIP_Label_bd238a98-5de3-4afa-b492-e6339810853c_ActionId">
    <vt:lpwstr>7771ee71-a4d5-409a-9001-fb7dd8e00339</vt:lpwstr>
  </property>
  <property fmtid="{D5CDD505-2E9C-101B-9397-08002B2CF9AE}" pid="9" name="MSIP_Label_bd238a98-5de3-4afa-b492-e6339810853c_Extended_MSFT_Method">
    <vt:lpwstr>Automatic</vt:lpwstr>
  </property>
  <property fmtid="{D5CDD505-2E9C-101B-9397-08002B2CF9AE}" pid="10" name="Sensitivity">
    <vt:lpwstr>General</vt:lpwstr>
  </property>
  <property fmtid="{D5CDD505-2E9C-101B-9397-08002B2CF9AE}" pid="11" name="ContentTypeId">
    <vt:lpwstr>0x0101002FE5EF0ABB0A0F4D840DA41DF1B31BEF</vt:lpwstr>
  </property>
  <property fmtid="{D5CDD505-2E9C-101B-9397-08002B2CF9AE}" pid="12" name="_dlc_DocIdItemGuid">
    <vt:lpwstr>3aaa2af5-2ab6-4fb5-8130-12902caf498f</vt:lpwstr>
  </property>
</Properties>
</file>