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503" r:id="rId5"/>
    <p:sldId id="280" r:id="rId6"/>
    <p:sldId id="1308" r:id="rId7"/>
    <p:sldId id="1307" r:id="rId8"/>
    <p:sldId id="265" r:id="rId9"/>
    <p:sldId id="268" r:id="rId10"/>
    <p:sldId id="279" r:id="rId11"/>
    <p:sldId id="275" r:id="rId12"/>
    <p:sldId id="276" r:id="rId13"/>
    <p:sldId id="267" r:id="rId14"/>
    <p:sldId id="269" r:id="rId15"/>
    <p:sldId id="260" r:id="rId16"/>
    <p:sldId id="28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91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3FD943-B223-4910-ACAA-DF91317308D1}" v="5" dt="2020-11-30T11:38:03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gh Watson" userId="aca631f0-0376-4816-bbf9-1097e429e7e2" providerId="ADAL" clId="{7D3FD943-B223-4910-ACAA-DF91317308D1}"/>
    <pc:docChg chg="custSel addSld delSld modSld">
      <pc:chgData name="Hugh Watson" userId="aca631f0-0376-4816-bbf9-1097e429e7e2" providerId="ADAL" clId="{7D3FD943-B223-4910-ACAA-DF91317308D1}" dt="2020-11-30T11:38:07.971" v="14" actId="2696"/>
      <pc:docMkLst>
        <pc:docMk/>
      </pc:docMkLst>
      <pc:sldChg chg="addSp delSp modSp">
        <pc:chgData name="Hugh Watson" userId="aca631f0-0376-4816-bbf9-1097e429e7e2" providerId="ADAL" clId="{7D3FD943-B223-4910-ACAA-DF91317308D1}" dt="2020-11-30T11:38:03.858" v="11"/>
        <pc:sldMkLst>
          <pc:docMk/>
          <pc:sldMk cId="934392524" sldId="280"/>
        </pc:sldMkLst>
        <pc:spChg chg="del">
          <ac:chgData name="Hugh Watson" userId="aca631f0-0376-4816-bbf9-1097e429e7e2" providerId="ADAL" clId="{7D3FD943-B223-4910-ACAA-DF91317308D1}" dt="2020-11-30T11:37:17.466" v="2" actId="478"/>
          <ac:spMkLst>
            <pc:docMk/>
            <pc:sldMk cId="934392524" sldId="280"/>
            <ac:spMk id="2" creationId="{91460544-3C25-4A1E-A7AC-EEBFF8C480A9}"/>
          </ac:spMkLst>
        </pc:spChg>
        <pc:spChg chg="add del mod">
          <ac:chgData name="Hugh Watson" userId="aca631f0-0376-4816-bbf9-1097e429e7e2" providerId="ADAL" clId="{7D3FD943-B223-4910-ACAA-DF91317308D1}" dt="2020-11-30T11:37:21.672" v="3" actId="478"/>
          <ac:spMkLst>
            <pc:docMk/>
            <pc:sldMk cId="934392524" sldId="280"/>
            <ac:spMk id="4" creationId="{64961202-D016-42D1-AC73-A43A504DF784}"/>
          </ac:spMkLst>
        </pc:spChg>
        <pc:spChg chg="topLvl">
          <ac:chgData name="Hugh Watson" userId="aca631f0-0376-4816-bbf9-1097e429e7e2" providerId="ADAL" clId="{7D3FD943-B223-4910-ACAA-DF91317308D1}" dt="2020-11-30T11:38:01.114" v="9" actId="478"/>
          <ac:spMkLst>
            <pc:docMk/>
            <pc:sldMk cId="934392524" sldId="280"/>
            <ac:spMk id="8" creationId="{4AC103B4-146F-4D52-9F19-59C6C0F66DA1}"/>
          </ac:spMkLst>
        </pc:spChg>
        <pc:spChg chg="del mod topLvl">
          <ac:chgData name="Hugh Watson" userId="aca631f0-0376-4816-bbf9-1097e429e7e2" providerId="ADAL" clId="{7D3FD943-B223-4910-ACAA-DF91317308D1}" dt="2020-11-30T11:38:01.114" v="9" actId="478"/>
          <ac:spMkLst>
            <pc:docMk/>
            <pc:sldMk cId="934392524" sldId="280"/>
            <ac:spMk id="9" creationId="{AB8CEBCE-39D7-450C-900C-89911BFA166F}"/>
          </ac:spMkLst>
        </pc:spChg>
        <pc:spChg chg="add del">
          <ac:chgData name="Hugh Watson" userId="aca631f0-0376-4816-bbf9-1097e429e7e2" providerId="ADAL" clId="{7D3FD943-B223-4910-ACAA-DF91317308D1}" dt="2020-11-30T11:38:02.816" v="10" actId="478"/>
          <ac:spMkLst>
            <pc:docMk/>
            <pc:sldMk cId="934392524" sldId="280"/>
            <ac:spMk id="11" creationId="{CD730D4F-F3FC-4024-BB88-4AE052A73C63}"/>
          </ac:spMkLst>
        </pc:spChg>
        <pc:spChg chg="add">
          <ac:chgData name="Hugh Watson" userId="aca631f0-0376-4816-bbf9-1097e429e7e2" providerId="ADAL" clId="{7D3FD943-B223-4910-ACAA-DF91317308D1}" dt="2020-11-30T11:38:03.858" v="11"/>
          <ac:spMkLst>
            <pc:docMk/>
            <pc:sldMk cId="934392524" sldId="280"/>
            <ac:spMk id="15" creationId="{61D9CCA6-3CE1-4DFE-81D6-B980CE813CF2}"/>
          </ac:spMkLst>
        </pc:spChg>
        <pc:grpChg chg="add del">
          <ac:chgData name="Hugh Watson" userId="aca631f0-0376-4816-bbf9-1097e429e7e2" providerId="ADAL" clId="{7D3FD943-B223-4910-ACAA-DF91317308D1}" dt="2020-11-30T11:38:01.114" v="9" actId="478"/>
          <ac:grpSpMkLst>
            <pc:docMk/>
            <pc:sldMk cId="934392524" sldId="280"/>
            <ac:grpSpMk id="7" creationId="{63ECB9DD-CA77-4CEB-BD28-8FC3D68E1FBF}"/>
          </ac:grpSpMkLst>
        </pc:grpChg>
        <pc:grpChg chg="add">
          <ac:chgData name="Hugh Watson" userId="aca631f0-0376-4816-bbf9-1097e429e7e2" providerId="ADAL" clId="{7D3FD943-B223-4910-ACAA-DF91317308D1}" dt="2020-11-30T11:38:03.858" v="11"/>
          <ac:grpSpMkLst>
            <pc:docMk/>
            <pc:sldMk cId="934392524" sldId="280"/>
            <ac:grpSpMk id="12" creationId="{A4FFE624-767A-472E-A05E-1A9C3814CB83}"/>
          </ac:grpSpMkLst>
        </pc:grpChg>
        <pc:picChg chg="del">
          <ac:chgData name="Hugh Watson" userId="aca631f0-0376-4816-bbf9-1097e429e7e2" providerId="ADAL" clId="{7D3FD943-B223-4910-ACAA-DF91317308D1}" dt="2020-11-30T11:37:24.469" v="5" actId="478"/>
          <ac:picMkLst>
            <pc:docMk/>
            <pc:sldMk cId="934392524" sldId="280"/>
            <ac:picMk id="5" creationId="{16DED494-9994-4C7A-A92D-D489155E179B}"/>
          </ac:picMkLst>
        </pc:picChg>
        <pc:picChg chg="del">
          <ac:chgData name="Hugh Watson" userId="aca631f0-0376-4816-bbf9-1097e429e7e2" providerId="ADAL" clId="{7D3FD943-B223-4910-ACAA-DF91317308D1}" dt="2020-11-30T11:37:22.727" v="4" actId="478"/>
          <ac:picMkLst>
            <pc:docMk/>
            <pc:sldMk cId="934392524" sldId="280"/>
            <ac:picMk id="10" creationId="{00000000-0000-0000-0000-000000000000}"/>
          </ac:picMkLst>
        </pc:picChg>
      </pc:sldChg>
      <pc:sldChg chg="add">
        <pc:chgData name="Hugh Watson" userId="aca631f0-0376-4816-bbf9-1097e429e7e2" providerId="ADAL" clId="{7D3FD943-B223-4910-ACAA-DF91317308D1}" dt="2020-11-30T11:36:39.112" v="0"/>
        <pc:sldMkLst>
          <pc:docMk/>
          <pc:sldMk cId="2765262336" sldId="503"/>
        </pc:sldMkLst>
      </pc:sldChg>
      <pc:sldChg chg="add del">
        <pc:chgData name="Hugh Watson" userId="aca631f0-0376-4816-bbf9-1097e429e7e2" providerId="ADAL" clId="{7D3FD943-B223-4910-ACAA-DF91317308D1}" dt="2020-11-30T11:38:06.860" v="12" actId="2696"/>
        <pc:sldMkLst>
          <pc:docMk/>
          <pc:sldMk cId="2614169009" sldId="1279"/>
        </pc:sldMkLst>
      </pc:sldChg>
      <pc:sldChg chg="add del">
        <pc:chgData name="Hugh Watson" userId="aca631f0-0376-4816-bbf9-1097e429e7e2" providerId="ADAL" clId="{7D3FD943-B223-4910-ACAA-DF91317308D1}" dt="2020-11-30T11:38:07.970" v="13" actId="2696"/>
        <pc:sldMkLst>
          <pc:docMk/>
          <pc:sldMk cId="3663542333" sldId="1306"/>
        </pc:sldMkLst>
      </pc:sldChg>
      <pc:sldChg chg="add">
        <pc:chgData name="Hugh Watson" userId="aca631f0-0376-4816-bbf9-1097e429e7e2" providerId="ADAL" clId="{7D3FD943-B223-4910-ACAA-DF91317308D1}" dt="2020-11-30T11:37:07.040" v="1"/>
        <pc:sldMkLst>
          <pc:docMk/>
          <pc:sldMk cId="2701158385" sldId="1307"/>
        </pc:sldMkLst>
      </pc:sldChg>
      <pc:sldChg chg="add">
        <pc:chgData name="Hugh Watson" userId="aca631f0-0376-4816-bbf9-1097e429e7e2" providerId="ADAL" clId="{7D3FD943-B223-4910-ACAA-DF91317308D1}" dt="2020-11-30T11:37:48.749" v="7"/>
        <pc:sldMkLst>
          <pc:docMk/>
          <pc:sldMk cId="2758563901" sldId="1308"/>
        </pc:sldMkLst>
      </pc:sldChg>
      <pc:sldMasterChg chg="delSldLayout">
        <pc:chgData name="Hugh Watson" userId="aca631f0-0376-4816-bbf9-1097e429e7e2" providerId="ADAL" clId="{7D3FD943-B223-4910-ACAA-DF91317308D1}" dt="2020-11-30T11:38:07.971" v="14" actId="2696"/>
        <pc:sldMasterMkLst>
          <pc:docMk/>
          <pc:sldMasterMk cId="1110843003" sldId="2147483660"/>
        </pc:sldMasterMkLst>
        <pc:sldLayoutChg chg="del">
          <pc:chgData name="Hugh Watson" userId="aca631f0-0376-4816-bbf9-1097e429e7e2" providerId="ADAL" clId="{7D3FD943-B223-4910-ACAA-DF91317308D1}" dt="2020-11-30T11:38:07.971" v="14" actId="2696"/>
          <pc:sldLayoutMkLst>
            <pc:docMk/>
            <pc:sldMasterMk cId="1110843003" sldId="2147483660"/>
            <pc:sldLayoutMk cId="1112111478" sldId="214748367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C85E5-D22B-483B-A32B-96D02EF2970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A2180-DFE6-4405-9825-D80246F5C1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25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4E8B6-0788-EB4D-B540-A34B2EB4DF0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217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F5008-E276-4EC5-B97B-9CDB33D74E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9311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F5008-E276-4EC5-B97B-9CDB33D74E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0638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algn="l" rtl="0"/>
            <a:r>
              <a:rPr lang="en-GB" sz="1200" b="0" i="0" u="none" strike="noStrike" baseline="0" dirty="0">
                <a:latin typeface="Street Corner" panose="02000400000000000000" pitchFamily="2" charset="0"/>
              </a:rPr>
              <a:t>C</a:t>
            </a:r>
          </a:p>
          <a:p>
            <a:pPr marR="0" algn="l" rtl="0"/>
            <a:endParaRPr lang="en-GB" sz="1200" b="0" i="0" u="none" strike="noStrike" baseline="0" dirty="0">
              <a:solidFill>
                <a:srgbClr val="7030A0"/>
              </a:solidFill>
              <a:latin typeface="Street Corner" panose="02000400000000000000" pitchFamily="2" charset="0"/>
            </a:endParaRPr>
          </a:p>
          <a:p>
            <a:pPr marR="0" algn="l" rtl="0"/>
            <a:endParaRPr lang="en-GB" sz="1200" b="0" i="0" u="none" strike="noStrike" baseline="0" dirty="0">
              <a:latin typeface="Street Corner" panose="02000400000000000000" pitchFamily="2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F5008-E276-4EC5-B97B-9CDB33D74E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5858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F5008-E276-4EC5-B97B-9CDB33D74E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3216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F5008-E276-4EC5-B97B-9CDB33D74E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9729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F5008-E276-4EC5-B97B-9CDB33D74E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1899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F5008-E276-4EC5-B97B-9CDB33D74E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9185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F5008-E276-4EC5-B97B-9CDB33D74E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2942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F5008-E276-4EC5-B97B-9CDB33D74E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500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F5008-E276-4EC5-B97B-9CDB33D74E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4179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F5008-E276-4EC5-B97B-9CDB33D74E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6345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0AFC3-3304-46CE-B278-9E3E37F8D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002E6C-BFC3-43AB-AE10-BB5B5F0BC1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2F115-BC59-440F-A4B9-A5570781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DE69-0228-4348-AC1A-08C4302DD71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D9D37-65DF-4918-930B-B8301538D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F4F43-C646-42B7-A7C4-E9E1F3D9E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979-E18A-4396-9A60-038587EBE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01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F226C-61E4-4291-9D89-0C23C1A8F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8EC660-5BD9-4F79-A998-54C377CBC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87DC7-4665-4BAD-8325-5ABE5C0E9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DE69-0228-4348-AC1A-08C4302DD71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49CBA-DD31-426D-9FBE-C3D2B371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A6EEB-6F09-40A1-BD1D-CECE4FC2C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979-E18A-4396-9A60-038587EBE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68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3BB11C-73B4-4540-8074-F279A63C9B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06DBF8-B8D1-4A23-8BF8-4885616BE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0F453-1A2C-433C-AF35-9D5829373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DE69-0228-4348-AC1A-08C4302DD71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BF1AF-2729-409D-A6EE-D7200467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B0957-9BAD-45C2-9208-237625759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979-E18A-4396-9A60-038587EBE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450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135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B16B5-D657-48D4-8634-B7F1AEF5D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57523-A5FF-4FEC-8DED-E477641DB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C3BCD-6AF0-4D2F-99A3-4E6016FAC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DE69-0228-4348-AC1A-08C4302DD71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AB453-3253-43DE-840E-D0F1FA25D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F15CF-D366-450A-8E86-981921B9F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979-E18A-4396-9A60-038587EBE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26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D3BEA-32C1-4E20-81D6-524C6B33F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6C7CE-4D48-4616-92F4-CD5BD9A02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FF1B6-A003-4ABC-8896-4504B60B2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DE69-0228-4348-AC1A-08C4302DD71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CFBF8-1631-462D-90A3-990C77B86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55AFE-D1BB-4DE0-BBDF-7E08F2E73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979-E18A-4396-9A60-038587EBE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92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EC6A9-2656-43C6-B5EE-EEBA2E499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1AA41-691B-4716-BA04-495E5FE97C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7D5228-C6DF-410D-9C20-AD71473FF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B42A8E-FE92-431E-8981-6569028C0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DE69-0228-4348-AC1A-08C4302DD71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10D38A-A407-48BB-B2F1-FE1DD9BA4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0C4F6-0FBF-45A4-A3B5-05350511D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979-E18A-4396-9A60-038587EBE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95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EAE3-9124-40A4-A956-07599BCDF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ABD404-DC0D-42F0-96E3-5A14A7DAB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F77C2-C84F-4CCE-A0C7-FC29B4E24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409818-12B8-44A6-AC50-DA7DFFD81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389B64-0352-4162-A411-935C0C4983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156D3B-212A-4FC0-AC92-5D301044B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DE69-0228-4348-AC1A-08C4302DD71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7D7E66-FD00-49EC-AECC-188FAA828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5C6054-08C3-437D-AFBF-ACC2F605B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979-E18A-4396-9A60-038587EBE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2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BD0A9-237F-415E-942B-7FFFECCF9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78E226-984A-426F-B694-5731BFFB1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DE69-0228-4348-AC1A-08C4302DD71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C50CA8-C9B6-484A-8E4C-73971EE0C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A68C90-1A29-4CBF-9EEC-48DA2D18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979-E18A-4396-9A60-038587EBE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54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6B6AB6-AC6A-4530-9B26-20FFA58D9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DE69-0228-4348-AC1A-08C4302DD71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D501A5-5064-4B6B-B16E-A73EAC383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1D2C3-1B89-40EC-BB21-6F70A0986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979-E18A-4396-9A60-038587EBE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1617F-C077-4B78-A47F-45DA5A183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469E3-CC7A-4B95-BCB3-2167FE529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94CDE9-B389-4CF8-9C7F-813C56675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05057-25AF-417B-8DC3-2B803ED68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DE69-0228-4348-AC1A-08C4302DD71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D4EDA-3B98-40F3-B5CC-6F8B9B2ED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95D1B-4357-466D-97C9-2122FFF8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979-E18A-4396-9A60-038587EBE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824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C44D7-C88D-466C-876C-7581BC077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3C1526-2375-4C62-92A8-F55A5457E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603C59-1992-4B4A-A876-71389D3E0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D1925-75DB-46C1-8FF8-9C23A308D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DE69-0228-4348-AC1A-08C4302DD71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70F2-1D0B-47B0-988C-A8AAEB74B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78BF71-EE06-41B4-AB7F-ECA321519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979-E18A-4396-9A60-038587EBE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13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7A9390-AE43-4808-9CC3-1A7BB2444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8A9D0-DCDA-4A0B-8302-126888E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44F02-3226-4B35-A329-4A54B8767B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DDE69-0228-4348-AC1A-08C4302DD71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8A7D0-18F1-4114-B4BC-FA2B93F81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E3A81-A1F7-4DCE-ACAF-AF72F67D6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FE979-E18A-4396-9A60-038587EBE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84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6EC7C2C-1C54-4B84-98BC-855DEF508FD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99E227C-E89C-4228-B850-A4F79F2EF1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6F46AB1-AB65-41D8-9E86-EE443920253B}"/>
                </a:ext>
              </a:extLst>
            </p:cNvPr>
            <p:cNvSpPr/>
            <p:nvPr/>
          </p:nvSpPr>
          <p:spPr>
            <a:xfrm>
              <a:off x="925032" y="1052623"/>
              <a:ext cx="9014098" cy="2690037"/>
            </a:xfrm>
            <a:prstGeom prst="rect">
              <a:avLst/>
            </a:prstGeom>
            <a:solidFill>
              <a:srgbClr val="407EC9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AA22FFB2-3BE5-4F6A-819F-F2DB01687C9E}"/>
              </a:ext>
            </a:extLst>
          </p:cNvPr>
          <p:cNvSpPr txBox="1"/>
          <p:nvPr/>
        </p:nvSpPr>
        <p:spPr>
          <a:xfrm>
            <a:off x="1138189" y="1490008"/>
            <a:ext cx="87015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C3DE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Vulnerable groups &amp; recognising warning signs</a:t>
            </a:r>
          </a:p>
          <a:p>
            <a:endParaRPr lang="en-GB" sz="2000" b="1" dirty="0">
              <a:solidFill>
                <a:srgbClr val="C3DE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000" dirty="0">
                <a:solidFill>
                  <a:srgbClr val="C3DE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Grania Usher, Senior Educational Psychologist</a:t>
            </a:r>
          </a:p>
          <a:p>
            <a:r>
              <a:rPr lang="en-GB" sz="2000" dirty="0">
                <a:solidFill>
                  <a:srgbClr val="C3DEFF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   &amp;</a:t>
            </a:r>
          </a:p>
          <a:p>
            <a:r>
              <a:rPr lang="en-GB" sz="2000" dirty="0" err="1">
                <a:solidFill>
                  <a:srgbClr val="C3DEFF"/>
                </a:solidFill>
                <a:latin typeface="Open Sans" panose="020B0606030504020204"/>
              </a:rPr>
              <a:t>Asal</a:t>
            </a:r>
            <a:r>
              <a:rPr lang="en-GB" sz="2000" dirty="0">
                <a:solidFill>
                  <a:srgbClr val="C3DEFF"/>
                </a:solidFill>
                <a:latin typeface="Open Sans" panose="020B0606030504020204"/>
              </a:rPr>
              <a:t> </a:t>
            </a:r>
            <a:r>
              <a:rPr lang="en-GB" sz="2000" dirty="0" err="1">
                <a:solidFill>
                  <a:srgbClr val="C3DEFF"/>
                </a:solidFill>
                <a:latin typeface="Open Sans" panose="020B0606030504020204"/>
              </a:rPr>
              <a:t>Shahverdi</a:t>
            </a:r>
            <a:r>
              <a:rPr lang="en-GB" sz="2000" dirty="0">
                <a:solidFill>
                  <a:srgbClr val="C3DEFF"/>
                </a:solidFill>
                <a:latin typeface="Open Sans" panose="020B0606030504020204"/>
              </a:rPr>
              <a:t> Moghaddam, Young Person Volunteer, Mind in Harrow</a:t>
            </a:r>
            <a:endParaRPr lang="en-GB" sz="2000" dirty="0">
              <a:solidFill>
                <a:srgbClr val="C3DEFF"/>
              </a:solidFill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262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99813-38E6-4708-8DDC-187499B33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KG Small Town Southern Girl" panose="02000505000000020004" pitchFamily="2" charset="0"/>
              </a:rPr>
              <a:t>Starting the conversation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933" y="-1126836"/>
            <a:ext cx="6858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745" y="1394691"/>
            <a:ext cx="6858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1" y="1394691"/>
            <a:ext cx="6858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C494152-92C5-4CA1-9C49-31CA9ABAD8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06" y="5451763"/>
            <a:ext cx="3276607" cy="76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3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34" t="31432" r="29052" b="31351"/>
          <a:stretch/>
        </p:blipFill>
        <p:spPr>
          <a:xfrm>
            <a:off x="511138" y="3947569"/>
            <a:ext cx="2340063" cy="202469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14" t="31596" r="21517" b="31071"/>
          <a:stretch/>
        </p:blipFill>
        <p:spPr>
          <a:xfrm>
            <a:off x="2955876" y="2870434"/>
            <a:ext cx="3462463" cy="23179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09" t="32026" r="26589" b="32843"/>
          <a:stretch/>
        </p:blipFill>
        <p:spPr>
          <a:xfrm>
            <a:off x="8603615" y="4140314"/>
            <a:ext cx="3093058" cy="240924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34" t="31432" r="29052" b="31351"/>
          <a:stretch/>
        </p:blipFill>
        <p:spPr>
          <a:xfrm>
            <a:off x="5215764" y="1173783"/>
            <a:ext cx="2949934" cy="255236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34" t="31432" r="29052" b="31351"/>
          <a:stretch/>
        </p:blipFill>
        <p:spPr>
          <a:xfrm>
            <a:off x="5189664" y="3966329"/>
            <a:ext cx="3855059" cy="303850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81" t="36295" r="27470" b="24864"/>
          <a:stretch/>
        </p:blipFill>
        <p:spPr>
          <a:xfrm>
            <a:off x="462412" y="1205732"/>
            <a:ext cx="4133827" cy="35327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14" t="31596" r="21517" b="31071"/>
          <a:stretch/>
        </p:blipFill>
        <p:spPr>
          <a:xfrm>
            <a:off x="6975537" y="2781234"/>
            <a:ext cx="3026244" cy="20258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262460-1162-448A-8C21-83BB26FA1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3377"/>
                </a:solidFill>
                <a:latin typeface="KG Small Town Southern Girl" panose="02000505000000020004" pitchFamily="2" charset="0"/>
              </a:rPr>
              <a:t>Questions I wish people had asked me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58252" y="4782198"/>
            <a:ext cx="219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+mn-ea"/>
                <a:cs typeface="+mn-cs"/>
              </a:rPr>
              <a:t>Is there anything you want to talk about?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64" t="32444" r="27498" b="31266"/>
          <a:stretch/>
        </p:blipFill>
        <p:spPr>
          <a:xfrm>
            <a:off x="2432685" y="4935677"/>
            <a:ext cx="2293494" cy="186458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41675" y="3340284"/>
            <a:ext cx="1584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+mn-ea"/>
                <a:cs typeface="+mn-cs"/>
              </a:rPr>
              <a:t>What can I do to help?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34919" y="4421607"/>
            <a:ext cx="22048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+mn-ea"/>
                <a:cs typeface="+mn-cs"/>
              </a:rPr>
              <a:t>How are you coping since *insert event*?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81" t="36295" r="27470" b="24864"/>
          <a:stretch/>
        </p:blipFill>
        <p:spPr>
          <a:xfrm>
            <a:off x="8078796" y="888873"/>
            <a:ext cx="4133827" cy="353273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698321" y="1640040"/>
            <a:ext cx="31330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+mn-ea"/>
                <a:cs typeface="+mn-cs"/>
              </a:rPr>
              <a:t>It’s ok to want to keep things to ourselves, but did you want to tell me more about *insert topic*?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89856" y="1772663"/>
            <a:ext cx="26080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+mn-ea"/>
                <a:cs typeface="+mn-cs"/>
              </a:rPr>
              <a:t>You look sad/worried today. Do you want to have a chat about it/is there anything I can do to help?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4634990"/>
            <a:ext cx="21812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+mn-ea"/>
                <a:cs typeface="+mn-cs"/>
              </a:rPr>
              <a:t>You don’t seem your usual self today. Would you like to talk about anything?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19662" y="5318047"/>
            <a:ext cx="1575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+mn-ea"/>
                <a:cs typeface="+mn-cs"/>
              </a:rPr>
              <a:t>What makes you feel calm?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46012" y="1888490"/>
            <a:ext cx="21540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+mn-ea"/>
                <a:cs typeface="+mn-cs"/>
              </a:rPr>
              <a:t>How do you feel about things changing?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43007" y="3510001"/>
            <a:ext cx="1820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+mn-ea"/>
                <a:cs typeface="+mn-cs"/>
              </a:rPr>
              <a:t>What difficulties are you facing now?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60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227E5-0C3A-4EEE-AB4C-699D35F29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237" y="835810"/>
            <a:ext cx="10515600" cy="4351338"/>
          </a:xfrm>
        </p:spPr>
        <p:txBody>
          <a:bodyPr>
            <a:normAutofit fontScale="32500" lnSpcReduction="20000"/>
          </a:bodyPr>
          <a:lstStyle/>
          <a:p>
            <a:pPr marL="0" marR="0" indent="0" algn="l" rtl="0">
              <a:buNone/>
            </a:pPr>
            <a:r>
              <a:rPr lang="en-GB" sz="7200" b="1" i="0" u="none" strike="noStrike" baseline="0" dirty="0">
                <a:solidFill>
                  <a:srgbClr val="003377"/>
                </a:solidFill>
                <a:latin typeface="Street Corner" panose="02000400000000000000" pitchFamily="2" charset="0"/>
              </a:rPr>
              <a:t>A</a:t>
            </a:r>
            <a:r>
              <a:rPr lang="en-GB" sz="7200" b="0" i="0" u="none" strike="noStrike" baseline="0" dirty="0">
                <a:solidFill>
                  <a:srgbClr val="003377"/>
                </a:solidFill>
                <a:latin typeface="Street Corner" panose="02000400000000000000" pitchFamily="2" charset="0"/>
              </a:rPr>
              <a:t>sk twice </a:t>
            </a:r>
          </a:p>
          <a:p>
            <a:pPr marL="0" marR="0" indent="0" algn="l" rtl="0">
              <a:buNone/>
            </a:pPr>
            <a:endParaRPr lang="en-GB" sz="7200" b="0" i="0" u="none" strike="noStrike" baseline="0" dirty="0">
              <a:solidFill>
                <a:srgbClr val="003377"/>
              </a:solidFill>
              <a:latin typeface="Street Corner" panose="02000400000000000000" pitchFamily="2" charset="0"/>
            </a:endParaRPr>
          </a:p>
          <a:p>
            <a:pPr marL="0" marR="0" indent="0" algn="l" rtl="0">
              <a:buNone/>
            </a:pPr>
            <a:r>
              <a:rPr lang="en-GB" sz="7200" b="1" i="0" u="none" strike="noStrike" baseline="0" dirty="0">
                <a:solidFill>
                  <a:srgbClr val="003377"/>
                </a:solidFill>
                <a:latin typeface="Street Corner" panose="02000400000000000000" pitchFamily="2" charset="0"/>
              </a:rPr>
              <a:t>C</a:t>
            </a:r>
            <a:r>
              <a:rPr lang="en-GB" sz="7200" b="0" i="0" u="none" strike="noStrike" baseline="0" dirty="0">
                <a:solidFill>
                  <a:srgbClr val="003377"/>
                </a:solidFill>
                <a:latin typeface="Street Corner" panose="02000400000000000000" pitchFamily="2" charset="0"/>
              </a:rPr>
              <a:t>ommunicate and listen without judgement  </a:t>
            </a:r>
          </a:p>
          <a:p>
            <a:pPr marL="0" marR="0" indent="0" algn="l" rtl="0">
              <a:buNone/>
            </a:pPr>
            <a:endParaRPr lang="en-GB" sz="7200" b="0" i="0" u="none" strike="noStrike" baseline="0" dirty="0">
              <a:solidFill>
                <a:srgbClr val="003377"/>
              </a:solidFill>
              <a:latin typeface="Street Corner" panose="02000400000000000000" pitchFamily="2" charset="0"/>
            </a:endParaRPr>
          </a:p>
          <a:p>
            <a:pPr marL="0" marR="0" indent="0" algn="l" rtl="0">
              <a:buNone/>
            </a:pPr>
            <a:r>
              <a:rPr lang="en-GB" sz="7200" b="1" i="0" u="none" strike="noStrike" baseline="0" dirty="0">
                <a:solidFill>
                  <a:srgbClr val="003377"/>
                </a:solidFill>
                <a:latin typeface="Street Corner" panose="02000400000000000000" pitchFamily="2" charset="0"/>
              </a:rPr>
              <a:t>T</a:t>
            </a:r>
            <a:r>
              <a:rPr lang="en-GB" sz="7200" b="0" i="0" u="none" strike="noStrike" baseline="0" dirty="0">
                <a:solidFill>
                  <a:srgbClr val="003377"/>
                </a:solidFill>
                <a:latin typeface="Street Corner" panose="02000400000000000000" pitchFamily="2" charset="0"/>
              </a:rPr>
              <a:t>ell them you’re there for them, whether now or in the future</a:t>
            </a:r>
          </a:p>
          <a:p>
            <a:pPr marL="0" marR="0" indent="0" algn="l" rtl="0">
              <a:buNone/>
            </a:pPr>
            <a:endParaRPr lang="en-GB" sz="7200" b="0" i="0" u="none" strike="noStrike" baseline="0" dirty="0">
              <a:solidFill>
                <a:srgbClr val="003377"/>
              </a:solidFill>
              <a:latin typeface="Street Corner" panose="02000400000000000000" pitchFamily="2" charset="0"/>
            </a:endParaRPr>
          </a:p>
          <a:p>
            <a:pPr marL="0" marR="0" indent="0" algn="l" rtl="0">
              <a:buNone/>
            </a:pPr>
            <a:r>
              <a:rPr lang="en-GB" sz="7200" b="1" i="0" u="none" strike="noStrike" baseline="0" dirty="0">
                <a:solidFill>
                  <a:srgbClr val="003377"/>
                </a:solidFill>
                <a:latin typeface="Street Corner" panose="02000400000000000000" pitchFamily="2" charset="0"/>
              </a:rPr>
              <a:t>I</a:t>
            </a:r>
            <a:r>
              <a:rPr lang="en-GB" sz="7200" b="0" i="0" u="none" strike="noStrike" baseline="0" dirty="0">
                <a:solidFill>
                  <a:srgbClr val="003377"/>
                </a:solidFill>
                <a:latin typeface="Street Corner" panose="02000400000000000000" pitchFamily="2" charset="0"/>
              </a:rPr>
              <a:t>nform and give support but don’t problem-solve</a:t>
            </a:r>
          </a:p>
          <a:p>
            <a:pPr marL="0" marR="0" indent="0" algn="l" rtl="0">
              <a:buNone/>
            </a:pPr>
            <a:endParaRPr lang="en-GB" sz="7200" b="0" i="0" u="none" strike="noStrike" baseline="0" dirty="0">
              <a:solidFill>
                <a:srgbClr val="003377"/>
              </a:solidFill>
              <a:latin typeface="Street Corner" panose="02000400000000000000" pitchFamily="2" charset="0"/>
            </a:endParaRPr>
          </a:p>
          <a:p>
            <a:pPr marL="0" marR="0" indent="0" algn="l" rtl="0">
              <a:buNone/>
            </a:pPr>
            <a:r>
              <a:rPr lang="en-GB" sz="7200" b="1" i="0" u="none" strike="noStrike" baseline="0" dirty="0">
                <a:solidFill>
                  <a:srgbClr val="003377"/>
                </a:solidFill>
                <a:latin typeface="Street Corner" panose="02000400000000000000" pitchFamily="2" charset="0"/>
              </a:rPr>
              <a:t>V</a:t>
            </a:r>
            <a:r>
              <a:rPr lang="en-GB" sz="7200" b="0" i="0" u="none" strike="noStrike" baseline="0" dirty="0">
                <a:solidFill>
                  <a:srgbClr val="003377"/>
                </a:solidFill>
                <a:latin typeface="Street Corner" panose="02000400000000000000" pitchFamily="2" charset="0"/>
              </a:rPr>
              <a:t>erify next steps </a:t>
            </a:r>
          </a:p>
          <a:p>
            <a:pPr marL="0" marR="0" indent="0" algn="l" rtl="0">
              <a:buNone/>
            </a:pPr>
            <a:endParaRPr lang="en-GB" sz="7200" b="0" i="0" u="none" strike="noStrike" baseline="0" dirty="0">
              <a:solidFill>
                <a:srgbClr val="003377"/>
              </a:solidFill>
              <a:latin typeface="Street Corner" panose="02000400000000000000" pitchFamily="2" charset="0"/>
            </a:endParaRPr>
          </a:p>
          <a:p>
            <a:pPr marL="0" marR="0" indent="0" algn="l" rtl="0">
              <a:buNone/>
            </a:pPr>
            <a:r>
              <a:rPr lang="en-GB" sz="7200" b="1" i="0" u="none" strike="noStrike" baseline="0" dirty="0">
                <a:solidFill>
                  <a:srgbClr val="003377"/>
                </a:solidFill>
                <a:latin typeface="Street Corner" panose="02000400000000000000" pitchFamily="2" charset="0"/>
              </a:rPr>
              <a:t>E</a:t>
            </a:r>
            <a:r>
              <a:rPr lang="en-GB" sz="7200" b="0" i="0" u="none" strike="noStrike" baseline="0" dirty="0">
                <a:solidFill>
                  <a:srgbClr val="003377"/>
                </a:solidFill>
                <a:latin typeface="Street Corner" panose="02000400000000000000" pitchFamily="2" charset="0"/>
              </a:rPr>
              <a:t>ncourage the person to seek support </a:t>
            </a:r>
            <a:endParaRPr lang="en-GB" dirty="0">
              <a:solidFill>
                <a:srgbClr val="003377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2" r="7905"/>
          <a:stretch/>
        </p:blipFill>
        <p:spPr>
          <a:xfrm>
            <a:off x="8606672" y="3281956"/>
            <a:ext cx="2228811" cy="277343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0D4C6E-3C10-4E8E-A444-6811BF1899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14" y="5410984"/>
            <a:ext cx="3276607" cy="76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789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A32ACC-580F-4514-90FA-1DE38921CE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90600" y="3951605"/>
            <a:ext cx="10515600" cy="1325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reet Corner" panose="02000400000000000000" pitchFamily="2" charset="0"/>
                <a:ea typeface="+mn-ea"/>
                <a:cs typeface="+mn-cs"/>
              </a:rPr>
              <a:t>Find out more about us: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D36C0C-7EAF-4013-A802-0B3E6DE930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66" r="59577" b="46179"/>
          <a:stretch/>
        </p:blipFill>
        <p:spPr>
          <a:xfrm>
            <a:off x="31271" y="5727290"/>
            <a:ext cx="3290244" cy="9242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6FC004-2597-4569-855B-25C3D4C15E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00" r="60599" b="31509"/>
          <a:stretch/>
        </p:blipFill>
        <p:spPr>
          <a:xfrm>
            <a:off x="2904759" y="5703950"/>
            <a:ext cx="3207066" cy="11307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99BB34-6F57-428C-ABFF-634964F25E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67850" r="59890" b="21272"/>
          <a:stretch/>
        </p:blipFill>
        <p:spPr>
          <a:xfrm>
            <a:off x="5903027" y="5727290"/>
            <a:ext cx="3264828" cy="8853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2C4E5E-8452-4D4D-A503-1953A24C05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6" t="79886" r="56884" b="9950"/>
          <a:stretch/>
        </p:blipFill>
        <p:spPr>
          <a:xfrm>
            <a:off x="9006114" y="5756318"/>
            <a:ext cx="3185886" cy="827314"/>
          </a:xfrm>
          <a:prstGeom prst="rect">
            <a:avLst/>
          </a:prstGeom>
        </p:spPr>
      </p:pic>
      <p:pic>
        <p:nvPicPr>
          <p:cNvPr id="12" name="Picture 11" descr="A picture containing text, chat or text message&#10;&#10;Description automatically generated">
            <a:extLst>
              <a:ext uri="{FF2B5EF4-FFF2-40B4-BE49-F238E27FC236}">
                <a16:creationId xmlns:a16="http://schemas.microsoft.com/office/drawing/2014/main" id="{ABC9B21C-A11C-4B54-956A-63152BF702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722" y="1884624"/>
            <a:ext cx="4636556" cy="184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90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AC103B4-146F-4D52-9F19-59C6C0F66DA1}"/>
              </a:ext>
            </a:extLst>
          </p:cNvPr>
          <p:cNvSpPr/>
          <p:nvPr/>
        </p:nvSpPr>
        <p:spPr>
          <a:xfrm>
            <a:off x="0" y="-19"/>
            <a:ext cx="12192000" cy="839972"/>
          </a:xfrm>
          <a:prstGeom prst="rect">
            <a:avLst/>
          </a:prstGeom>
          <a:solidFill>
            <a:srgbClr val="407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4FFE624-767A-472E-A05E-1A9C3814CB83}"/>
              </a:ext>
            </a:extLst>
          </p:cNvPr>
          <p:cNvGrpSpPr/>
          <p:nvPr/>
        </p:nvGrpSpPr>
        <p:grpSpPr>
          <a:xfrm>
            <a:off x="0" y="-19"/>
            <a:ext cx="12192000" cy="839972"/>
            <a:chOff x="0" y="-19"/>
            <a:chExt cx="12192000" cy="83997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AD2E7F2-E01A-4C45-A09C-42E21C90F992}"/>
                </a:ext>
              </a:extLst>
            </p:cNvPr>
            <p:cNvSpPr/>
            <p:nvPr/>
          </p:nvSpPr>
          <p:spPr>
            <a:xfrm>
              <a:off x="0" y="-19"/>
              <a:ext cx="12192000" cy="839972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EC136A-8F90-40CD-ACF8-06BE497BF034}"/>
                </a:ext>
              </a:extLst>
            </p:cNvPr>
            <p:cNvSpPr txBox="1"/>
            <p:nvPr/>
          </p:nvSpPr>
          <p:spPr>
            <a:xfrm>
              <a:off x="406400" y="8956"/>
              <a:ext cx="11379199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solidFill>
                    <a:srgbClr val="FFFFF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Who Might Be Particularly Vulnerable To Decreased Wellbeing And Resilience Applying these frameworks during the pandemic</a:t>
              </a:r>
              <a:endParaRPr lang="en-US" sz="24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61D9CCA6-3CE1-4DFE-81D6-B980CE813CF2}"/>
              </a:ext>
            </a:extLst>
          </p:cNvPr>
          <p:cNvSpPr txBox="1">
            <a:spLocks/>
          </p:cNvSpPr>
          <p:nvPr/>
        </p:nvSpPr>
        <p:spPr>
          <a:xfrm>
            <a:off x="406400" y="1204229"/>
            <a:ext cx="11536326" cy="493228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Some groups for whom Covid-19 may increase or exacerbate mental health and wellbeing issues (PHE 2020, NHS 2020, Brooks et al 2020, Waite et al 2020, Wang 2020):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None/>
            </a:pPr>
            <a:endParaRPr lang="en-GB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</a:pP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Black and Ethnic Minorities (BAME) (NHS 2020): adults at higher risk of dying from Covid-19; sharp increases in anxiety and self-harm amongst BAME children and young people; exacerbated by widespread, structural inequalities and discrimination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None/>
            </a:pPr>
            <a:endParaRPr lang="en-GB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</a:pP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Those living in poverty, workless households, homeless or in poor housing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None/>
            </a:pPr>
            <a:endParaRPr lang="en-GB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</a:pP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Families with parental conflict, parental mental ill health, are alcohol or drug dependent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None/>
            </a:pPr>
            <a:endParaRPr lang="en-GB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</a:pP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Those experiencing domestic abuse, violence and neglect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None/>
            </a:pPr>
            <a:endParaRPr lang="en-GB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</a:pP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Child sexual abuse and exploitation and harmful sexual behaviours (including online)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None/>
            </a:pPr>
            <a:endParaRPr lang="en-GB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</a:pP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Contd..</a:t>
            </a:r>
          </a:p>
        </p:txBody>
      </p:sp>
    </p:spTree>
    <p:extLst>
      <p:ext uri="{BB962C8B-B14F-4D97-AF65-F5344CB8AC3E}">
        <p14:creationId xmlns:p14="http://schemas.microsoft.com/office/powerpoint/2010/main" val="934392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3ECB9DD-CA77-4CEB-BD28-8FC3D68E1FBF}"/>
              </a:ext>
            </a:extLst>
          </p:cNvPr>
          <p:cNvGrpSpPr/>
          <p:nvPr/>
        </p:nvGrpSpPr>
        <p:grpSpPr>
          <a:xfrm>
            <a:off x="0" y="-19"/>
            <a:ext cx="12192000" cy="839972"/>
            <a:chOff x="0" y="-19"/>
            <a:chExt cx="12192000" cy="83997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AC103B4-146F-4D52-9F19-59C6C0F66DA1}"/>
                </a:ext>
              </a:extLst>
            </p:cNvPr>
            <p:cNvSpPr/>
            <p:nvPr/>
          </p:nvSpPr>
          <p:spPr>
            <a:xfrm>
              <a:off x="0" y="-19"/>
              <a:ext cx="12192000" cy="839972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B8CEBCE-39D7-450C-900C-89911BFA166F}"/>
                </a:ext>
              </a:extLst>
            </p:cNvPr>
            <p:cNvSpPr txBox="1"/>
            <p:nvPr/>
          </p:nvSpPr>
          <p:spPr>
            <a:xfrm>
              <a:off x="406400" y="8956"/>
              <a:ext cx="11379199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solidFill>
                    <a:srgbClr val="FFFFF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Who Might Be Particularly Vulnerable To Decreased Wellbeing And Resilience Applying these frameworks during the pandemic</a:t>
              </a:r>
              <a:endParaRPr lang="en-US" sz="24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CD730D4F-F3FC-4024-BB88-4AE052A73C63}"/>
              </a:ext>
            </a:extLst>
          </p:cNvPr>
          <p:cNvSpPr txBox="1">
            <a:spLocks/>
          </p:cNvSpPr>
          <p:nvPr/>
        </p:nvSpPr>
        <p:spPr>
          <a:xfrm>
            <a:off x="338347" y="995247"/>
            <a:ext cx="11536326" cy="562257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None/>
            </a:pPr>
            <a:endParaRPr lang="en-GB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</a:pP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Contd..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None/>
            </a:pPr>
            <a:endParaRPr lang="en-GB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</a:pP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Looked after, fostered and adopted children and children subject to special guardianship orders or wider kinship placements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None/>
            </a:pPr>
            <a:endParaRPr lang="en-GB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</a:pP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LGBTQ+ people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None/>
            </a:pPr>
            <a:endParaRPr lang="en-GB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</a:pP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Those with pre-existing mental health needs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None/>
            </a:pPr>
            <a:endParaRPr lang="en-GB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</a:pP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Young carers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None/>
            </a:pPr>
            <a:endParaRPr lang="en-GB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</a:pP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Children and young people with special educational needs, learning disabilities and/or autism/neurodiversity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None/>
            </a:pPr>
            <a:endParaRPr lang="en-GB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</a:pP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Adults who live alone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None/>
            </a:pPr>
            <a:endParaRPr lang="en-GB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list is not exhaustive and people may be in more than one category.</a:t>
            </a:r>
          </a:p>
        </p:txBody>
      </p:sp>
    </p:spTree>
    <p:extLst>
      <p:ext uri="{BB962C8B-B14F-4D97-AF65-F5344CB8AC3E}">
        <p14:creationId xmlns:p14="http://schemas.microsoft.com/office/powerpoint/2010/main" val="2758563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60544-3C25-4A1E-A7AC-EEBFF8C48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3163" y="1548292"/>
            <a:ext cx="9144000" cy="2387600"/>
          </a:xfrm>
        </p:spPr>
        <p:txBody>
          <a:bodyPr/>
          <a:lstStyle/>
          <a:p>
            <a:r>
              <a:rPr lang="en-GB" dirty="0">
                <a:solidFill>
                  <a:srgbClr val="003377"/>
                </a:solidFill>
                <a:latin typeface="KG Small Town Southern Girl" panose="02000505000000020004" pitchFamily="2" charset="0"/>
              </a:rPr>
              <a:t>HeadsUp: Helping you to help me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511" y="4247389"/>
            <a:ext cx="8909304" cy="545592"/>
          </a:xfrm>
          <a:prstGeom prst="rect">
            <a:avLst/>
          </a:prstGeom>
          <a:solidFill>
            <a:srgbClr val="B891C2">
              <a:alpha val="94000"/>
            </a:srgbClr>
          </a:solidFill>
          <a:ln>
            <a:solidFill>
              <a:srgbClr val="B891C2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DED494-9994-4C7A-A92D-D489155E179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14" y="5410984"/>
            <a:ext cx="3276607" cy="76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58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19135-46F6-480A-A8A9-EDE7F1DAA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  <a:latin typeface="KG Small Town Southern Girl" panose="02000505000000020004" pitchFamily="2" charset="0"/>
              </a:rPr>
              <a:t>My experience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9" b="21499"/>
          <a:stretch/>
        </p:blipFill>
        <p:spPr>
          <a:xfrm>
            <a:off x="3563333" y="1376780"/>
            <a:ext cx="7261780" cy="41626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34" t="21179" r="5647" b="21499"/>
          <a:stretch/>
        </p:blipFill>
        <p:spPr>
          <a:xfrm>
            <a:off x="2785621" y="1188161"/>
            <a:ext cx="1555423" cy="41626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34" t="21179" r="5647" b="21499"/>
          <a:stretch/>
        </p:blipFill>
        <p:spPr>
          <a:xfrm rot="10800000">
            <a:off x="10311745" y="1508756"/>
            <a:ext cx="1555423" cy="41626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61170F9-A6BB-4E3D-AF8D-9E616DE230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06" y="5451763"/>
            <a:ext cx="3276607" cy="76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45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55B9F-750A-4FFB-81BC-41DA0A49B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64" y="96712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rgbClr val="003377"/>
                </a:solidFill>
                <a:latin typeface="KG Small Town Southern Girl" panose="02000505000000020004" pitchFamily="2" charset="0"/>
              </a:rPr>
              <a:t>What have other young people have said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7E4B2-FCF5-4414-A815-2C264B8A7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636" y="1422275"/>
            <a:ext cx="10515600" cy="1490230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003377"/>
                </a:solidFill>
                <a:latin typeface="Street Corner" panose="02000400000000000000" pitchFamily="2" charset="0"/>
              </a:rPr>
              <a:t>“I tend to turn my phone off and become very withdrawn. It becomes very difficult to talk to me and hold a conversation. I feel like I lose a lot of my personality. I also get really tired and sleep a lot, so I become very irritable and snappy”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2636" y="2510949"/>
            <a:ext cx="1025467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+mn-ea"/>
                <a:cs typeface="+mn-cs"/>
              </a:rPr>
              <a:t>“I notice that the worse I get, the angrier I become. When I’m bad I will just flip out about the most minor things. I find that I channel all of my anxiety, depression and fear into anger and it pushes people away”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636" y="3687455"/>
            <a:ext cx="9525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+mn-ea"/>
                <a:cs typeface="+mn-cs"/>
              </a:rPr>
              <a:t>“I might wear long sleeves if I have hurt myself”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636" y="4887143"/>
            <a:ext cx="97189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+mn-ea"/>
                <a:cs typeface="+mn-cs"/>
              </a:rPr>
              <a:t>“I won’t speak much and I also don’t put effort into my appearance”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636" y="4281910"/>
            <a:ext cx="9525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+mn-ea"/>
                <a:cs typeface="+mn-cs"/>
              </a:rPr>
              <a:t>“I become very fidgety and move my arm or leg constantly”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1EF898F-7D1F-4E7D-B3B1-01EFF0E481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14" y="5410984"/>
            <a:ext cx="3276607" cy="76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70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B89C9-CD5B-4A50-9ADA-27F7B449E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18" y="3182216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KG Small Town Southern Girl" panose="02000505000000020004" pitchFamily="2" charset="0"/>
              </a:rPr>
              <a:t>What to look out for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45F36E-706B-4AB6-8974-20F6CD6336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06" y="5451763"/>
            <a:ext cx="3276607" cy="76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774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FE9C02-FC6A-468F-BBE0-504021F7A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3377"/>
                </a:solidFill>
                <a:latin typeface="KG Small Town Southern Girl" panose="02000505000000020004" pitchFamily="2" charset="0"/>
              </a:rPr>
              <a:t>Anxiety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79636" y="573704"/>
            <a:ext cx="6853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+mn-ea"/>
                <a:cs typeface="+mn-cs"/>
              </a:rPr>
              <a:t>Worrying about things before they happened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79636" y="1577381"/>
            <a:ext cx="636385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+mn-ea"/>
                <a:cs typeface="+mn-cs"/>
              </a:rPr>
              <a:t>Worrying about friends, family, safety, school and activities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37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7435" y="2820911"/>
            <a:ext cx="594821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+mn-ea"/>
                <a:cs typeface="+mn-cs"/>
              </a:rPr>
              <a:t>Having a phobia about death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37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37435" y="3738049"/>
            <a:ext cx="570807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+mn-ea"/>
                <a:cs typeface="+mn-cs"/>
              </a:rPr>
              <a:t>Frequent stomach aches, headaches or physical symptoms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37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7435" y="4937627"/>
            <a:ext cx="540120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+mn-ea"/>
                <a:cs typeface="+mn-cs"/>
              </a:rPr>
              <a:t>Sleep disturbance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37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79636" y="5690915"/>
            <a:ext cx="51679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+mn-ea"/>
                <a:cs typeface="+mn-cs"/>
              </a:rPr>
              <a:t>Worry about being away from home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37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475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314FA9-9739-4F83-9830-AD22A05E5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3377"/>
                </a:solidFill>
                <a:latin typeface="KG Small Town Southern Girl" panose="02000505000000020004" pitchFamily="2" charset="0"/>
              </a:rPr>
              <a:t>Depression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62093" y="977126"/>
            <a:ext cx="6751782" cy="801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Lack of enjoyment in usual activities or lessons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377"/>
              </a:solidFill>
              <a:effectLst/>
              <a:uLnTx/>
              <a:uFillTx/>
              <a:latin typeface="Street Corner" panose="02000400000000000000" pitchFamily="2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62093" y="1794390"/>
            <a:ext cx="5615709" cy="801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Change in appetite and weight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37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07294" y="2611655"/>
            <a:ext cx="4673600" cy="801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Tired and lack of energy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37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9059" y="3546196"/>
            <a:ext cx="4405745" cy="801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Spending less time with friends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377"/>
              </a:solidFill>
              <a:effectLst/>
              <a:uLnTx/>
              <a:uFillTx/>
              <a:latin typeface="Street Corner" panose="02000400000000000000" pitchFamily="2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13239" y="4474936"/>
            <a:ext cx="3925454" cy="801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Difficulty concentrating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37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13239" y="5276181"/>
            <a:ext cx="37499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3377"/>
                </a:solidFill>
                <a:effectLst/>
                <a:uLnTx/>
                <a:uFillTx/>
                <a:latin typeface="Street Corner" panose="02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Caring less about school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37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164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600ABAE5EAD944875A8F3FD05D3441" ma:contentTypeVersion="12" ma:contentTypeDescription="Create a new document." ma:contentTypeScope="" ma:versionID="2d7526e5be57644444b28dbc36cfe543">
  <xsd:schema xmlns:xsd="http://www.w3.org/2001/XMLSchema" xmlns:xs="http://www.w3.org/2001/XMLSchema" xmlns:p="http://schemas.microsoft.com/office/2006/metadata/properties" xmlns:ns3="a681b9dd-c258-474a-ab73-52e65e475412" xmlns:ns4="64f86662-e1c4-4a69-b421-f9f18f07dc62" targetNamespace="http://schemas.microsoft.com/office/2006/metadata/properties" ma:root="true" ma:fieldsID="7fbcca606260e5f4d34764b2446d205a" ns3:_="" ns4:_="">
    <xsd:import namespace="a681b9dd-c258-474a-ab73-52e65e475412"/>
    <xsd:import namespace="64f86662-e1c4-4a69-b421-f9f18f07dc6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81b9dd-c258-474a-ab73-52e65e4754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f86662-e1c4-4a69-b421-f9f18f07dc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F12C9C-CD81-4C3E-83B9-9B865B099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81b9dd-c258-474a-ab73-52e65e475412"/>
    <ds:schemaRef ds:uri="64f86662-e1c4-4a69-b421-f9f18f07dc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97FD15-7729-4175-8ACE-869EAA2882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C667A1F-DA4D-4E9B-ACAD-C54A4D4032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660</Words>
  <Application>Microsoft Office PowerPoint</Application>
  <PresentationFormat>Widescreen</PresentationFormat>
  <Paragraphs>96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KG Small Town Southern Girl</vt:lpstr>
      <vt:lpstr>Open Sans</vt:lpstr>
      <vt:lpstr>Street Corner</vt:lpstr>
      <vt:lpstr>1_Office Theme</vt:lpstr>
      <vt:lpstr>PowerPoint Presentation</vt:lpstr>
      <vt:lpstr>PowerPoint Presentation</vt:lpstr>
      <vt:lpstr>PowerPoint Presentation</vt:lpstr>
      <vt:lpstr>HeadsUp: Helping you to help me</vt:lpstr>
      <vt:lpstr>My experience</vt:lpstr>
      <vt:lpstr>What have other young people have said </vt:lpstr>
      <vt:lpstr>What to look out for</vt:lpstr>
      <vt:lpstr>Anxiety</vt:lpstr>
      <vt:lpstr>Depression</vt:lpstr>
      <vt:lpstr>Starting the conversation</vt:lpstr>
      <vt:lpstr>Questions I wish people had asked me </vt:lpstr>
      <vt:lpstr>PowerPoint Presentation</vt:lpstr>
      <vt:lpstr>Find out more about us: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you to help me</dc:title>
  <dc:creator>Emily Lewis</dc:creator>
  <cp:lastModifiedBy>Hugh Watson</cp:lastModifiedBy>
  <cp:revision>7</cp:revision>
  <dcterms:created xsi:type="dcterms:W3CDTF">2020-11-20T14:49:21Z</dcterms:created>
  <dcterms:modified xsi:type="dcterms:W3CDTF">2020-11-30T11:38:09Z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0x01010037600ABAE5EAD944875A8F3FD05D3441</vt:lpwstr>
  </property>
</Properties>
</file>