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629" r:id="rId5"/>
    <p:sldId id="480" r:id="rId6"/>
    <p:sldId id="481" r:id="rId7"/>
    <p:sldId id="484" r:id="rId8"/>
    <p:sldId id="483" r:id="rId9"/>
    <p:sldId id="485" r:id="rId10"/>
    <p:sldId id="486" r:id="rId11"/>
    <p:sldId id="4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20373-61BB-4F47-BC34-03B226486B99}" v="1" dt="2020-11-30T12:00:09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Watson" userId="aca631f0-0376-4816-bbf9-1097e429e7e2" providerId="ADAL" clId="{B5920373-61BB-4F47-BC34-03B226486B99}"/>
    <pc:docChg chg="addSld modSld">
      <pc:chgData name="Hugh Watson" userId="aca631f0-0376-4816-bbf9-1097e429e7e2" providerId="ADAL" clId="{B5920373-61BB-4F47-BC34-03B226486B99}" dt="2020-11-30T12:00:18.444" v="3" actId="14100"/>
      <pc:docMkLst>
        <pc:docMk/>
      </pc:docMkLst>
      <pc:sldChg chg="modSp">
        <pc:chgData name="Hugh Watson" userId="aca631f0-0376-4816-bbf9-1097e429e7e2" providerId="ADAL" clId="{B5920373-61BB-4F47-BC34-03B226486B99}" dt="2020-11-30T09:53:31.161" v="0" actId="5793"/>
        <pc:sldMkLst>
          <pc:docMk/>
          <pc:sldMk cId="4196321334" sldId="487"/>
        </pc:sldMkLst>
        <pc:spChg chg="mod">
          <ac:chgData name="Hugh Watson" userId="aca631f0-0376-4816-bbf9-1097e429e7e2" providerId="ADAL" clId="{B5920373-61BB-4F47-BC34-03B226486B99}" dt="2020-11-30T09:53:31.161" v="0" actId="5793"/>
          <ac:spMkLst>
            <pc:docMk/>
            <pc:sldMk cId="4196321334" sldId="487"/>
            <ac:spMk id="3" creationId="{6259DDBF-5E09-47B2-B2CC-DEF36FD99D2B}"/>
          </ac:spMkLst>
        </pc:spChg>
      </pc:sldChg>
      <pc:sldChg chg="modSp add">
        <pc:chgData name="Hugh Watson" userId="aca631f0-0376-4816-bbf9-1097e429e7e2" providerId="ADAL" clId="{B5920373-61BB-4F47-BC34-03B226486B99}" dt="2020-11-30T12:00:18.444" v="3" actId="14100"/>
        <pc:sldMkLst>
          <pc:docMk/>
          <pc:sldMk cId="221777244" sldId="629"/>
        </pc:sldMkLst>
        <pc:grpChg chg="mod">
          <ac:chgData name="Hugh Watson" userId="aca631f0-0376-4816-bbf9-1097e429e7e2" providerId="ADAL" clId="{B5920373-61BB-4F47-BC34-03B226486B99}" dt="2020-11-30T12:00:18.444" v="3" actId="14100"/>
          <ac:grpSpMkLst>
            <pc:docMk/>
            <pc:sldMk cId="221777244" sldId="629"/>
            <ac:grpSpMk id="8" creationId="{441FA2B7-1278-422B-90BB-E30B6A7805ED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78F0-DE0F-4949-B09D-E658ABFC8E9D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58A7-E581-4FEC-89E9-4B02EBA0E6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5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E8B6-0788-EB4D-B540-A34B2EB4DF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1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42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7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1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1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4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8A75-1DA2-4109-B1BC-0E4BC7616EAF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0A3A-645C-4ADF-A576-8FC6D8838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HUNTK\AppData\Local\Microsoft\Windows\INetCache\Content.Outlook\DVVP3D79\Youth%20MHFA%20Two%20Day%20flyer%20(002).pdf" TargetMode="External"/><Relationship Id="rId2" Type="http://schemas.openxmlformats.org/officeDocument/2006/relationships/hyperlink" Target="MHFA%20England/Online%20MHFA%20Product%20Launch%20-%20Delegate%20FAQ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41FA2B7-1278-422B-90BB-E30B6A7805E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5E75A5-3493-4112-8AAD-79FC81B6B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542F2C-B7F3-4414-A449-ED42EE6E1993}"/>
                </a:ext>
              </a:extLst>
            </p:cNvPr>
            <p:cNvSpPr/>
            <p:nvPr/>
          </p:nvSpPr>
          <p:spPr>
            <a:xfrm>
              <a:off x="925032" y="1052623"/>
              <a:ext cx="4444409" cy="2690037"/>
            </a:xfrm>
            <a:prstGeom prst="rect">
              <a:avLst/>
            </a:prstGeom>
            <a:solidFill>
              <a:srgbClr val="407EC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CA8B31-1E89-4DD3-A154-8C3A223B5DED}"/>
              </a:ext>
            </a:extLst>
          </p:cNvPr>
          <p:cNvSpPr txBox="1"/>
          <p:nvPr/>
        </p:nvSpPr>
        <p:spPr>
          <a:xfrm>
            <a:off x="954164" y="2043775"/>
            <a:ext cx="2960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C3DE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Mental Health First Aid</a:t>
            </a:r>
          </a:p>
          <a:p>
            <a:endParaRPr lang="en-GB" sz="1500" b="1" dirty="0">
              <a:solidFill>
                <a:srgbClr val="C3DE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500" dirty="0">
                <a:solidFill>
                  <a:srgbClr val="C3DE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Kim Hunt, Thrive London</a:t>
            </a:r>
          </a:p>
          <a:p>
            <a:endParaRPr lang="en-GB" sz="1500" dirty="0">
              <a:solidFill>
                <a:srgbClr val="C3DE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B94CB8-DE57-41C3-AD33-64D913CBD9EE}"/>
              </a:ext>
            </a:extLst>
          </p:cNvPr>
          <p:cNvSpPr txBox="1">
            <a:spLocks/>
          </p:cNvSpPr>
          <p:nvPr/>
        </p:nvSpPr>
        <p:spPr>
          <a:xfrm>
            <a:off x="323528" y="1052736"/>
            <a:ext cx="8241688" cy="264985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sz="3600" kern="1200" baseline="0">
                <a:solidFill>
                  <a:srgbClr val="0072C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towards happier, healthier lives for all Londoners</a:t>
            </a:r>
          </a:p>
          <a:p>
            <a:pPr>
              <a:defRPr/>
            </a:pPr>
            <a:endParaRPr lang="en-GB" sz="2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8BDBFF-8D79-45D4-8BA1-C6D3B868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2959100" cy="852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DC775F-FDFB-413A-A44B-B4546DD21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5949280"/>
            <a:ext cx="8754695" cy="852730"/>
          </a:xfrm>
          <a:prstGeom prst="rect">
            <a:avLst/>
          </a:prstGeom>
        </p:spPr>
      </p:pic>
      <p:pic>
        <p:nvPicPr>
          <p:cNvPr id="5" name="Picture 4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5F170606-C547-4D17-9D36-10647324FD6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r="12290"/>
          <a:stretch/>
        </p:blipFill>
        <p:spPr bwMode="auto">
          <a:xfrm>
            <a:off x="650792" y="1700808"/>
            <a:ext cx="7881648" cy="3888432"/>
          </a:xfrm>
          <a:prstGeom prst="rect">
            <a:avLst/>
          </a:prstGeom>
          <a:ln w="9525" cap="flat" cmpd="sng" algn="ctr">
            <a:solidFill>
              <a:srgbClr val="FCAC2A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907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8B43-2420-4DEB-85B4-FE327179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>
                <a:solidFill>
                  <a:schemeClr val="accent6">
                    <a:lumMod val="75000"/>
                  </a:schemeClr>
                </a:solidFill>
                <a:latin typeface="+mn-lt"/>
              </a:rPr>
              <a:t>Youth MHFA Training</a:t>
            </a:r>
            <a:endParaRPr lang="en-GB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DBF16-7A31-4E33-98D3-FA10B8A1B66E}"/>
              </a:ext>
            </a:extLst>
          </p:cNvPr>
          <p:cNvSpPr txBox="1"/>
          <p:nvPr/>
        </p:nvSpPr>
        <p:spPr>
          <a:xfrm>
            <a:off x="628650" y="1983780"/>
            <a:ext cx="76962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programme 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supported by the Mayor of London and funded through the Young Londoners Fund.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have every education setting, primary and secondary schools, special educational needs schools, sixth form and colleges, and alternative education such as pupil referral units.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2020 the funding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extended to youth settings, those who work with children and young people directly in voluntary and community organisations.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is this training for?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free two day in-depth youth MHFA course is open to education staff in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funded schools and colleges within London, including Pupil Referral Units and Alternative Provision staff.  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E404A-B79C-4689-B556-448E94CB80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18580"/>
            <a:ext cx="1587500" cy="16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36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25EC-AB3B-4EBB-8EEF-0BEB488E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5626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Two Day Youth MHFA Course</a:t>
            </a:r>
            <a:br>
              <a:rPr lang="en-GB" sz="5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F41FA-4FBE-46E8-B222-C7AFC74CE1F6}"/>
              </a:ext>
            </a:extLst>
          </p:cNvPr>
          <p:cNvSpPr txBox="1"/>
          <p:nvPr/>
        </p:nvSpPr>
        <p:spPr>
          <a:xfrm>
            <a:off x="628650" y="1819278"/>
            <a:ext cx="762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objectives:</a:t>
            </a:r>
          </a:p>
          <a:p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promote early intervention and support the mental health and wellbeing of children and young people in schools.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equip school/college staff with the knowledge, skills and confidence to identify and assist young people experiencing mental health issues on a first aid basis.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and young people are better able to get the support they may need at the earliest opportunity. 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Evidence suggests that the earlier a mental health issue is identified and treated, the quicker and more positive the recovery process is likely to be.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9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6917-A252-473F-B9D3-FD50AB7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the learning outcomes?</a:t>
            </a:r>
            <a:br>
              <a:rPr lang="en-GB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A8106-59CE-43EC-8C8F-B13A51D17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 depth understanding of young people’s mental health and factors that affect wellbeing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skills to spot the triggers and signs of mental health issues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to reassure and support a young person in distress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interpersonal skills such as non-judgemental listening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to help a young person recover their health by guiding them to further support – whether that’s through self-help sites, their place of learning, the NHS, or a mix – engaging with parents, carers and external agencies where appropriate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support a young person with a long term mental health issue or disability to thrive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to look after your own mental wellbeing.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07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E17B-430D-4D1C-9D4B-139F81AF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will the course be delivered?</a:t>
            </a:r>
            <a:br>
              <a:rPr lang="en-GB" sz="4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7D35A-F950-4536-AB5C-C4623764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975"/>
            <a:ext cx="7886700" cy="485298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course will be delivered online and consist of 4 ½ day sessions, over 2 consecutive weeks.  Each session is approximately 2 ½ hours.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four modules are: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about mental health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depression and anxiety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suicide and psychosis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self-harm and eating disorders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Self-led learning prior to each module of up to 1 ½ hours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 is delivered in a mix of group activities, presentations and discussions, each session is built around a Youth Mental Health First Aid action plan. Each course has a maximum of 16 delegates.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4A9F-B8FE-45FE-8078-E230718F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Expectations and commitment from delegates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65F5-B4CC-4A90-B10A-F74626D49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Prior to course do self-led learning (approx. 1-1 ½ hours per module)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Attend all 4 online sessions, these are not recorded and you must attend all of them to receive a certificate.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Although there is no cost to the delegate, the course costs £300 and therefore we ask you only register if you can commit to both the self-led and online learning.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a survey pre-course to help with our evaluation.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 a survey post-course at 3 months and 6 months after the course to help with our evaluation.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you are unable to attend please give at least 5 days notice.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fees and cost of returning materials may be charged for no-shows.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68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4CCB-E1A6-4DD3-8373-7181AEBA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9DDBF-5E09-47B2-B2CC-DEF36FD9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 action="ppaction://hlinkfile"/>
              </a:rPr>
              <a:t>MHFA England\Online MHFA Product Launch - Delegate FAQs.pdf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Youth MHFA – 2 Day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2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00ABAE5EAD944875A8F3FD05D3441" ma:contentTypeVersion="12" ma:contentTypeDescription="Create a new document." ma:contentTypeScope="" ma:versionID="2d7526e5be57644444b28dbc36cfe543">
  <xsd:schema xmlns:xsd="http://www.w3.org/2001/XMLSchema" xmlns:xs="http://www.w3.org/2001/XMLSchema" xmlns:p="http://schemas.microsoft.com/office/2006/metadata/properties" xmlns:ns3="a681b9dd-c258-474a-ab73-52e65e475412" xmlns:ns4="64f86662-e1c4-4a69-b421-f9f18f07dc62" targetNamespace="http://schemas.microsoft.com/office/2006/metadata/properties" ma:root="true" ma:fieldsID="7fbcca606260e5f4d34764b2446d205a" ns3:_="" ns4:_="">
    <xsd:import namespace="a681b9dd-c258-474a-ab73-52e65e475412"/>
    <xsd:import namespace="64f86662-e1c4-4a69-b421-f9f18f07dc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1b9dd-c258-474a-ab73-52e65e4754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86662-e1c4-4a69-b421-f9f18f07d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39AC0E-45DA-4E1C-BBD5-FDF86A545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1b9dd-c258-474a-ab73-52e65e475412"/>
    <ds:schemaRef ds:uri="64f86662-e1c4-4a69-b421-f9f18f07d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E5376D-5012-48AA-B809-17560694E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C3B91-D968-4DAF-BA27-722FA82C817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613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Open Sans</vt:lpstr>
      <vt:lpstr>Wingdings</vt:lpstr>
      <vt:lpstr>Office Theme</vt:lpstr>
      <vt:lpstr>PowerPoint Presentation</vt:lpstr>
      <vt:lpstr>PowerPoint Presentation</vt:lpstr>
      <vt:lpstr>Youth MHFA Training</vt:lpstr>
      <vt:lpstr>Two Day Youth MHFA Course </vt:lpstr>
      <vt:lpstr>What are the learning outcomes? </vt:lpstr>
      <vt:lpstr>How will the course be delivered? </vt:lpstr>
      <vt:lpstr>Expectations and commitment from delegates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Hunt</dc:creator>
  <cp:lastModifiedBy>Hugh Watson</cp:lastModifiedBy>
  <cp:revision>6</cp:revision>
  <dcterms:created xsi:type="dcterms:W3CDTF">2020-11-23T11:59:20Z</dcterms:created>
  <dcterms:modified xsi:type="dcterms:W3CDTF">2020-11-30T12:00:18Z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0x01010037600ABAE5EAD944875A8F3FD05D3441</vt:lpwstr>
  </property>
</Properties>
</file>